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avi" ContentType="video/x-msvide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7" r:id="rId1"/>
  </p:sldMasterIdLst>
  <p:notesMasterIdLst>
    <p:notesMasterId r:id="rId94"/>
  </p:notesMasterIdLst>
  <p:handoutMasterIdLst>
    <p:handoutMasterId r:id="rId95"/>
  </p:handoutMasterIdLst>
  <p:sldIdLst>
    <p:sldId id="666" r:id="rId2"/>
    <p:sldId id="936" r:id="rId3"/>
    <p:sldId id="937" r:id="rId4"/>
    <p:sldId id="955" r:id="rId5"/>
    <p:sldId id="956" r:id="rId6"/>
    <p:sldId id="958" r:id="rId7"/>
    <p:sldId id="959" r:id="rId8"/>
    <p:sldId id="982" r:id="rId9"/>
    <p:sldId id="864" r:id="rId10"/>
    <p:sldId id="865" r:id="rId11"/>
    <p:sldId id="866" r:id="rId12"/>
    <p:sldId id="943" r:id="rId13"/>
    <p:sldId id="947" r:id="rId14"/>
    <p:sldId id="960" r:id="rId15"/>
    <p:sldId id="949" r:id="rId16"/>
    <p:sldId id="938" r:id="rId17"/>
    <p:sldId id="868" r:id="rId18"/>
    <p:sldId id="869" r:id="rId19"/>
    <p:sldId id="870" r:id="rId20"/>
    <p:sldId id="871" r:id="rId21"/>
    <p:sldId id="872" r:id="rId22"/>
    <p:sldId id="873" r:id="rId23"/>
    <p:sldId id="939" r:id="rId24"/>
    <p:sldId id="875" r:id="rId25"/>
    <p:sldId id="876" r:id="rId26"/>
    <p:sldId id="954" r:id="rId27"/>
    <p:sldId id="877" r:id="rId28"/>
    <p:sldId id="878" r:id="rId29"/>
    <p:sldId id="879" r:id="rId30"/>
    <p:sldId id="880" r:id="rId31"/>
    <p:sldId id="940" r:id="rId32"/>
    <p:sldId id="886" r:id="rId33"/>
    <p:sldId id="887" r:id="rId34"/>
    <p:sldId id="888" r:id="rId35"/>
    <p:sldId id="889" r:id="rId36"/>
    <p:sldId id="896" r:id="rId37"/>
    <p:sldId id="890" r:id="rId38"/>
    <p:sldId id="891" r:id="rId39"/>
    <p:sldId id="898" r:id="rId40"/>
    <p:sldId id="892" r:id="rId41"/>
    <p:sldId id="893" r:id="rId42"/>
    <p:sldId id="894" r:id="rId43"/>
    <p:sldId id="941" r:id="rId44"/>
    <p:sldId id="942" r:id="rId45"/>
    <p:sldId id="899" r:id="rId46"/>
    <p:sldId id="900" r:id="rId47"/>
    <p:sldId id="901" r:id="rId48"/>
    <p:sldId id="902" r:id="rId49"/>
    <p:sldId id="903" r:id="rId50"/>
    <p:sldId id="904" r:id="rId51"/>
    <p:sldId id="905" r:id="rId52"/>
    <p:sldId id="906" r:id="rId53"/>
    <p:sldId id="907" r:id="rId54"/>
    <p:sldId id="908" r:id="rId55"/>
    <p:sldId id="909" r:id="rId56"/>
    <p:sldId id="961" r:id="rId57"/>
    <p:sldId id="910" r:id="rId58"/>
    <p:sldId id="911" r:id="rId59"/>
    <p:sldId id="912" r:id="rId60"/>
    <p:sldId id="913" r:id="rId61"/>
    <p:sldId id="914" r:id="rId62"/>
    <p:sldId id="915" r:id="rId63"/>
    <p:sldId id="916" r:id="rId64"/>
    <p:sldId id="917" r:id="rId65"/>
    <p:sldId id="918" r:id="rId66"/>
    <p:sldId id="919" r:id="rId67"/>
    <p:sldId id="920" r:id="rId68"/>
    <p:sldId id="921" r:id="rId69"/>
    <p:sldId id="922" r:id="rId70"/>
    <p:sldId id="964" r:id="rId71"/>
    <p:sldId id="981" r:id="rId72"/>
    <p:sldId id="965" r:id="rId73"/>
    <p:sldId id="966" r:id="rId74"/>
    <p:sldId id="967" r:id="rId75"/>
    <p:sldId id="977" r:id="rId76"/>
    <p:sldId id="978" r:id="rId77"/>
    <p:sldId id="968" r:id="rId78"/>
    <p:sldId id="979" r:id="rId79"/>
    <p:sldId id="980" r:id="rId80"/>
    <p:sldId id="970" r:id="rId81"/>
    <p:sldId id="971" r:id="rId82"/>
    <p:sldId id="972" r:id="rId83"/>
    <p:sldId id="973" r:id="rId84"/>
    <p:sldId id="975" r:id="rId85"/>
    <p:sldId id="951" r:id="rId86"/>
    <p:sldId id="976" r:id="rId87"/>
    <p:sldId id="933" r:id="rId88"/>
    <p:sldId id="934" r:id="rId89"/>
    <p:sldId id="962" r:id="rId90"/>
    <p:sldId id="963" r:id="rId91"/>
    <p:sldId id="935" r:id="rId92"/>
    <p:sldId id="861" r:id="rId93"/>
  </p:sldIdLst>
  <p:sldSz cx="8666163" cy="6499225"/>
  <p:notesSz cx="7315200" cy="9601200"/>
  <p:defaultTextStyle>
    <a:defPPr>
      <a:defRPr lang="en-US"/>
    </a:defPPr>
    <a:lvl1pPr algn="ctr" rtl="0" fontAlgn="base">
      <a:spcBef>
        <a:spcPct val="0"/>
      </a:spcBef>
      <a:spcAft>
        <a:spcPct val="0"/>
      </a:spcAft>
      <a:defRPr kern="1200">
        <a:solidFill>
          <a:schemeClr val="tx1"/>
        </a:solidFill>
        <a:latin typeface="Times New Roman" pitchFamily="18" charset="0"/>
        <a:ea typeface="宋体" pitchFamily="2" charset="-122"/>
        <a:cs typeface="+mn-cs"/>
      </a:defRPr>
    </a:lvl1pPr>
    <a:lvl2pPr marL="457200" algn="ctr" rtl="0" fontAlgn="base">
      <a:spcBef>
        <a:spcPct val="0"/>
      </a:spcBef>
      <a:spcAft>
        <a:spcPct val="0"/>
      </a:spcAft>
      <a:defRPr kern="1200">
        <a:solidFill>
          <a:schemeClr val="tx1"/>
        </a:solidFill>
        <a:latin typeface="Times New Roman" pitchFamily="18" charset="0"/>
        <a:ea typeface="宋体" pitchFamily="2" charset="-122"/>
        <a:cs typeface="+mn-cs"/>
      </a:defRPr>
    </a:lvl2pPr>
    <a:lvl3pPr marL="914400" algn="ctr" rtl="0" fontAlgn="base">
      <a:spcBef>
        <a:spcPct val="0"/>
      </a:spcBef>
      <a:spcAft>
        <a:spcPct val="0"/>
      </a:spcAft>
      <a:defRPr kern="1200">
        <a:solidFill>
          <a:schemeClr val="tx1"/>
        </a:solidFill>
        <a:latin typeface="Times New Roman" pitchFamily="18" charset="0"/>
        <a:ea typeface="宋体" pitchFamily="2" charset="-122"/>
        <a:cs typeface="+mn-cs"/>
      </a:defRPr>
    </a:lvl3pPr>
    <a:lvl4pPr marL="1371600" algn="ctr" rtl="0" fontAlgn="base">
      <a:spcBef>
        <a:spcPct val="0"/>
      </a:spcBef>
      <a:spcAft>
        <a:spcPct val="0"/>
      </a:spcAft>
      <a:defRPr kern="1200">
        <a:solidFill>
          <a:schemeClr val="tx1"/>
        </a:solidFill>
        <a:latin typeface="Times New Roman" pitchFamily="18" charset="0"/>
        <a:ea typeface="宋体" pitchFamily="2" charset="-122"/>
        <a:cs typeface="+mn-cs"/>
      </a:defRPr>
    </a:lvl4pPr>
    <a:lvl5pPr marL="1828800" algn="ctr" rtl="0" fontAlgn="base">
      <a:spcBef>
        <a:spcPct val="0"/>
      </a:spcBef>
      <a:spcAft>
        <a:spcPct val="0"/>
      </a:spcAft>
      <a:defRPr kern="1200">
        <a:solidFill>
          <a:schemeClr val="tx1"/>
        </a:solidFill>
        <a:latin typeface="Times New Roman" pitchFamily="18" charset="0"/>
        <a:ea typeface="宋体" pitchFamily="2" charset="-122"/>
        <a:cs typeface="+mn-cs"/>
      </a:defRPr>
    </a:lvl5pPr>
    <a:lvl6pPr marL="2286000" algn="l" defTabSz="914400" rtl="0" eaLnBrk="1" latinLnBrk="0" hangingPunct="1">
      <a:defRPr kern="1200">
        <a:solidFill>
          <a:schemeClr val="tx1"/>
        </a:solidFill>
        <a:latin typeface="Times New Roman" pitchFamily="18" charset="0"/>
        <a:ea typeface="宋体" pitchFamily="2" charset="-122"/>
        <a:cs typeface="+mn-cs"/>
      </a:defRPr>
    </a:lvl6pPr>
    <a:lvl7pPr marL="2743200" algn="l" defTabSz="914400" rtl="0" eaLnBrk="1" latinLnBrk="0" hangingPunct="1">
      <a:defRPr kern="1200">
        <a:solidFill>
          <a:schemeClr val="tx1"/>
        </a:solidFill>
        <a:latin typeface="Times New Roman" pitchFamily="18" charset="0"/>
        <a:ea typeface="宋体" pitchFamily="2" charset="-122"/>
        <a:cs typeface="+mn-cs"/>
      </a:defRPr>
    </a:lvl7pPr>
    <a:lvl8pPr marL="3200400" algn="l" defTabSz="914400" rtl="0" eaLnBrk="1" latinLnBrk="0" hangingPunct="1">
      <a:defRPr kern="1200">
        <a:solidFill>
          <a:schemeClr val="tx1"/>
        </a:solidFill>
        <a:latin typeface="Times New Roman" pitchFamily="18" charset="0"/>
        <a:ea typeface="宋体" pitchFamily="2" charset="-122"/>
        <a:cs typeface="+mn-cs"/>
      </a:defRPr>
    </a:lvl8pPr>
    <a:lvl9pPr marL="3657600" algn="l" defTabSz="914400" rtl="0" eaLnBrk="1" latinLnBrk="0" hangingPunct="1">
      <a:defRPr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047" userDrawn="1">
          <p15:clr>
            <a:srgbClr val="A4A3A4"/>
          </p15:clr>
        </p15:guide>
        <p15:guide id="2" pos="2730" userDrawn="1">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F66"/>
    <a:srgbClr val="FFFF99"/>
    <a:srgbClr val="FFDDFF"/>
    <a:srgbClr val="4A2CFE"/>
    <a:srgbClr val="A3C4FF"/>
    <a:srgbClr val="3795AF"/>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E929F9F4-4A8F-4326-A1B4-22849713DDAB}" styleName="深色样式 1 - 强调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60" autoAdjust="0"/>
    <p:restoredTop sz="89970" autoAdjust="0"/>
  </p:normalViewPr>
  <p:slideViewPr>
    <p:cSldViewPr>
      <p:cViewPr varScale="1">
        <p:scale>
          <a:sx n="109" d="100"/>
          <a:sy n="109" d="100"/>
        </p:scale>
        <p:origin x="2192" y="176"/>
      </p:cViewPr>
      <p:guideLst>
        <p:guide orient="horz" pos="2047"/>
        <p:guide pos="2730"/>
      </p:guideLst>
    </p:cSldViewPr>
  </p:slideViewPr>
  <p:outlineViewPr>
    <p:cViewPr>
      <p:scale>
        <a:sx n="33" d="100"/>
        <a:sy n="33" d="100"/>
      </p:scale>
      <p:origin x="0" y="0"/>
    </p:cViewPr>
  </p:outlineViewPr>
  <p:notesTextViewPr>
    <p:cViewPr>
      <p:scale>
        <a:sx n="33" d="100"/>
        <a:sy n="33" d="100"/>
      </p:scale>
      <p:origin x="0" y="0"/>
    </p:cViewPr>
  </p:notesTextViewPr>
  <p:sorterViewPr>
    <p:cViewPr>
      <p:scale>
        <a:sx n="66" d="100"/>
        <a:sy n="66" d="100"/>
      </p:scale>
      <p:origin x="0" y="3948"/>
    </p:cViewPr>
  </p:sorterViewPr>
  <p:notesViewPr>
    <p:cSldViewPr>
      <p:cViewPr varScale="1">
        <p:scale>
          <a:sx n="64" d="100"/>
          <a:sy n="64" d="100"/>
        </p:scale>
        <p:origin x="3082" y="53"/>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notesMaster" Target="notesMasters/notesMaster1.xml"/><Relationship Id="rId95" Type="http://schemas.openxmlformats.org/officeDocument/2006/relationships/handoutMaster" Target="handoutMasters/handoutMaster1.xml"/><Relationship Id="rId96" Type="http://schemas.openxmlformats.org/officeDocument/2006/relationships/presProps" Target="presProps.xml"/><Relationship Id="rId97" Type="http://schemas.openxmlformats.org/officeDocument/2006/relationships/viewProps" Target="viewProps.xml"/><Relationship Id="rId98" Type="http://schemas.openxmlformats.org/officeDocument/2006/relationships/theme" Target="theme/theme1.xml"/><Relationship Id="rId9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8792D6-6D9D-46B6-9A7C-671838B14602}" type="doc">
      <dgm:prSet loTypeId="urn:microsoft.com/office/officeart/2008/layout/VerticalCurvedList" loCatId="list" qsTypeId="urn:microsoft.com/office/officeart/2005/8/quickstyle/simple1" qsCatId="simple" csTypeId="urn:microsoft.com/office/officeart/2005/8/colors/accent0_2" csCatId="mainScheme" phldr="1"/>
      <dgm:spPr/>
      <dgm:t>
        <a:bodyPr/>
        <a:lstStyle/>
        <a:p>
          <a:endParaRPr lang="zh-CN" altLang="en-US"/>
        </a:p>
      </dgm:t>
    </dgm:pt>
    <dgm:pt modelId="{E838743D-2DCE-4740-B046-7790437C0F63}">
      <dgm:prSet phldrT="[文本]"/>
      <dgm:spPr/>
      <dgm:t>
        <a:bodyPr/>
        <a:lstStyle/>
        <a:p>
          <a:r>
            <a:rPr lang="zh-CN" altLang="en-US" dirty="0" smtClean="0"/>
            <a:t>网盘，是提供文件寄存和文件上下载服务的网站，它们大部分是类似</a:t>
          </a:r>
          <a:r>
            <a:rPr lang="en-US" altLang="en-US" dirty="0" smtClean="0"/>
            <a:t>FTP</a:t>
          </a:r>
          <a:r>
            <a:rPr lang="zh-CN" altLang="en-US" dirty="0" smtClean="0"/>
            <a:t>的网络服务，加入简易的上下载功能。任何人都可以在任何时间、任何地点通过互联网来访问文件，只要你连接到因特网，你就可以管理、编辑网盘里的文件。</a:t>
          </a:r>
          <a:endParaRPr lang="zh-CN" altLang="en-US" dirty="0"/>
        </a:p>
      </dgm:t>
    </dgm:pt>
    <dgm:pt modelId="{39BDA467-5450-4C41-A085-449863C27CC6}" type="parTrans" cxnId="{BB57F0AD-7C57-4873-8EB5-88FF10B9C088}">
      <dgm:prSet/>
      <dgm:spPr/>
      <dgm:t>
        <a:bodyPr/>
        <a:lstStyle/>
        <a:p>
          <a:endParaRPr lang="zh-CN" altLang="en-US"/>
        </a:p>
      </dgm:t>
    </dgm:pt>
    <dgm:pt modelId="{AAACA10F-F5E0-4573-9C4C-74A66656F80D}" type="sibTrans" cxnId="{BB57F0AD-7C57-4873-8EB5-88FF10B9C088}">
      <dgm:prSet/>
      <dgm:spPr/>
      <dgm:t>
        <a:bodyPr/>
        <a:lstStyle/>
        <a:p>
          <a:endParaRPr lang="zh-CN" altLang="en-US"/>
        </a:p>
      </dgm:t>
    </dgm:pt>
    <dgm:pt modelId="{9C7707B5-3A06-4625-B743-109011802026}">
      <dgm:prSet phldrT="[文本]"/>
      <dgm:spPr/>
      <dgm:t>
        <a:bodyPr/>
        <a:lstStyle/>
        <a:p>
          <a:r>
            <a:rPr lang="zh-CN" altLang="en-US" dirty="0" smtClean="0"/>
            <a:t>云存储是一种网络在线存储的模式，即把数据存放在通常由第三方托管的数据中心，需要数据存储托管的人，则通过向其购买或租赁存储空间的方式，来满足数据存储的需求。</a:t>
          </a:r>
          <a:endParaRPr lang="zh-CN" altLang="en-US" dirty="0"/>
        </a:p>
      </dgm:t>
    </dgm:pt>
    <dgm:pt modelId="{3B51D1B0-B27A-419A-8032-2121C4A7D3BB}" type="parTrans" cxnId="{6F71ED50-1625-486A-9E64-BDAD5FBA875F}">
      <dgm:prSet/>
      <dgm:spPr/>
      <dgm:t>
        <a:bodyPr/>
        <a:lstStyle/>
        <a:p>
          <a:endParaRPr lang="zh-CN" altLang="en-US"/>
        </a:p>
      </dgm:t>
    </dgm:pt>
    <dgm:pt modelId="{3C3FD8D6-5E1C-41C5-9C5C-8F8EFDE47B49}" type="sibTrans" cxnId="{6F71ED50-1625-486A-9E64-BDAD5FBA875F}">
      <dgm:prSet/>
      <dgm:spPr/>
      <dgm:t>
        <a:bodyPr/>
        <a:lstStyle/>
        <a:p>
          <a:endParaRPr lang="zh-CN" altLang="en-US"/>
        </a:p>
      </dgm:t>
    </dgm:pt>
    <dgm:pt modelId="{5B18EED2-6912-4B8A-8DD0-910D7A2076E3}" type="pres">
      <dgm:prSet presAssocID="{098792D6-6D9D-46B6-9A7C-671838B14602}" presName="Name0" presStyleCnt="0">
        <dgm:presLayoutVars>
          <dgm:chMax val="7"/>
          <dgm:chPref val="7"/>
          <dgm:dir/>
        </dgm:presLayoutVars>
      </dgm:prSet>
      <dgm:spPr/>
      <dgm:t>
        <a:bodyPr/>
        <a:lstStyle/>
        <a:p>
          <a:endParaRPr lang="zh-CN" altLang="en-US"/>
        </a:p>
      </dgm:t>
    </dgm:pt>
    <dgm:pt modelId="{99290655-5FD2-4292-88D2-28BF4C85CE1D}" type="pres">
      <dgm:prSet presAssocID="{098792D6-6D9D-46B6-9A7C-671838B14602}" presName="Name1" presStyleCnt="0"/>
      <dgm:spPr/>
    </dgm:pt>
    <dgm:pt modelId="{E2346AA9-72DC-4B69-B863-74A3877A8D52}" type="pres">
      <dgm:prSet presAssocID="{098792D6-6D9D-46B6-9A7C-671838B14602}" presName="cycle" presStyleCnt="0"/>
      <dgm:spPr/>
    </dgm:pt>
    <dgm:pt modelId="{64C5D08B-F08A-431C-838A-B3518D7B0AE6}" type="pres">
      <dgm:prSet presAssocID="{098792D6-6D9D-46B6-9A7C-671838B14602}" presName="srcNode" presStyleLbl="node1" presStyleIdx="0" presStyleCnt="2"/>
      <dgm:spPr/>
    </dgm:pt>
    <dgm:pt modelId="{C9ECEF05-C57E-4996-94D1-D25FAB2E3E0D}" type="pres">
      <dgm:prSet presAssocID="{098792D6-6D9D-46B6-9A7C-671838B14602}" presName="conn" presStyleLbl="parChTrans1D2" presStyleIdx="0" presStyleCnt="1"/>
      <dgm:spPr/>
      <dgm:t>
        <a:bodyPr/>
        <a:lstStyle/>
        <a:p>
          <a:endParaRPr lang="zh-CN" altLang="en-US"/>
        </a:p>
      </dgm:t>
    </dgm:pt>
    <dgm:pt modelId="{BF0F704B-1819-458B-ABBE-7F8BA05CBBCC}" type="pres">
      <dgm:prSet presAssocID="{098792D6-6D9D-46B6-9A7C-671838B14602}" presName="extraNode" presStyleLbl="node1" presStyleIdx="0" presStyleCnt="2"/>
      <dgm:spPr/>
    </dgm:pt>
    <dgm:pt modelId="{25E5BF0E-3570-4414-88AC-0102E9BDDE4C}" type="pres">
      <dgm:prSet presAssocID="{098792D6-6D9D-46B6-9A7C-671838B14602}" presName="dstNode" presStyleLbl="node1" presStyleIdx="0" presStyleCnt="2"/>
      <dgm:spPr/>
    </dgm:pt>
    <dgm:pt modelId="{F034BAF1-CE39-4E3F-936C-32C9B1BCF7D8}" type="pres">
      <dgm:prSet presAssocID="{E838743D-2DCE-4740-B046-7790437C0F63}" presName="text_1" presStyleLbl="node1" presStyleIdx="0" presStyleCnt="2" custScaleY="121463">
        <dgm:presLayoutVars>
          <dgm:bulletEnabled val="1"/>
        </dgm:presLayoutVars>
      </dgm:prSet>
      <dgm:spPr/>
      <dgm:t>
        <a:bodyPr/>
        <a:lstStyle/>
        <a:p>
          <a:endParaRPr lang="zh-CN" altLang="en-US"/>
        </a:p>
      </dgm:t>
    </dgm:pt>
    <dgm:pt modelId="{6F158369-E9FD-4592-A3BB-D3A884956B05}" type="pres">
      <dgm:prSet presAssocID="{E838743D-2DCE-4740-B046-7790437C0F63}" presName="accent_1" presStyleCnt="0"/>
      <dgm:spPr/>
    </dgm:pt>
    <dgm:pt modelId="{7E0D455A-5B04-40C4-9E5C-6289845FA65A}" type="pres">
      <dgm:prSet presAssocID="{E838743D-2DCE-4740-B046-7790437C0F63}" presName="accentRepeatNode" presStyleLbl="solidFgAcc1" presStyleIdx="0" presStyleCnt="2"/>
      <dgm:spPr/>
    </dgm:pt>
    <dgm:pt modelId="{0374330F-3F1E-4C62-BC54-0D3EF7348A1F}" type="pres">
      <dgm:prSet presAssocID="{9C7707B5-3A06-4625-B743-109011802026}" presName="text_2" presStyleLbl="node1" presStyleIdx="1" presStyleCnt="2" custScaleY="124770">
        <dgm:presLayoutVars>
          <dgm:bulletEnabled val="1"/>
        </dgm:presLayoutVars>
      </dgm:prSet>
      <dgm:spPr/>
      <dgm:t>
        <a:bodyPr/>
        <a:lstStyle/>
        <a:p>
          <a:endParaRPr lang="zh-CN" altLang="en-US"/>
        </a:p>
      </dgm:t>
    </dgm:pt>
    <dgm:pt modelId="{8FE7D13B-9EFD-44CB-9D7D-3C4CD1786EC7}" type="pres">
      <dgm:prSet presAssocID="{9C7707B5-3A06-4625-B743-109011802026}" presName="accent_2" presStyleCnt="0"/>
      <dgm:spPr/>
    </dgm:pt>
    <dgm:pt modelId="{552E2F5E-30E5-42CE-8051-8CAA17314B0C}" type="pres">
      <dgm:prSet presAssocID="{9C7707B5-3A06-4625-B743-109011802026}" presName="accentRepeatNode" presStyleLbl="solidFgAcc1" presStyleIdx="1" presStyleCnt="2"/>
      <dgm:spPr/>
    </dgm:pt>
  </dgm:ptLst>
  <dgm:cxnLst>
    <dgm:cxn modelId="{F6C71D8F-754B-4885-9DB1-B677A7B5476B}" type="presOf" srcId="{098792D6-6D9D-46B6-9A7C-671838B14602}" destId="{5B18EED2-6912-4B8A-8DD0-910D7A2076E3}" srcOrd="0" destOrd="0" presId="urn:microsoft.com/office/officeart/2008/layout/VerticalCurvedList"/>
    <dgm:cxn modelId="{F08907E5-FD79-41E2-8B51-34D693C8B907}" type="presOf" srcId="{E838743D-2DCE-4740-B046-7790437C0F63}" destId="{F034BAF1-CE39-4E3F-936C-32C9B1BCF7D8}" srcOrd="0" destOrd="0" presId="urn:microsoft.com/office/officeart/2008/layout/VerticalCurvedList"/>
    <dgm:cxn modelId="{BB57F0AD-7C57-4873-8EB5-88FF10B9C088}" srcId="{098792D6-6D9D-46B6-9A7C-671838B14602}" destId="{E838743D-2DCE-4740-B046-7790437C0F63}" srcOrd="0" destOrd="0" parTransId="{39BDA467-5450-4C41-A085-449863C27CC6}" sibTransId="{AAACA10F-F5E0-4573-9C4C-74A66656F80D}"/>
    <dgm:cxn modelId="{39E1912C-F3D1-46FE-9112-8CD1F6039D9E}" type="presOf" srcId="{9C7707B5-3A06-4625-B743-109011802026}" destId="{0374330F-3F1E-4C62-BC54-0D3EF7348A1F}" srcOrd="0" destOrd="0" presId="urn:microsoft.com/office/officeart/2008/layout/VerticalCurvedList"/>
    <dgm:cxn modelId="{F0A644AC-F28A-484D-80C5-8BED46CEBCA5}" type="presOf" srcId="{AAACA10F-F5E0-4573-9C4C-74A66656F80D}" destId="{C9ECEF05-C57E-4996-94D1-D25FAB2E3E0D}" srcOrd="0" destOrd="0" presId="urn:microsoft.com/office/officeart/2008/layout/VerticalCurvedList"/>
    <dgm:cxn modelId="{6F71ED50-1625-486A-9E64-BDAD5FBA875F}" srcId="{098792D6-6D9D-46B6-9A7C-671838B14602}" destId="{9C7707B5-3A06-4625-B743-109011802026}" srcOrd="1" destOrd="0" parTransId="{3B51D1B0-B27A-419A-8032-2121C4A7D3BB}" sibTransId="{3C3FD8D6-5E1C-41C5-9C5C-8F8EFDE47B49}"/>
    <dgm:cxn modelId="{62A235B0-3CA4-4DE8-B03F-1B97F0896EEE}" type="presParOf" srcId="{5B18EED2-6912-4B8A-8DD0-910D7A2076E3}" destId="{99290655-5FD2-4292-88D2-28BF4C85CE1D}" srcOrd="0" destOrd="0" presId="urn:microsoft.com/office/officeart/2008/layout/VerticalCurvedList"/>
    <dgm:cxn modelId="{4DD2CE03-B578-4BD8-9A67-1AB6EBB08DF1}" type="presParOf" srcId="{99290655-5FD2-4292-88D2-28BF4C85CE1D}" destId="{E2346AA9-72DC-4B69-B863-74A3877A8D52}" srcOrd="0" destOrd="0" presId="urn:microsoft.com/office/officeart/2008/layout/VerticalCurvedList"/>
    <dgm:cxn modelId="{CCB771C6-B056-4084-8599-D90445A829E8}" type="presParOf" srcId="{E2346AA9-72DC-4B69-B863-74A3877A8D52}" destId="{64C5D08B-F08A-431C-838A-B3518D7B0AE6}" srcOrd="0" destOrd="0" presId="urn:microsoft.com/office/officeart/2008/layout/VerticalCurvedList"/>
    <dgm:cxn modelId="{19818C18-7EBF-419F-9BA9-F5C034E5D06A}" type="presParOf" srcId="{E2346AA9-72DC-4B69-B863-74A3877A8D52}" destId="{C9ECEF05-C57E-4996-94D1-D25FAB2E3E0D}" srcOrd="1" destOrd="0" presId="urn:microsoft.com/office/officeart/2008/layout/VerticalCurvedList"/>
    <dgm:cxn modelId="{313F795B-B0EB-43C1-BB7F-233A9A130868}" type="presParOf" srcId="{E2346AA9-72DC-4B69-B863-74A3877A8D52}" destId="{BF0F704B-1819-458B-ABBE-7F8BA05CBBCC}" srcOrd="2" destOrd="0" presId="urn:microsoft.com/office/officeart/2008/layout/VerticalCurvedList"/>
    <dgm:cxn modelId="{813CEF26-BB95-4C63-9701-743D54A8B646}" type="presParOf" srcId="{E2346AA9-72DC-4B69-B863-74A3877A8D52}" destId="{25E5BF0E-3570-4414-88AC-0102E9BDDE4C}" srcOrd="3" destOrd="0" presId="urn:microsoft.com/office/officeart/2008/layout/VerticalCurvedList"/>
    <dgm:cxn modelId="{64EB5578-629E-4004-AB8B-E5DB321F3188}" type="presParOf" srcId="{99290655-5FD2-4292-88D2-28BF4C85CE1D}" destId="{F034BAF1-CE39-4E3F-936C-32C9B1BCF7D8}" srcOrd="1" destOrd="0" presId="urn:microsoft.com/office/officeart/2008/layout/VerticalCurvedList"/>
    <dgm:cxn modelId="{9FEF2EFF-C4E2-455F-AC9E-8653E9EFA35F}" type="presParOf" srcId="{99290655-5FD2-4292-88D2-28BF4C85CE1D}" destId="{6F158369-E9FD-4592-A3BB-D3A884956B05}" srcOrd="2" destOrd="0" presId="urn:microsoft.com/office/officeart/2008/layout/VerticalCurvedList"/>
    <dgm:cxn modelId="{7491AA94-EEAA-4BA8-AA09-673387C6CAF0}" type="presParOf" srcId="{6F158369-E9FD-4592-A3BB-D3A884956B05}" destId="{7E0D455A-5B04-40C4-9E5C-6289845FA65A}" srcOrd="0" destOrd="0" presId="urn:microsoft.com/office/officeart/2008/layout/VerticalCurvedList"/>
    <dgm:cxn modelId="{ECDD80DC-48CD-40DC-9B79-5F22C7B27C7C}" type="presParOf" srcId="{99290655-5FD2-4292-88D2-28BF4C85CE1D}" destId="{0374330F-3F1E-4C62-BC54-0D3EF7348A1F}" srcOrd="3" destOrd="0" presId="urn:microsoft.com/office/officeart/2008/layout/VerticalCurvedList"/>
    <dgm:cxn modelId="{D1EE2A68-126F-46FE-BABB-8346BD80910C}" type="presParOf" srcId="{99290655-5FD2-4292-88D2-28BF4C85CE1D}" destId="{8FE7D13B-9EFD-44CB-9D7D-3C4CD1786EC7}" srcOrd="4" destOrd="0" presId="urn:microsoft.com/office/officeart/2008/layout/VerticalCurvedList"/>
    <dgm:cxn modelId="{2FAAF8A3-89C9-43C3-A6BE-72D34CD9A897}" type="presParOf" srcId="{8FE7D13B-9EFD-44CB-9D7D-3C4CD1786EC7}" destId="{552E2F5E-30E5-42CE-8051-8CAA17314B0C}"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98463A-A485-4457-AB5E-8AA2D0966206}" type="doc">
      <dgm:prSet loTypeId="urn:microsoft.com/office/officeart/2005/8/layout/radial5" loCatId="relationship" qsTypeId="urn:microsoft.com/office/officeart/2005/8/quickstyle/3d7" qsCatId="3D" csTypeId="urn:microsoft.com/office/officeart/2005/8/colors/colorful1#1" csCatId="colorful" phldr="1"/>
      <dgm:spPr/>
      <dgm:t>
        <a:bodyPr/>
        <a:lstStyle/>
        <a:p>
          <a:endParaRPr lang="zh-CN" altLang="en-US"/>
        </a:p>
      </dgm:t>
    </dgm:pt>
    <dgm:pt modelId="{67EDF665-D227-4B60-B878-47A6915BBFFB}">
      <dgm:prSet phldrT="[文本]"/>
      <dgm:spPr/>
      <dgm:t>
        <a:bodyPr/>
        <a:lstStyle/>
        <a:p>
          <a:r>
            <a:rPr lang="zh-CN" altLang="en-US" dirty="0" smtClean="0"/>
            <a:t>云存储</a:t>
          </a:r>
          <a:endParaRPr lang="zh-CN" altLang="en-US" dirty="0"/>
        </a:p>
      </dgm:t>
    </dgm:pt>
    <dgm:pt modelId="{E38947AF-307D-4880-BA5C-3F57BF489DD4}" type="parTrans" cxnId="{03A32B14-F271-4CCE-8112-3EDABA595596}">
      <dgm:prSet/>
      <dgm:spPr/>
      <dgm:t>
        <a:bodyPr/>
        <a:lstStyle/>
        <a:p>
          <a:endParaRPr lang="zh-CN" altLang="en-US"/>
        </a:p>
      </dgm:t>
    </dgm:pt>
    <dgm:pt modelId="{4CBDFD66-8D80-4740-829A-6DE9FF283A7A}" type="sibTrans" cxnId="{03A32B14-F271-4CCE-8112-3EDABA595596}">
      <dgm:prSet/>
      <dgm:spPr/>
      <dgm:t>
        <a:bodyPr/>
        <a:lstStyle/>
        <a:p>
          <a:endParaRPr lang="zh-CN" altLang="en-US"/>
        </a:p>
      </dgm:t>
    </dgm:pt>
    <dgm:pt modelId="{6AB2A653-2886-48B6-9E8B-52CEDDDC25F0}">
      <dgm:prSet phldrT="[文本]"/>
      <dgm:spPr/>
      <dgm:t>
        <a:bodyPr/>
        <a:lstStyle/>
        <a:p>
          <a:r>
            <a:rPr lang="zh-CN" altLang="en-US" dirty="0" smtClean="0"/>
            <a:t>横向扩展能力</a:t>
          </a:r>
          <a:endParaRPr lang="zh-CN" altLang="en-US" dirty="0"/>
        </a:p>
      </dgm:t>
    </dgm:pt>
    <dgm:pt modelId="{26AE3860-1E83-43DF-989D-696FAA3105AE}" type="parTrans" cxnId="{85C26865-66A3-4B81-91E2-0CBC12F73B2B}">
      <dgm:prSet/>
      <dgm:spPr/>
      <dgm:t>
        <a:bodyPr/>
        <a:lstStyle/>
        <a:p>
          <a:endParaRPr lang="zh-CN" altLang="en-US"/>
        </a:p>
      </dgm:t>
    </dgm:pt>
    <dgm:pt modelId="{E0F88AB7-D211-4B49-A158-AB6FBACED00D}" type="sibTrans" cxnId="{85C26865-66A3-4B81-91E2-0CBC12F73B2B}">
      <dgm:prSet/>
      <dgm:spPr/>
      <dgm:t>
        <a:bodyPr/>
        <a:lstStyle/>
        <a:p>
          <a:endParaRPr lang="zh-CN" altLang="en-US"/>
        </a:p>
      </dgm:t>
    </dgm:pt>
    <dgm:pt modelId="{C7F3936A-1922-45B4-879A-75865169CA37}">
      <dgm:prSet phldrT="[文本]"/>
      <dgm:spPr/>
      <dgm:t>
        <a:bodyPr/>
        <a:lstStyle/>
        <a:p>
          <a:r>
            <a:rPr lang="zh-CN" altLang="en-US" dirty="0" smtClean="0"/>
            <a:t>动态资源调度</a:t>
          </a:r>
          <a:endParaRPr lang="zh-CN" altLang="en-US" dirty="0"/>
        </a:p>
      </dgm:t>
    </dgm:pt>
    <dgm:pt modelId="{D905121D-47C2-4434-AB63-BCE8F8A65515}" type="parTrans" cxnId="{D9737EE4-86AF-48F8-AA9A-18DC0C971512}">
      <dgm:prSet/>
      <dgm:spPr/>
      <dgm:t>
        <a:bodyPr/>
        <a:lstStyle/>
        <a:p>
          <a:endParaRPr lang="zh-CN" altLang="en-US"/>
        </a:p>
      </dgm:t>
    </dgm:pt>
    <dgm:pt modelId="{51200E17-78E5-4F14-B603-69C50DA155BA}" type="sibTrans" cxnId="{D9737EE4-86AF-48F8-AA9A-18DC0C971512}">
      <dgm:prSet/>
      <dgm:spPr/>
      <dgm:t>
        <a:bodyPr/>
        <a:lstStyle/>
        <a:p>
          <a:endParaRPr lang="zh-CN" altLang="en-US"/>
        </a:p>
      </dgm:t>
    </dgm:pt>
    <dgm:pt modelId="{C83C246D-6D9A-4CA3-9A87-BBEBE500C9BA}">
      <dgm:prSet phldrT="[文本]"/>
      <dgm:spPr/>
      <dgm:t>
        <a:bodyPr/>
        <a:lstStyle/>
        <a:p>
          <a:r>
            <a:rPr lang="zh-CN" altLang="en-US" dirty="0" smtClean="0"/>
            <a:t>自动化管理、监控及优化</a:t>
          </a:r>
          <a:endParaRPr lang="zh-CN" altLang="en-US" dirty="0"/>
        </a:p>
      </dgm:t>
    </dgm:pt>
    <dgm:pt modelId="{5124BBCC-7C7F-4B9D-835C-EE4F8EDB1348}" type="parTrans" cxnId="{CF2278FC-2FE0-4EC1-80FF-13D2C8D35904}">
      <dgm:prSet/>
      <dgm:spPr/>
      <dgm:t>
        <a:bodyPr/>
        <a:lstStyle/>
        <a:p>
          <a:endParaRPr lang="zh-CN" altLang="en-US"/>
        </a:p>
      </dgm:t>
    </dgm:pt>
    <dgm:pt modelId="{F456787D-463C-4740-AD4F-AD6D485E2343}" type="sibTrans" cxnId="{CF2278FC-2FE0-4EC1-80FF-13D2C8D35904}">
      <dgm:prSet/>
      <dgm:spPr/>
      <dgm:t>
        <a:bodyPr/>
        <a:lstStyle/>
        <a:p>
          <a:endParaRPr lang="zh-CN" altLang="en-US"/>
        </a:p>
      </dgm:t>
    </dgm:pt>
    <dgm:pt modelId="{10EBD489-A679-4DC9-975C-EE2D7BCAE28F}">
      <dgm:prSet phldrT="[文本]"/>
      <dgm:spPr/>
      <dgm:t>
        <a:bodyPr/>
        <a:lstStyle/>
        <a:p>
          <a:r>
            <a:rPr lang="zh-CN" altLang="en-US" dirty="0" smtClean="0"/>
            <a:t>地理无关性</a:t>
          </a:r>
          <a:endParaRPr lang="zh-CN" altLang="en-US" dirty="0"/>
        </a:p>
      </dgm:t>
    </dgm:pt>
    <dgm:pt modelId="{0842C96F-79C9-4526-80C0-3CBDF127EA28}" type="parTrans" cxnId="{61A11509-D382-46C2-AA8C-177DBAE8FEA8}">
      <dgm:prSet/>
      <dgm:spPr/>
      <dgm:t>
        <a:bodyPr/>
        <a:lstStyle/>
        <a:p>
          <a:endParaRPr lang="zh-CN" altLang="en-US"/>
        </a:p>
      </dgm:t>
    </dgm:pt>
    <dgm:pt modelId="{2E7C324D-6FE0-4180-B734-59EB65463B01}" type="sibTrans" cxnId="{61A11509-D382-46C2-AA8C-177DBAE8FEA8}">
      <dgm:prSet/>
      <dgm:spPr/>
      <dgm:t>
        <a:bodyPr/>
        <a:lstStyle/>
        <a:p>
          <a:endParaRPr lang="zh-CN" altLang="en-US"/>
        </a:p>
      </dgm:t>
    </dgm:pt>
    <dgm:pt modelId="{0F3334B9-BA1D-4DE8-B7BE-E24455EE8A8C}">
      <dgm:prSet phldrT="[文本]" phldr="1" custRadScaleRad="105460" custRadScaleInc="57448"/>
      <dgm:spPr/>
      <dgm:t>
        <a:bodyPr/>
        <a:lstStyle/>
        <a:p>
          <a:endParaRPr lang="zh-CN" altLang="en-US" dirty="0"/>
        </a:p>
      </dgm:t>
    </dgm:pt>
    <dgm:pt modelId="{9B705A3A-690B-4831-8EA0-DB39B735F291}" type="parTrans" cxnId="{DAF8AD02-0F1A-4318-BC6F-209724AFAED4}">
      <dgm:prSet/>
      <dgm:spPr/>
      <dgm:t>
        <a:bodyPr/>
        <a:lstStyle/>
        <a:p>
          <a:endParaRPr lang="zh-CN" altLang="en-US"/>
        </a:p>
      </dgm:t>
    </dgm:pt>
    <dgm:pt modelId="{FB6A9286-48AC-44C0-B9B4-A01DA3EAC0FE}" type="sibTrans" cxnId="{DAF8AD02-0F1A-4318-BC6F-209724AFAED4}">
      <dgm:prSet/>
      <dgm:spPr/>
      <dgm:t>
        <a:bodyPr/>
        <a:lstStyle/>
        <a:p>
          <a:endParaRPr lang="zh-CN" altLang="en-US"/>
        </a:p>
      </dgm:t>
    </dgm:pt>
    <dgm:pt modelId="{E2D38A45-B7F3-45CA-BD98-9E4E4353F123}">
      <dgm:prSet/>
      <dgm:spPr/>
      <dgm:t>
        <a:bodyPr/>
        <a:lstStyle/>
        <a:p>
          <a:r>
            <a:rPr lang="zh-CN" altLang="en-US" dirty="0" smtClean="0"/>
            <a:t>安全和数据保护</a:t>
          </a:r>
          <a:endParaRPr lang="zh-CN" altLang="en-US" dirty="0"/>
        </a:p>
      </dgm:t>
    </dgm:pt>
    <dgm:pt modelId="{00A28980-A92E-4EDA-8D50-31DDBF3B7BAA}" type="parTrans" cxnId="{C6642D50-062B-4ADB-8E85-FE91DDE160A7}">
      <dgm:prSet/>
      <dgm:spPr/>
      <dgm:t>
        <a:bodyPr/>
        <a:lstStyle/>
        <a:p>
          <a:endParaRPr lang="zh-CN" altLang="en-US"/>
        </a:p>
      </dgm:t>
    </dgm:pt>
    <dgm:pt modelId="{063EB2AD-14C0-4C3D-A876-35E6364387BF}" type="sibTrans" cxnId="{C6642D50-062B-4ADB-8E85-FE91DDE160A7}">
      <dgm:prSet/>
      <dgm:spPr/>
      <dgm:t>
        <a:bodyPr/>
        <a:lstStyle/>
        <a:p>
          <a:endParaRPr lang="zh-CN" altLang="en-US"/>
        </a:p>
      </dgm:t>
    </dgm:pt>
    <dgm:pt modelId="{B7C4DAF8-359A-456F-B151-24EDB64034FF}">
      <dgm:prSet/>
      <dgm:spPr/>
      <dgm:t>
        <a:bodyPr/>
        <a:lstStyle/>
        <a:p>
          <a:r>
            <a:rPr lang="zh-CN" altLang="en-US" dirty="0" smtClean="0"/>
            <a:t>服务级别保证</a:t>
          </a:r>
          <a:endParaRPr lang="zh-CN" altLang="en-US" dirty="0"/>
        </a:p>
      </dgm:t>
    </dgm:pt>
    <dgm:pt modelId="{1020F8F2-C481-4B76-AE2F-CED5011E5448}" type="parTrans" cxnId="{D4F84209-755E-4979-B455-F0897D66C449}">
      <dgm:prSet/>
      <dgm:spPr/>
      <dgm:t>
        <a:bodyPr/>
        <a:lstStyle/>
        <a:p>
          <a:endParaRPr lang="zh-CN" altLang="en-US"/>
        </a:p>
      </dgm:t>
    </dgm:pt>
    <dgm:pt modelId="{78D048E2-EA55-4E58-B9CE-4CC77DCB9C16}" type="sibTrans" cxnId="{D4F84209-755E-4979-B455-F0897D66C449}">
      <dgm:prSet/>
      <dgm:spPr/>
      <dgm:t>
        <a:bodyPr/>
        <a:lstStyle/>
        <a:p>
          <a:endParaRPr lang="zh-CN" altLang="en-US"/>
        </a:p>
      </dgm:t>
    </dgm:pt>
    <dgm:pt modelId="{9006219A-1D67-4220-8009-28AD665F5671}">
      <dgm:prSet/>
      <dgm:spPr/>
      <dgm:t>
        <a:bodyPr/>
        <a:lstStyle/>
        <a:p>
          <a:r>
            <a:rPr lang="zh-CN" altLang="en-US" dirty="0" smtClean="0"/>
            <a:t>多访问协议及方式支持</a:t>
          </a:r>
          <a:endParaRPr lang="zh-CN" altLang="en-US" dirty="0"/>
        </a:p>
      </dgm:t>
    </dgm:pt>
    <dgm:pt modelId="{9EB2D000-9E73-4981-9486-25E84675FCD0}" type="parTrans" cxnId="{5A31ADDE-E66A-4BEC-8541-D90119E01631}">
      <dgm:prSet/>
      <dgm:spPr/>
      <dgm:t>
        <a:bodyPr/>
        <a:lstStyle/>
        <a:p>
          <a:endParaRPr lang="zh-CN" altLang="en-US"/>
        </a:p>
      </dgm:t>
    </dgm:pt>
    <dgm:pt modelId="{0CCEFF15-6620-4AF7-B337-EE112B3F5AC2}" type="sibTrans" cxnId="{5A31ADDE-E66A-4BEC-8541-D90119E01631}">
      <dgm:prSet/>
      <dgm:spPr/>
      <dgm:t>
        <a:bodyPr/>
        <a:lstStyle/>
        <a:p>
          <a:endParaRPr lang="zh-CN" altLang="en-US"/>
        </a:p>
      </dgm:t>
    </dgm:pt>
    <dgm:pt modelId="{A530B1B2-14E9-4EB9-B737-5EF1D62487B6}" type="pres">
      <dgm:prSet presAssocID="{F498463A-A485-4457-AB5E-8AA2D0966206}" presName="Name0" presStyleCnt="0">
        <dgm:presLayoutVars>
          <dgm:chMax val="1"/>
          <dgm:dir/>
          <dgm:animLvl val="ctr"/>
          <dgm:resizeHandles val="exact"/>
        </dgm:presLayoutVars>
      </dgm:prSet>
      <dgm:spPr/>
      <dgm:t>
        <a:bodyPr/>
        <a:lstStyle/>
        <a:p>
          <a:endParaRPr lang="zh-CN" altLang="en-US"/>
        </a:p>
      </dgm:t>
    </dgm:pt>
    <dgm:pt modelId="{C596FFA4-C152-4B98-A1BE-7ABC087B05DD}" type="pres">
      <dgm:prSet presAssocID="{67EDF665-D227-4B60-B878-47A6915BBFFB}" presName="centerShape" presStyleLbl="node0" presStyleIdx="0" presStyleCnt="1"/>
      <dgm:spPr/>
      <dgm:t>
        <a:bodyPr/>
        <a:lstStyle/>
        <a:p>
          <a:endParaRPr lang="zh-CN" altLang="en-US"/>
        </a:p>
      </dgm:t>
    </dgm:pt>
    <dgm:pt modelId="{2708E4C2-ABA5-4ACF-873F-F898527DFBBF}" type="pres">
      <dgm:prSet presAssocID="{26AE3860-1E83-43DF-989D-696FAA3105AE}" presName="parTrans" presStyleLbl="sibTrans2D1" presStyleIdx="0" presStyleCnt="7"/>
      <dgm:spPr/>
      <dgm:t>
        <a:bodyPr/>
        <a:lstStyle/>
        <a:p>
          <a:endParaRPr lang="zh-CN" altLang="en-US"/>
        </a:p>
      </dgm:t>
    </dgm:pt>
    <dgm:pt modelId="{6F76EA4A-01DC-41F8-9667-519A5FD6BD8B}" type="pres">
      <dgm:prSet presAssocID="{26AE3860-1E83-43DF-989D-696FAA3105AE}" presName="connectorText" presStyleLbl="sibTrans2D1" presStyleIdx="0" presStyleCnt="7"/>
      <dgm:spPr/>
      <dgm:t>
        <a:bodyPr/>
        <a:lstStyle/>
        <a:p>
          <a:endParaRPr lang="zh-CN" altLang="en-US"/>
        </a:p>
      </dgm:t>
    </dgm:pt>
    <dgm:pt modelId="{2479A240-40EC-44AA-8FEA-575843AE156A}" type="pres">
      <dgm:prSet presAssocID="{6AB2A653-2886-48B6-9E8B-52CEDDDC25F0}" presName="node" presStyleLbl="node1" presStyleIdx="0" presStyleCnt="7" custRadScaleRad="78717" custRadScaleInc="2651">
        <dgm:presLayoutVars>
          <dgm:bulletEnabled val="1"/>
        </dgm:presLayoutVars>
      </dgm:prSet>
      <dgm:spPr/>
      <dgm:t>
        <a:bodyPr/>
        <a:lstStyle/>
        <a:p>
          <a:endParaRPr lang="zh-CN" altLang="en-US"/>
        </a:p>
      </dgm:t>
    </dgm:pt>
    <dgm:pt modelId="{5ABFFA42-E4DF-41C3-97E8-53BA06F37E6C}" type="pres">
      <dgm:prSet presAssocID="{D905121D-47C2-4434-AB63-BCE8F8A65515}" presName="parTrans" presStyleLbl="sibTrans2D1" presStyleIdx="1" presStyleCnt="7"/>
      <dgm:spPr/>
      <dgm:t>
        <a:bodyPr/>
        <a:lstStyle/>
        <a:p>
          <a:endParaRPr lang="zh-CN" altLang="en-US"/>
        </a:p>
      </dgm:t>
    </dgm:pt>
    <dgm:pt modelId="{914346E6-F31F-458E-8891-10178E454EA8}" type="pres">
      <dgm:prSet presAssocID="{D905121D-47C2-4434-AB63-BCE8F8A65515}" presName="connectorText" presStyleLbl="sibTrans2D1" presStyleIdx="1" presStyleCnt="7"/>
      <dgm:spPr/>
      <dgm:t>
        <a:bodyPr/>
        <a:lstStyle/>
        <a:p>
          <a:endParaRPr lang="zh-CN" altLang="en-US"/>
        </a:p>
      </dgm:t>
    </dgm:pt>
    <dgm:pt modelId="{B5FD4986-0810-42DA-A3E6-BD6DA519FEFF}" type="pres">
      <dgm:prSet presAssocID="{C7F3936A-1922-45B4-879A-75865169CA37}" presName="node" presStyleLbl="node1" presStyleIdx="1" presStyleCnt="7" custRadScaleRad="93569" custRadScaleInc="-7422">
        <dgm:presLayoutVars>
          <dgm:bulletEnabled val="1"/>
        </dgm:presLayoutVars>
      </dgm:prSet>
      <dgm:spPr/>
      <dgm:t>
        <a:bodyPr/>
        <a:lstStyle/>
        <a:p>
          <a:endParaRPr lang="zh-CN" altLang="en-US"/>
        </a:p>
      </dgm:t>
    </dgm:pt>
    <dgm:pt modelId="{DC802EFE-7FDF-4612-A310-B1A08139A6EB}" type="pres">
      <dgm:prSet presAssocID="{00A28980-A92E-4EDA-8D50-31DDBF3B7BAA}" presName="parTrans" presStyleLbl="sibTrans2D1" presStyleIdx="2" presStyleCnt="7"/>
      <dgm:spPr/>
      <dgm:t>
        <a:bodyPr/>
        <a:lstStyle/>
        <a:p>
          <a:endParaRPr lang="zh-CN" altLang="en-US"/>
        </a:p>
      </dgm:t>
    </dgm:pt>
    <dgm:pt modelId="{21ED2849-2F05-4ECF-B9AF-2A9CBABF9459}" type="pres">
      <dgm:prSet presAssocID="{00A28980-A92E-4EDA-8D50-31DDBF3B7BAA}" presName="connectorText" presStyleLbl="sibTrans2D1" presStyleIdx="2" presStyleCnt="7"/>
      <dgm:spPr/>
      <dgm:t>
        <a:bodyPr/>
        <a:lstStyle/>
        <a:p>
          <a:endParaRPr lang="zh-CN" altLang="en-US"/>
        </a:p>
      </dgm:t>
    </dgm:pt>
    <dgm:pt modelId="{7320D5B1-6612-4369-BDFA-E13262439325}" type="pres">
      <dgm:prSet presAssocID="{E2D38A45-B7F3-45CA-BD98-9E4E4353F123}" presName="node" presStyleLbl="node1" presStyleIdx="2" presStyleCnt="7" custRadScaleRad="102409" custRadScaleInc="-11525">
        <dgm:presLayoutVars>
          <dgm:bulletEnabled val="1"/>
        </dgm:presLayoutVars>
      </dgm:prSet>
      <dgm:spPr/>
      <dgm:t>
        <a:bodyPr/>
        <a:lstStyle/>
        <a:p>
          <a:endParaRPr lang="zh-CN" altLang="en-US"/>
        </a:p>
      </dgm:t>
    </dgm:pt>
    <dgm:pt modelId="{2AF831E1-43B5-44E5-A200-311491992DA5}" type="pres">
      <dgm:prSet presAssocID="{1020F8F2-C481-4B76-AE2F-CED5011E5448}" presName="parTrans" presStyleLbl="sibTrans2D1" presStyleIdx="3" presStyleCnt="7"/>
      <dgm:spPr/>
      <dgm:t>
        <a:bodyPr/>
        <a:lstStyle/>
        <a:p>
          <a:endParaRPr lang="zh-CN" altLang="en-US"/>
        </a:p>
      </dgm:t>
    </dgm:pt>
    <dgm:pt modelId="{BF39CD70-7B19-4A93-8311-12B608F77F72}" type="pres">
      <dgm:prSet presAssocID="{1020F8F2-C481-4B76-AE2F-CED5011E5448}" presName="connectorText" presStyleLbl="sibTrans2D1" presStyleIdx="3" presStyleCnt="7"/>
      <dgm:spPr/>
      <dgm:t>
        <a:bodyPr/>
        <a:lstStyle/>
        <a:p>
          <a:endParaRPr lang="zh-CN" altLang="en-US"/>
        </a:p>
      </dgm:t>
    </dgm:pt>
    <dgm:pt modelId="{D1F0665E-EC82-4D54-8DAC-219944843FE6}" type="pres">
      <dgm:prSet presAssocID="{B7C4DAF8-359A-456F-B151-24EDB64034FF}" presName="node" presStyleLbl="node1" presStyleIdx="3" presStyleCnt="7">
        <dgm:presLayoutVars>
          <dgm:bulletEnabled val="1"/>
        </dgm:presLayoutVars>
      </dgm:prSet>
      <dgm:spPr/>
      <dgm:t>
        <a:bodyPr/>
        <a:lstStyle/>
        <a:p>
          <a:endParaRPr lang="zh-CN" altLang="en-US"/>
        </a:p>
      </dgm:t>
    </dgm:pt>
    <dgm:pt modelId="{F4EBA0B1-3C26-4951-A7A9-601729EAC28F}" type="pres">
      <dgm:prSet presAssocID="{5124BBCC-7C7F-4B9D-835C-EE4F8EDB1348}" presName="parTrans" presStyleLbl="sibTrans2D1" presStyleIdx="4" presStyleCnt="7"/>
      <dgm:spPr/>
      <dgm:t>
        <a:bodyPr/>
        <a:lstStyle/>
        <a:p>
          <a:endParaRPr lang="zh-CN" altLang="en-US"/>
        </a:p>
      </dgm:t>
    </dgm:pt>
    <dgm:pt modelId="{A44C1F55-36E1-456A-BFCD-16D82AA865A7}" type="pres">
      <dgm:prSet presAssocID="{5124BBCC-7C7F-4B9D-835C-EE4F8EDB1348}" presName="connectorText" presStyleLbl="sibTrans2D1" presStyleIdx="4" presStyleCnt="7"/>
      <dgm:spPr/>
      <dgm:t>
        <a:bodyPr/>
        <a:lstStyle/>
        <a:p>
          <a:endParaRPr lang="zh-CN" altLang="en-US"/>
        </a:p>
      </dgm:t>
    </dgm:pt>
    <dgm:pt modelId="{2E7AE7E7-441B-4C6A-86D2-0EF76C0CACC1}" type="pres">
      <dgm:prSet presAssocID="{C83C246D-6D9A-4CA3-9A87-BBEBE500C9BA}" presName="node" presStyleLbl="node1" presStyleIdx="4" presStyleCnt="7" custRadScaleRad="107133" custRadScaleInc="2788">
        <dgm:presLayoutVars>
          <dgm:bulletEnabled val="1"/>
        </dgm:presLayoutVars>
      </dgm:prSet>
      <dgm:spPr/>
      <dgm:t>
        <a:bodyPr/>
        <a:lstStyle/>
        <a:p>
          <a:endParaRPr lang="zh-CN" altLang="en-US"/>
        </a:p>
      </dgm:t>
    </dgm:pt>
    <dgm:pt modelId="{95CC49AC-1C99-4DBC-9109-92006F2CF9B5}" type="pres">
      <dgm:prSet presAssocID="{0842C96F-79C9-4526-80C0-3CBDF127EA28}" presName="parTrans" presStyleLbl="sibTrans2D1" presStyleIdx="5" presStyleCnt="7"/>
      <dgm:spPr/>
      <dgm:t>
        <a:bodyPr/>
        <a:lstStyle/>
        <a:p>
          <a:endParaRPr lang="zh-CN" altLang="en-US"/>
        </a:p>
      </dgm:t>
    </dgm:pt>
    <dgm:pt modelId="{1BBE4384-BFC5-4831-9F18-FD96CA14C01C}" type="pres">
      <dgm:prSet presAssocID="{0842C96F-79C9-4526-80C0-3CBDF127EA28}" presName="connectorText" presStyleLbl="sibTrans2D1" presStyleIdx="5" presStyleCnt="7"/>
      <dgm:spPr/>
      <dgm:t>
        <a:bodyPr/>
        <a:lstStyle/>
        <a:p>
          <a:endParaRPr lang="zh-CN" altLang="en-US"/>
        </a:p>
      </dgm:t>
    </dgm:pt>
    <dgm:pt modelId="{61C363A2-47D9-409B-B978-075DBA026B19}" type="pres">
      <dgm:prSet presAssocID="{10EBD489-A679-4DC9-975C-EE2D7BCAE28F}" presName="node" presStyleLbl="node1" presStyleIdx="5" presStyleCnt="7" custRadScaleRad="107532" custRadScaleInc="-3773">
        <dgm:presLayoutVars>
          <dgm:bulletEnabled val="1"/>
        </dgm:presLayoutVars>
      </dgm:prSet>
      <dgm:spPr/>
      <dgm:t>
        <a:bodyPr/>
        <a:lstStyle/>
        <a:p>
          <a:endParaRPr lang="zh-CN" altLang="en-US"/>
        </a:p>
      </dgm:t>
    </dgm:pt>
    <dgm:pt modelId="{1C7555F8-C776-4C51-8E6C-9B33F4541692}" type="pres">
      <dgm:prSet presAssocID="{9EB2D000-9E73-4981-9486-25E84675FCD0}" presName="parTrans" presStyleLbl="sibTrans2D1" presStyleIdx="6" presStyleCnt="7"/>
      <dgm:spPr/>
      <dgm:t>
        <a:bodyPr/>
        <a:lstStyle/>
        <a:p>
          <a:endParaRPr lang="zh-CN" altLang="en-US"/>
        </a:p>
      </dgm:t>
    </dgm:pt>
    <dgm:pt modelId="{E4E0E247-FBB9-438F-94C9-3CCCD2983784}" type="pres">
      <dgm:prSet presAssocID="{9EB2D000-9E73-4981-9486-25E84675FCD0}" presName="connectorText" presStyleLbl="sibTrans2D1" presStyleIdx="6" presStyleCnt="7"/>
      <dgm:spPr/>
      <dgm:t>
        <a:bodyPr/>
        <a:lstStyle/>
        <a:p>
          <a:endParaRPr lang="zh-CN" altLang="en-US"/>
        </a:p>
      </dgm:t>
    </dgm:pt>
    <dgm:pt modelId="{DCAD962D-8B21-47BC-A22B-40BCB581865C}" type="pres">
      <dgm:prSet presAssocID="{9006219A-1D67-4220-8009-28AD665F5671}" presName="node" presStyleLbl="node1" presStyleIdx="6" presStyleCnt="7" custRadScaleRad="98921" custRadScaleInc="-10286">
        <dgm:presLayoutVars>
          <dgm:bulletEnabled val="1"/>
        </dgm:presLayoutVars>
      </dgm:prSet>
      <dgm:spPr/>
      <dgm:t>
        <a:bodyPr/>
        <a:lstStyle/>
        <a:p>
          <a:endParaRPr lang="zh-CN" altLang="en-US"/>
        </a:p>
      </dgm:t>
    </dgm:pt>
  </dgm:ptLst>
  <dgm:cxnLst>
    <dgm:cxn modelId="{94F23AD1-8FF5-46F7-A8D2-DDF4B5AFCBDB}" type="presOf" srcId="{26AE3860-1E83-43DF-989D-696FAA3105AE}" destId="{6F76EA4A-01DC-41F8-9667-519A5FD6BD8B}" srcOrd="1" destOrd="0" presId="urn:microsoft.com/office/officeart/2005/8/layout/radial5"/>
    <dgm:cxn modelId="{E4B9A50F-65E7-4284-B890-7EF1B998532A}" type="presOf" srcId="{9EB2D000-9E73-4981-9486-25E84675FCD0}" destId="{E4E0E247-FBB9-438F-94C9-3CCCD2983784}" srcOrd="1" destOrd="0" presId="urn:microsoft.com/office/officeart/2005/8/layout/radial5"/>
    <dgm:cxn modelId="{85C26865-66A3-4B81-91E2-0CBC12F73B2B}" srcId="{67EDF665-D227-4B60-B878-47A6915BBFFB}" destId="{6AB2A653-2886-48B6-9E8B-52CEDDDC25F0}" srcOrd="0" destOrd="0" parTransId="{26AE3860-1E83-43DF-989D-696FAA3105AE}" sibTransId="{E0F88AB7-D211-4B49-A158-AB6FBACED00D}"/>
    <dgm:cxn modelId="{50AE18D9-B27F-4D22-B79D-F7BF2E397660}" type="presOf" srcId="{D905121D-47C2-4434-AB63-BCE8F8A65515}" destId="{914346E6-F31F-458E-8891-10178E454EA8}" srcOrd="1" destOrd="0" presId="urn:microsoft.com/office/officeart/2005/8/layout/radial5"/>
    <dgm:cxn modelId="{C1B4101A-0ED6-42CF-8EB6-F93A54D6830C}" type="presOf" srcId="{5124BBCC-7C7F-4B9D-835C-EE4F8EDB1348}" destId="{A44C1F55-36E1-456A-BFCD-16D82AA865A7}" srcOrd="1" destOrd="0" presId="urn:microsoft.com/office/officeart/2005/8/layout/radial5"/>
    <dgm:cxn modelId="{C6642D50-062B-4ADB-8E85-FE91DDE160A7}" srcId="{67EDF665-D227-4B60-B878-47A6915BBFFB}" destId="{E2D38A45-B7F3-45CA-BD98-9E4E4353F123}" srcOrd="2" destOrd="0" parTransId="{00A28980-A92E-4EDA-8D50-31DDBF3B7BAA}" sibTransId="{063EB2AD-14C0-4C3D-A876-35E6364387BF}"/>
    <dgm:cxn modelId="{C217EFE1-337A-4AE2-8664-01ACBA8C7F6D}" type="presOf" srcId="{1020F8F2-C481-4B76-AE2F-CED5011E5448}" destId="{2AF831E1-43B5-44E5-A200-311491992DA5}" srcOrd="0" destOrd="0" presId="urn:microsoft.com/office/officeart/2005/8/layout/radial5"/>
    <dgm:cxn modelId="{DAF8AD02-0F1A-4318-BC6F-209724AFAED4}" srcId="{F498463A-A485-4457-AB5E-8AA2D0966206}" destId="{0F3334B9-BA1D-4DE8-B7BE-E24455EE8A8C}" srcOrd="1" destOrd="0" parTransId="{9B705A3A-690B-4831-8EA0-DB39B735F291}" sibTransId="{FB6A9286-48AC-44C0-B9B4-A01DA3EAC0FE}"/>
    <dgm:cxn modelId="{9FE1268F-6B92-4CE7-A10D-897576046775}" type="presOf" srcId="{0842C96F-79C9-4526-80C0-3CBDF127EA28}" destId="{1BBE4384-BFC5-4831-9F18-FD96CA14C01C}" srcOrd="1" destOrd="0" presId="urn:microsoft.com/office/officeart/2005/8/layout/radial5"/>
    <dgm:cxn modelId="{20ADB063-1A19-4E3D-880E-DAF59E128731}" type="presOf" srcId="{E2D38A45-B7F3-45CA-BD98-9E4E4353F123}" destId="{7320D5B1-6612-4369-BDFA-E13262439325}" srcOrd="0" destOrd="0" presId="urn:microsoft.com/office/officeart/2005/8/layout/radial5"/>
    <dgm:cxn modelId="{C2992A4E-96F9-4063-AC0F-1ABE8388D760}" type="presOf" srcId="{C83C246D-6D9A-4CA3-9A87-BBEBE500C9BA}" destId="{2E7AE7E7-441B-4C6A-86D2-0EF76C0CACC1}" srcOrd="0" destOrd="0" presId="urn:microsoft.com/office/officeart/2005/8/layout/radial5"/>
    <dgm:cxn modelId="{B5228383-4404-4D6D-9F05-707AD1299D4D}" type="presOf" srcId="{F498463A-A485-4457-AB5E-8AA2D0966206}" destId="{A530B1B2-14E9-4EB9-B737-5EF1D62487B6}" srcOrd="0" destOrd="0" presId="urn:microsoft.com/office/officeart/2005/8/layout/radial5"/>
    <dgm:cxn modelId="{5A31ADDE-E66A-4BEC-8541-D90119E01631}" srcId="{67EDF665-D227-4B60-B878-47A6915BBFFB}" destId="{9006219A-1D67-4220-8009-28AD665F5671}" srcOrd="6" destOrd="0" parTransId="{9EB2D000-9E73-4981-9486-25E84675FCD0}" sibTransId="{0CCEFF15-6620-4AF7-B337-EE112B3F5AC2}"/>
    <dgm:cxn modelId="{54EAD3E4-1D38-4A87-9931-2CF515D6987C}" type="presOf" srcId="{B7C4DAF8-359A-456F-B151-24EDB64034FF}" destId="{D1F0665E-EC82-4D54-8DAC-219944843FE6}" srcOrd="0" destOrd="0" presId="urn:microsoft.com/office/officeart/2005/8/layout/radial5"/>
    <dgm:cxn modelId="{BA59CAF7-CE8E-49E3-AC02-EB4631F37E8B}" type="presOf" srcId="{67EDF665-D227-4B60-B878-47A6915BBFFB}" destId="{C596FFA4-C152-4B98-A1BE-7ABC087B05DD}" srcOrd="0" destOrd="0" presId="urn:microsoft.com/office/officeart/2005/8/layout/radial5"/>
    <dgm:cxn modelId="{D1904235-D5E4-4E37-8F4B-B0C2593756D3}" type="presOf" srcId="{0842C96F-79C9-4526-80C0-3CBDF127EA28}" destId="{95CC49AC-1C99-4DBC-9109-92006F2CF9B5}" srcOrd="0" destOrd="0" presId="urn:microsoft.com/office/officeart/2005/8/layout/radial5"/>
    <dgm:cxn modelId="{46FF4275-3085-4F58-9D46-9F1BD42B1C6F}" type="presOf" srcId="{10EBD489-A679-4DC9-975C-EE2D7BCAE28F}" destId="{61C363A2-47D9-409B-B978-075DBA026B19}" srcOrd="0" destOrd="0" presId="urn:microsoft.com/office/officeart/2005/8/layout/radial5"/>
    <dgm:cxn modelId="{851422F9-A4B7-4ED9-95B5-413DC3E53F51}" type="presOf" srcId="{1020F8F2-C481-4B76-AE2F-CED5011E5448}" destId="{BF39CD70-7B19-4A93-8311-12B608F77F72}" srcOrd="1" destOrd="0" presId="urn:microsoft.com/office/officeart/2005/8/layout/radial5"/>
    <dgm:cxn modelId="{D9737EE4-86AF-48F8-AA9A-18DC0C971512}" srcId="{67EDF665-D227-4B60-B878-47A6915BBFFB}" destId="{C7F3936A-1922-45B4-879A-75865169CA37}" srcOrd="1" destOrd="0" parTransId="{D905121D-47C2-4434-AB63-BCE8F8A65515}" sibTransId="{51200E17-78E5-4F14-B603-69C50DA155BA}"/>
    <dgm:cxn modelId="{03A32B14-F271-4CCE-8112-3EDABA595596}" srcId="{F498463A-A485-4457-AB5E-8AA2D0966206}" destId="{67EDF665-D227-4B60-B878-47A6915BBFFB}" srcOrd="0" destOrd="0" parTransId="{E38947AF-307D-4880-BA5C-3F57BF489DD4}" sibTransId="{4CBDFD66-8D80-4740-829A-6DE9FF283A7A}"/>
    <dgm:cxn modelId="{E7E91065-5771-4D04-AACE-B1103FB66D70}" type="presOf" srcId="{00A28980-A92E-4EDA-8D50-31DDBF3B7BAA}" destId="{21ED2849-2F05-4ECF-B9AF-2A9CBABF9459}" srcOrd="1" destOrd="0" presId="urn:microsoft.com/office/officeart/2005/8/layout/radial5"/>
    <dgm:cxn modelId="{6B46EE9A-B2F2-4089-B560-7BA47ADA62D8}" type="presOf" srcId="{00A28980-A92E-4EDA-8D50-31DDBF3B7BAA}" destId="{DC802EFE-7FDF-4612-A310-B1A08139A6EB}" srcOrd="0" destOrd="0" presId="urn:microsoft.com/office/officeart/2005/8/layout/radial5"/>
    <dgm:cxn modelId="{D4F84209-755E-4979-B455-F0897D66C449}" srcId="{67EDF665-D227-4B60-B878-47A6915BBFFB}" destId="{B7C4DAF8-359A-456F-B151-24EDB64034FF}" srcOrd="3" destOrd="0" parTransId="{1020F8F2-C481-4B76-AE2F-CED5011E5448}" sibTransId="{78D048E2-EA55-4E58-B9CE-4CC77DCB9C16}"/>
    <dgm:cxn modelId="{CF2278FC-2FE0-4EC1-80FF-13D2C8D35904}" srcId="{67EDF665-D227-4B60-B878-47A6915BBFFB}" destId="{C83C246D-6D9A-4CA3-9A87-BBEBE500C9BA}" srcOrd="4" destOrd="0" parTransId="{5124BBCC-7C7F-4B9D-835C-EE4F8EDB1348}" sibTransId="{F456787D-463C-4740-AD4F-AD6D485E2343}"/>
    <dgm:cxn modelId="{9266C5CE-24D0-4A93-B25C-3533ADFBEE73}" type="presOf" srcId="{9006219A-1D67-4220-8009-28AD665F5671}" destId="{DCAD962D-8B21-47BC-A22B-40BCB581865C}" srcOrd="0" destOrd="0" presId="urn:microsoft.com/office/officeart/2005/8/layout/radial5"/>
    <dgm:cxn modelId="{535930E2-F9D7-46AA-A43D-12206824C5DF}" type="presOf" srcId="{9EB2D000-9E73-4981-9486-25E84675FCD0}" destId="{1C7555F8-C776-4C51-8E6C-9B33F4541692}" srcOrd="0" destOrd="0" presId="urn:microsoft.com/office/officeart/2005/8/layout/radial5"/>
    <dgm:cxn modelId="{61A11509-D382-46C2-AA8C-177DBAE8FEA8}" srcId="{67EDF665-D227-4B60-B878-47A6915BBFFB}" destId="{10EBD489-A679-4DC9-975C-EE2D7BCAE28F}" srcOrd="5" destOrd="0" parTransId="{0842C96F-79C9-4526-80C0-3CBDF127EA28}" sibTransId="{2E7C324D-6FE0-4180-B734-59EB65463B01}"/>
    <dgm:cxn modelId="{AFFDB14D-9F26-4773-87FF-E06C9AD31B75}" type="presOf" srcId="{26AE3860-1E83-43DF-989D-696FAA3105AE}" destId="{2708E4C2-ABA5-4ACF-873F-F898527DFBBF}" srcOrd="0" destOrd="0" presId="urn:microsoft.com/office/officeart/2005/8/layout/radial5"/>
    <dgm:cxn modelId="{E8ADEC9B-48A0-4E6E-9CA5-66D81B8F30BC}" type="presOf" srcId="{C7F3936A-1922-45B4-879A-75865169CA37}" destId="{B5FD4986-0810-42DA-A3E6-BD6DA519FEFF}" srcOrd="0" destOrd="0" presId="urn:microsoft.com/office/officeart/2005/8/layout/radial5"/>
    <dgm:cxn modelId="{0B8F55F5-6062-467B-8A8B-FF5125AE572B}" type="presOf" srcId="{D905121D-47C2-4434-AB63-BCE8F8A65515}" destId="{5ABFFA42-E4DF-41C3-97E8-53BA06F37E6C}" srcOrd="0" destOrd="0" presId="urn:microsoft.com/office/officeart/2005/8/layout/radial5"/>
    <dgm:cxn modelId="{76EB512A-9B27-41FE-A33D-CCDE68099B49}" type="presOf" srcId="{5124BBCC-7C7F-4B9D-835C-EE4F8EDB1348}" destId="{F4EBA0B1-3C26-4951-A7A9-601729EAC28F}" srcOrd="0" destOrd="0" presId="urn:microsoft.com/office/officeart/2005/8/layout/radial5"/>
    <dgm:cxn modelId="{521AD088-0957-47F7-8AD8-01346D3E2528}" type="presOf" srcId="{6AB2A653-2886-48B6-9E8B-52CEDDDC25F0}" destId="{2479A240-40EC-44AA-8FEA-575843AE156A}" srcOrd="0" destOrd="0" presId="urn:microsoft.com/office/officeart/2005/8/layout/radial5"/>
    <dgm:cxn modelId="{6C15CEE4-F8F1-44AC-939B-43E2D38FDC79}" type="presParOf" srcId="{A530B1B2-14E9-4EB9-B737-5EF1D62487B6}" destId="{C596FFA4-C152-4B98-A1BE-7ABC087B05DD}" srcOrd="0" destOrd="0" presId="urn:microsoft.com/office/officeart/2005/8/layout/radial5"/>
    <dgm:cxn modelId="{25D35814-478F-4E5F-8B92-5ED23D053ED7}" type="presParOf" srcId="{A530B1B2-14E9-4EB9-B737-5EF1D62487B6}" destId="{2708E4C2-ABA5-4ACF-873F-F898527DFBBF}" srcOrd="1" destOrd="0" presId="urn:microsoft.com/office/officeart/2005/8/layout/radial5"/>
    <dgm:cxn modelId="{89EB9468-F070-4FA0-AFD1-497D91F83F0D}" type="presParOf" srcId="{2708E4C2-ABA5-4ACF-873F-F898527DFBBF}" destId="{6F76EA4A-01DC-41F8-9667-519A5FD6BD8B}" srcOrd="0" destOrd="0" presId="urn:microsoft.com/office/officeart/2005/8/layout/radial5"/>
    <dgm:cxn modelId="{A2117FB6-0D19-413E-BC8D-DE3057BB4648}" type="presParOf" srcId="{A530B1B2-14E9-4EB9-B737-5EF1D62487B6}" destId="{2479A240-40EC-44AA-8FEA-575843AE156A}" srcOrd="2" destOrd="0" presId="urn:microsoft.com/office/officeart/2005/8/layout/radial5"/>
    <dgm:cxn modelId="{7FD712F5-8BB7-4B55-ABA5-5CA063818E36}" type="presParOf" srcId="{A530B1B2-14E9-4EB9-B737-5EF1D62487B6}" destId="{5ABFFA42-E4DF-41C3-97E8-53BA06F37E6C}" srcOrd="3" destOrd="0" presId="urn:microsoft.com/office/officeart/2005/8/layout/radial5"/>
    <dgm:cxn modelId="{5B432F4F-F209-456F-86AD-8F93AC6F77F4}" type="presParOf" srcId="{5ABFFA42-E4DF-41C3-97E8-53BA06F37E6C}" destId="{914346E6-F31F-458E-8891-10178E454EA8}" srcOrd="0" destOrd="0" presId="urn:microsoft.com/office/officeart/2005/8/layout/radial5"/>
    <dgm:cxn modelId="{CA9B396D-EF93-42DD-B7EC-D021F358277F}" type="presParOf" srcId="{A530B1B2-14E9-4EB9-B737-5EF1D62487B6}" destId="{B5FD4986-0810-42DA-A3E6-BD6DA519FEFF}" srcOrd="4" destOrd="0" presId="urn:microsoft.com/office/officeart/2005/8/layout/radial5"/>
    <dgm:cxn modelId="{1DC96674-87C2-4CCB-8AF8-74D633029CA5}" type="presParOf" srcId="{A530B1B2-14E9-4EB9-B737-5EF1D62487B6}" destId="{DC802EFE-7FDF-4612-A310-B1A08139A6EB}" srcOrd="5" destOrd="0" presId="urn:microsoft.com/office/officeart/2005/8/layout/radial5"/>
    <dgm:cxn modelId="{77386FA0-04AF-4730-BB2C-9E80B3674F85}" type="presParOf" srcId="{DC802EFE-7FDF-4612-A310-B1A08139A6EB}" destId="{21ED2849-2F05-4ECF-B9AF-2A9CBABF9459}" srcOrd="0" destOrd="0" presId="urn:microsoft.com/office/officeart/2005/8/layout/radial5"/>
    <dgm:cxn modelId="{7391881A-0FDA-4D86-B4D5-E2CCAC6CD88C}" type="presParOf" srcId="{A530B1B2-14E9-4EB9-B737-5EF1D62487B6}" destId="{7320D5B1-6612-4369-BDFA-E13262439325}" srcOrd="6" destOrd="0" presId="urn:microsoft.com/office/officeart/2005/8/layout/radial5"/>
    <dgm:cxn modelId="{5B26F996-952A-454F-A495-81BFA434E52F}" type="presParOf" srcId="{A530B1B2-14E9-4EB9-B737-5EF1D62487B6}" destId="{2AF831E1-43B5-44E5-A200-311491992DA5}" srcOrd="7" destOrd="0" presId="urn:microsoft.com/office/officeart/2005/8/layout/radial5"/>
    <dgm:cxn modelId="{64690391-E256-4B3B-A5A4-54452C284E02}" type="presParOf" srcId="{2AF831E1-43B5-44E5-A200-311491992DA5}" destId="{BF39CD70-7B19-4A93-8311-12B608F77F72}" srcOrd="0" destOrd="0" presId="urn:microsoft.com/office/officeart/2005/8/layout/radial5"/>
    <dgm:cxn modelId="{3C64997D-6C65-402D-88E6-071053C75E0F}" type="presParOf" srcId="{A530B1B2-14E9-4EB9-B737-5EF1D62487B6}" destId="{D1F0665E-EC82-4D54-8DAC-219944843FE6}" srcOrd="8" destOrd="0" presId="urn:microsoft.com/office/officeart/2005/8/layout/radial5"/>
    <dgm:cxn modelId="{DFE3E800-A97E-4BD8-98EF-8C957BE9753C}" type="presParOf" srcId="{A530B1B2-14E9-4EB9-B737-5EF1D62487B6}" destId="{F4EBA0B1-3C26-4951-A7A9-601729EAC28F}" srcOrd="9" destOrd="0" presId="urn:microsoft.com/office/officeart/2005/8/layout/radial5"/>
    <dgm:cxn modelId="{174ED04D-3F98-4787-92BF-8CDEECC6015F}" type="presParOf" srcId="{F4EBA0B1-3C26-4951-A7A9-601729EAC28F}" destId="{A44C1F55-36E1-456A-BFCD-16D82AA865A7}" srcOrd="0" destOrd="0" presId="urn:microsoft.com/office/officeart/2005/8/layout/radial5"/>
    <dgm:cxn modelId="{085AD9BF-B32C-4749-9C6D-63C2676A3548}" type="presParOf" srcId="{A530B1B2-14E9-4EB9-B737-5EF1D62487B6}" destId="{2E7AE7E7-441B-4C6A-86D2-0EF76C0CACC1}" srcOrd="10" destOrd="0" presId="urn:microsoft.com/office/officeart/2005/8/layout/radial5"/>
    <dgm:cxn modelId="{78A4739F-D101-4B4B-8DF0-5F88EAABAA60}" type="presParOf" srcId="{A530B1B2-14E9-4EB9-B737-5EF1D62487B6}" destId="{95CC49AC-1C99-4DBC-9109-92006F2CF9B5}" srcOrd="11" destOrd="0" presId="urn:microsoft.com/office/officeart/2005/8/layout/radial5"/>
    <dgm:cxn modelId="{4EF63490-169C-4205-B3B8-64B068698192}" type="presParOf" srcId="{95CC49AC-1C99-4DBC-9109-92006F2CF9B5}" destId="{1BBE4384-BFC5-4831-9F18-FD96CA14C01C}" srcOrd="0" destOrd="0" presId="urn:microsoft.com/office/officeart/2005/8/layout/radial5"/>
    <dgm:cxn modelId="{DC00EB86-9386-4E29-9DFC-7E9A4633DDC9}" type="presParOf" srcId="{A530B1B2-14E9-4EB9-B737-5EF1D62487B6}" destId="{61C363A2-47D9-409B-B978-075DBA026B19}" srcOrd="12" destOrd="0" presId="urn:microsoft.com/office/officeart/2005/8/layout/radial5"/>
    <dgm:cxn modelId="{91D52D41-D0F7-4EFE-A61A-E07D7AE2C4F0}" type="presParOf" srcId="{A530B1B2-14E9-4EB9-B737-5EF1D62487B6}" destId="{1C7555F8-C776-4C51-8E6C-9B33F4541692}" srcOrd="13" destOrd="0" presId="urn:microsoft.com/office/officeart/2005/8/layout/radial5"/>
    <dgm:cxn modelId="{12586582-43F0-491A-AE79-4E3383FA61E4}" type="presParOf" srcId="{1C7555F8-C776-4C51-8E6C-9B33F4541692}" destId="{E4E0E247-FBB9-438F-94C9-3CCCD2983784}" srcOrd="0" destOrd="0" presId="urn:microsoft.com/office/officeart/2005/8/layout/radial5"/>
    <dgm:cxn modelId="{F6FEB53B-DE30-4E44-B8BE-81587F6C9FEF}" type="presParOf" srcId="{A530B1B2-14E9-4EB9-B737-5EF1D62487B6}" destId="{DCAD962D-8B21-47BC-A22B-40BCB581865C}" srcOrd="14"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ECEF05-C57E-4996-94D1-D25FAB2E3E0D}">
      <dsp:nvSpPr>
        <dsp:cNvPr id="0" name=""/>
        <dsp:cNvSpPr/>
      </dsp:nvSpPr>
      <dsp:spPr>
        <a:xfrm>
          <a:off x="-6889383" y="-1061769"/>
          <a:ext cx="8265220" cy="8265220"/>
        </a:xfrm>
        <a:prstGeom prst="blockArc">
          <a:avLst>
            <a:gd name="adj1" fmla="val 18900000"/>
            <a:gd name="adj2" fmla="val 2700000"/>
            <a:gd name="adj3" fmla="val 261"/>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034BAF1-CE39-4E3F-936C-32C9B1BCF7D8}">
      <dsp:nvSpPr>
        <dsp:cNvPr id="0" name=""/>
        <dsp:cNvSpPr/>
      </dsp:nvSpPr>
      <dsp:spPr>
        <a:xfrm>
          <a:off x="1128994" y="689110"/>
          <a:ext cx="7265879" cy="2131136"/>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2679" tIns="50800" rIns="50800" bIns="50800" numCol="1" spcCol="1270" anchor="ctr" anchorCtr="0">
          <a:noAutofit/>
        </a:bodyPr>
        <a:lstStyle/>
        <a:p>
          <a:pPr lvl="0" algn="l" defTabSz="889000">
            <a:lnSpc>
              <a:spcPct val="90000"/>
            </a:lnSpc>
            <a:spcBef>
              <a:spcPct val="0"/>
            </a:spcBef>
            <a:spcAft>
              <a:spcPct val="35000"/>
            </a:spcAft>
          </a:pPr>
          <a:r>
            <a:rPr lang="zh-CN" altLang="en-US" sz="2000" kern="1200" dirty="0" smtClean="0"/>
            <a:t>网盘，是提供文件寄存和文件上下载服务的网站，它们大部分是类似</a:t>
          </a:r>
          <a:r>
            <a:rPr lang="en-US" altLang="en-US" sz="2000" kern="1200" dirty="0" smtClean="0"/>
            <a:t>FTP</a:t>
          </a:r>
          <a:r>
            <a:rPr lang="zh-CN" altLang="en-US" sz="2000" kern="1200" dirty="0" smtClean="0"/>
            <a:t>的网络服务，加入简易的上下载功能。任何人都可以在任何时间、任何地点通过互联网来访问文件，只要你连接到因特网，你就可以管理、编辑网盘里的文件。</a:t>
          </a:r>
          <a:endParaRPr lang="zh-CN" altLang="en-US" sz="2000" kern="1200" dirty="0"/>
        </a:p>
      </dsp:txBody>
      <dsp:txXfrm>
        <a:off x="1128994" y="689110"/>
        <a:ext cx="7265879" cy="2131136"/>
      </dsp:txXfrm>
    </dsp:sp>
    <dsp:sp modelId="{7E0D455A-5B04-40C4-9E5C-6289845FA65A}">
      <dsp:nvSpPr>
        <dsp:cNvPr id="0" name=""/>
        <dsp:cNvSpPr/>
      </dsp:nvSpPr>
      <dsp:spPr>
        <a:xfrm>
          <a:off x="32397" y="658081"/>
          <a:ext cx="2193194" cy="2193194"/>
        </a:xfrm>
        <a:prstGeom prst="ellipse">
          <a:avLst/>
        </a:prstGeom>
        <a:solidFill>
          <a:schemeClr val="lt1">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74330F-3F1E-4C62-BC54-0D3EF7348A1F}">
      <dsp:nvSpPr>
        <dsp:cNvPr id="0" name=""/>
        <dsp:cNvSpPr/>
      </dsp:nvSpPr>
      <dsp:spPr>
        <a:xfrm>
          <a:off x="1128994" y="3292423"/>
          <a:ext cx="7265879" cy="2189159"/>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2679" tIns="50800" rIns="50800" bIns="50800" numCol="1" spcCol="1270" anchor="ctr" anchorCtr="0">
          <a:noAutofit/>
        </a:bodyPr>
        <a:lstStyle/>
        <a:p>
          <a:pPr lvl="0" algn="l" defTabSz="889000">
            <a:lnSpc>
              <a:spcPct val="90000"/>
            </a:lnSpc>
            <a:spcBef>
              <a:spcPct val="0"/>
            </a:spcBef>
            <a:spcAft>
              <a:spcPct val="35000"/>
            </a:spcAft>
          </a:pPr>
          <a:r>
            <a:rPr lang="zh-CN" altLang="en-US" sz="2000" kern="1200" dirty="0" smtClean="0"/>
            <a:t>云存储是一种网络在线存储的模式，即把数据存放在通常由第三方托管的数据中心，需要数据存储托管的人，则通过向其购买或租赁存储空间的方式，来满足数据存储的需求。</a:t>
          </a:r>
          <a:endParaRPr lang="zh-CN" altLang="en-US" sz="2000" kern="1200" dirty="0"/>
        </a:p>
      </dsp:txBody>
      <dsp:txXfrm>
        <a:off x="1128994" y="3292423"/>
        <a:ext cx="7265879" cy="2189159"/>
      </dsp:txXfrm>
    </dsp:sp>
    <dsp:sp modelId="{552E2F5E-30E5-42CE-8051-8CAA17314B0C}">
      <dsp:nvSpPr>
        <dsp:cNvPr id="0" name=""/>
        <dsp:cNvSpPr/>
      </dsp:nvSpPr>
      <dsp:spPr>
        <a:xfrm>
          <a:off x="32397" y="3290406"/>
          <a:ext cx="2193194" cy="2193194"/>
        </a:xfrm>
        <a:prstGeom prst="ellipse">
          <a:avLst/>
        </a:prstGeom>
        <a:solidFill>
          <a:schemeClr val="lt1">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96FFA4-C152-4B98-A1BE-7ABC087B05DD}">
      <dsp:nvSpPr>
        <dsp:cNvPr id="0" name=""/>
        <dsp:cNvSpPr/>
      </dsp:nvSpPr>
      <dsp:spPr>
        <a:xfrm>
          <a:off x="3396648" y="2438530"/>
          <a:ext cx="1872335" cy="1872335"/>
        </a:xfrm>
        <a:prstGeom prst="ellipse">
          <a:avLst/>
        </a:prstGeom>
        <a:solidFill>
          <a:schemeClr val="accent1">
            <a:hueOff val="0"/>
            <a:satOff val="0"/>
            <a:lumOff val="0"/>
            <a:alphaOff val="0"/>
          </a:schemeClr>
        </a:solidFill>
        <a:ln>
          <a:noFill/>
        </a:ln>
        <a:effectLst>
          <a:outerShdw blurRad="40000" dist="20000" dir="5400000" rotWithShape="0">
            <a:srgbClr val="000000">
              <a:alpha val="38000"/>
            </a:srgbClr>
          </a:outerShdw>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zh-CN" altLang="en-US" sz="3200" kern="1200" dirty="0" smtClean="0"/>
            <a:t>云存储</a:t>
          </a:r>
          <a:endParaRPr lang="zh-CN" altLang="en-US" sz="3200" kern="1200" dirty="0"/>
        </a:p>
      </dsp:txBody>
      <dsp:txXfrm>
        <a:off x="3670845" y="2712727"/>
        <a:ext cx="1323941" cy="1323941"/>
      </dsp:txXfrm>
    </dsp:sp>
    <dsp:sp modelId="{2708E4C2-ABA5-4ACF-873F-F898527DFBBF}">
      <dsp:nvSpPr>
        <dsp:cNvPr id="0" name=""/>
        <dsp:cNvSpPr/>
      </dsp:nvSpPr>
      <dsp:spPr>
        <a:xfrm rot="16240901">
          <a:off x="4289561" y="2018542"/>
          <a:ext cx="111207" cy="636593"/>
        </a:xfrm>
        <a:prstGeom prst="rightArrow">
          <a:avLst>
            <a:gd name="adj1" fmla="val 60000"/>
            <a:gd name="adj2" fmla="val 5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z="-110000">
          <a:bevelT w="40600" h="20600" prst="relaxedInset"/>
        </a:sp3d>
      </dsp:spPr>
      <dsp:style>
        <a:lnRef idx="0">
          <a:scrgbClr r="0" g="0" b="0"/>
        </a:lnRef>
        <a:fillRef idx="1">
          <a:scrgbClr r="0" g="0" b="0"/>
        </a:fillRef>
        <a:effectRef idx="2">
          <a:scrgbClr r="0" g="0" b="0"/>
        </a:effectRef>
        <a:fontRef idx="minor"/>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zh-CN" altLang="en-US" sz="1800" kern="1200"/>
        </a:p>
      </dsp:txBody>
      <dsp:txXfrm>
        <a:off x="4306044" y="2162541"/>
        <a:ext cx="77845" cy="381955"/>
      </dsp:txXfrm>
    </dsp:sp>
    <dsp:sp modelId="{2479A240-40EC-44AA-8FEA-575843AE156A}">
      <dsp:nvSpPr>
        <dsp:cNvPr id="0" name=""/>
        <dsp:cNvSpPr/>
      </dsp:nvSpPr>
      <dsp:spPr>
        <a:xfrm>
          <a:off x="3513923" y="543745"/>
          <a:ext cx="1685101" cy="1685101"/>
        </a:xfrm>
        <a:prstGeom prst="ellipse">
          <a:avLst/>
        </a:prstGeom>
        <a:solidFill>
          <a:schemeClr val="accent2">
            <a:hueOff val="0"/>
            <a:satOff val="0"/>
            <a:lumOff val="0"/>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zh-CN" altLang="en-US" sz="1900" kern="1200" dirty="0" smtClean="0"/>
            <a:t>横向扩展能力</a:t>
          </a:r>
          <a:endParaRPr lang="zh-CN" altLang="en-US" sz="1900" kern="1200" dirty="0"/>
        </a:p>
      </dsp:txBody>
      <dsp:txXfrm>
        <a:off x="3760700" y="790522"/>
        <a:ext cx="1191547" cy="1191547"/>
      </dsp:txXfrm>
    </dsp:sp>
    <dsp:sp modelId="{5ABFFA42-E4DF-41C3-97E8-53BA06F37E6C}">
      <dsp:nvSpPr>
        <dsp:cNvPr id="0" name=""/>
        <dsp:cNvSpPr/>
      </dsp:nvSpPr>
      <dsp:spPr>
        <a:xfrm rot="19171203">
          <a:off x="5105683" y="2264464"/>
          <a:ext cx="310057" cy="636593"/>
        </a:xfrm>
        <a:prstGeom prst="rightArrow">
          <a:avLst>
            <a:gd name="adj1" fmla="val 60000"/>
            <a:gd name="adj2" fmla="val 50000"/>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p3d z="-110000">
          <a:bevelT w="40600" h="20600" prst="relaxedInset"/>
        </a:sp3d>
      </dsp:spPr>
      <dsp:style>
        <a:lnRef idx="0">
          <a:scrgbClr r="0" g="0" b="0"/>
        </a:lnRef>
        <a:fillRef idx="1">
          <a:scrgbClr r="0" g="0" b="0"/>
        </a:fillRef>
        <a:effectRef idx="2">
          <a:scrgbClr r="0" g="0" b="0"/>
        </a:effectRef>
        <a:fontRef idx="minor"/>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zh-CN" altLang="en-US" sz="1800" kern="1200"/>
        </a:p>
      </dsp:txBody>
      <dsp:txXfrm>
        <a:off x="5116816" y="2421975"/>
        <a:ext cx="217040" cy="381955"/>
      </dsp:txXfrm>
    </dsp:sp>
    <dsp:sp modelId="{B5FD4986-0810-42DA-A3E6-BD6DA519FEFF}">
      <dsp:nvSpPr>
        <dsp:cNvPr id="0" name=""/>
        <dsp:cNvSpPr/>
      </dsp:nvSpPr>
      <dsp:spPr>
        <a:xfrm>
          <a:off x="5288199" y="997654"/>
          <a:ext cx="1685101" cy="1685101"/>
        </a:xfrm>
        <a:prstGeom prst="ellipse">
          <a:avLst/>
        </a:prstGeom>
        <a:solidFill>
          <a:schemeClr val="accent3">
            <a:hueOff val="0"/>
            <a:satOff val="0"/>
            <a:lumOff val="0"/>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zh-CN" altLang="en-US" sz="1900" kern="1200" dirty="0" smtClean="0"/>
            <a:t>动态资源调度</a:t>
          </a:r>
          <a:endParaRPr lang="zh-CN" altLang="en-US" sz="1900" kern="1200" dirty="0"/>
        </a:p>
      </dsp:txBody>
      <dsp:txXfrm>
        <a:off x="5534976" y="1244431"/>
        <a:ext cx="1191547" cy="1191547"/>
      </dsp:txXfrm>
    </dsp:sp>
    <dsp:sp modelId="{DC802EFE-7FDF-4612-A310-B1A08139A6EB}">
      <dsp:nvSpPr>
        <dsp:cNvPr id="0" name=""/>
        <dsp:cNvSpPr/>
      </dsp:nvSpPr>
      <dsp:spPr>
        <a:xfrm rot="593614">
          <a:off x="5427063" y="3284612"/>
          <a:ext cx="428415" cy="636593"/>
        </a:xfrm>
        <a:prstGeom prst="rightArrow">
          <a:avLst>
            <a:gd name="adj1" fmla="val 60000"/>
            <a:gd name="adj2" fmla="val 5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z="-110000">
          <a:bevelT w="40600" h="20600" prst="relaxedInset"/>
        </a:sp3d>
      </dsp:spPr>
      <dsp:style>
        <a:lnRef idx="0">
          <a:scrgbClr r="0" g="0" b="0"/>
        </a:lnRef>
        <a:fillRef idx="1">
          <a:scrgbClr r="0" g="0" b="0"/>
        </a:fillRef>
        <a:effectRef idx="2">
          <a:scrgbClr r="0" g="0" b="0"/>
        </a:effectRef>
        <a:fontRef idx="minor"/>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zh-CN" altLang="en-US" sz="1800" kern="1200"/>
        </a:p>
      </dsp:txBody>
      <dsp:txXfrm>
        <a:off x="5428019" y="3400890"/>
        <a:ext cx="299891" cy="381955"/>
      </dsp:txXfrm>
    </dsp:sp>
    <dsp:sp modelId="{7320D5B1-6612-4369-BDFA-E13262439325}">
      <dsp:nvSpPr>
        <dsp:cNvPr id="0" name=""/>
        <dsp:cNvSpPr/>
      </dsp:nvSpPr>
      <dsp:spPr>
        <a:xfrm>
          <a:off x="6038840" y="2976650"/>
          <a:ext cx="1685101" cy="1685101"/>
        </a:xfrm>
        <a:prstGeom prst="ellipse">
          <a:avLst/>
        </a:prstGeom>
        <a:solidFill>
          <a:schemeClr val="accent4">
            <a:hueOff val="0"/>
            <a:satOff val="0"/>
            <a:lumOff val="0"/>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zh-CN" altLang="en-US" sz="1900" kern="1200" dirty="0" smtClean="0"/>
            <a:t>安全和数据保护</a:t>
          </a:r>
          <a:endParaRPr lang="zh-CN" altLang="en-US" sz="1900" kern="1200" dirty="0"/>
        </a:p>
      </dsp:txBody>
      <dsp:txXfrm>
        <a:off x="6285617" y="3223427"/>
        <a:ext cx="1191547" cy="1191547"/>
      </dsp:txXfrm>
    </dsp:sp>
    <dsp:sp modelId="{2AF831E1-43B5-44E5-A200-311491992DA5}">
      <dsp:nvSpPr>
        <dsp:cNvPr id="0" name=""/>
        <dsp:cNvSpPr/>
      </dsp:nvSpPr>
      <dsp:spPr>
        <a:xfrm rot="3857143">
          <a:off x="4698216" y="4226483"/>
          <a:ext cx="396161" cy="636593"/>
        </a:xfrm>
        <a:prstGeom prst="rightArrow">
          <a:avLst>
            <a:gd name="adj1" fmla="val 60000"/>
            <a:gd name="adj2" fmla="val 5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z="-110000">
          <a:bevelT w="40600" h="20600" prst="relaxedInset"/>
        </a:sp3d>
      </dsp:spPr>
      <dsp:style>
        <a:lnRef idx="0">
          <a:scrgbClr r="0" g="0" b="0"/>
        </a:lnRef>
        <a:fillRef idx="1">
          <a:scrgbClr r="0" g="0" b="0"/>
        </a:fillRef>
        <a:effectRef idx="2">
          <a:scrgbClr r="0" g="0" b="0"/>
        </a:effectRef>
        <a:fontRef idx="minor"/>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zh-CN" altLang="en-US" sz="1800" kern="1200"/>
        </a:p>
      </dsp:txBody>
      <dsp:txXfrm>
        <a:off x="4731857" y="4300263"/>
        <a:ext cx="277313" cy="381955"/>
      </dsp:txXfrm>
    </dsp:sp>
    <dsp:sp modelId="{D1F0665E-EC82-4D54-8DAC-219944843FE6}">
      <dsp:nvSpPr>
        <dsp:cNvPr id="0" name=""/>
        <dsp:cNvSpPr/>
      </dsp:nvSpPr>
      <dsp:spPr>
        <a:xfrm>
          <a:off x="4586339" y="4808168"/>
          <a:ext cx="1685101" cy="1685101"/>
        </a:xfrm>
        <a:prstGeom prst="ellipse">
          <a:avLst/>
        </a:prstGeom>
        <a:solidFill>
          <a:schemeClr val="accent5">
            <a:hueOff val="0"/>
            <a:satOff val="0"/>
            <a:lumOff val="0"/>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zh-CN" altLang="en-US" sz="1900" kern="1200" dirty="0" smtClean="0"/>
            <a:t>服务级别保证</a:t>
          </a:r>
          <a:endParaRPr lang="zh-CN" altLang="en-US" sz="1900" kern="1200" dirty="0"/>
        </a:p>
      </dsp:txBody>
      <dsp:txXfrm>
        <a:off x="4833116" y="5054945"/>
        <a:ext cx="1191547" cy="1191547"/>
      </dsp:txXfrm>
    </dsp:sp>
    <dsp:sp modelId="{F4EBA0B1-3C26-4951-A7A9-601729EAC28F}">
      <dsp:nvSpPr>
        <dsp:cNvPr id="0" name=""/>
        <dsp:cNvSpPr/>
      </dsp:nvSpPr>
      <dsp:spPr>
        <a:xfrm rot="7069797">
          <a:off x="3501785" y="4228148"/>
          <a:ext cx="424910" cy="636593"/>
        </a:xfrm>
        <a:prstGeom prst="rightArrow">
          <a:avLst>
            <a:gd name="adj1" fmla="val 60000"/>
            <a:gd name="adj2" fmla="val 50000"/>
          </a:avLst>
        </a:prstGeom>
        <a:solidFill>
          <a:schemeClr val="accent6">
            <a:hueOff val="0"/>
            <a:satOff val="0"/>
            <a:lumOff val="0"/>
            <a:alphaOff val="0"/>
          </a:schemeClr>
        </a:solidFill>
        <a:ln>
          <a:noFill/>
        </a:ln>
        <a:effectLst>
          <a:outerShdw blurRad="40000" dist="23000" dir="5400000" rotWithShape="0">
            <a:srgbClr val="000000">
              <a:alpha val="35000"/>
            </a:srgbClr>
          </a:outerShdw>
        </a:effectLst>
        <a:sp3d z="-110000">
          <a:bevelT w="40600" h="20600" prst="relaxedInset"/>
        </a:sp3d>
      </dsp:spPr>
      <dsp:style>
        <a:lnRef idx="0">
          <a:scrgbClr r="0" g="0" b="0"/>
        </a:lnRef>
        <a:fillRef idx="1">
          <a:scrgbClr r="0" g="0" b="0"/>
        </a:fillRef>
        <a:effectRef idx="2">
          <a:scrgbClr r="0" g="0" b="0"/>
        </a:effectRef>
        <a:fontRef idx="minor"/>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zh-CN" altLang="en-US" sz="1800" kern="1200"/>
        </a:p>
      </dsp:txBody>
      <dsp:txXfrm rot="10800000">
        <a:off x="3595277" y="4299102"/>
        <a:ext cx="297437" cy="381955"/>
      </dsp:txXfrm>
    </dsp:sp>
    <dsp:sp modelId="{2E7AE7E7-441B-4C6A-86D2-0EF76C0CACC1}">
      <dsp:nvSpPr>
        <dsp:cNvPr id="0" name=""/>
        <dsp:cNvSpPr/>
      </dsp:nvSpPr>
      <dsp:spPr>
        <a:xfrm>
          <a:off x="2285590" y="4814123"/>
          <a:ext cx="1685101" cy="1685101"/>
        </a:xfrm>
        <a:prstGeom prst="ellipse">
          <a:avLst/>
        </a:prstGeom>
        <a:solidFill>
          <a:schemeClr val="accent6">
            <a:hueOff val="0"/>
            <a:satOff val="0"/>
            <a:lumOff val="0"/>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zh-CN" altLang="en-US" sz="1900" kern="1200" dirty="0" smtClean="0"/>
            <a:t>自动化管理、监控及优化</a:t>
          </a:r>
          <a:endParaRPr lang="zh-CN" altLang="en-US" sz="1900" kern="1200" dirty="0"/>
        </a:p>
      </dsp:txBody>
      <dsp:txXfrm>
        <a:off x="2532367" y="5060900"/>
        <a:ext cx="1191547" cy="1191547"/>
      </dsp:txXfrm>
    </dsp:sp>
    <dsp:sp modelId="{95CC49AC-1C99-4DBC-9109-92006F2CF9B5}">
      <dsp:nvSpPr>
        <dsp:cNvPr id="0" name=""/>
        <dsp:cNvSpPr/>
      </dsp:nvSpPr>
      <dsp:spPr>
        <a:xfrm rot="9970359">
          <a:off x="2733648" y="3388840"/>
          <a:ext cx="497006" cy="636593"/>
        </a:xfrm>
        <a:prstGeom prst="rightArrow">
          <a:avLst>
            <a:gd name="adj1" fmla="val 60000"/>
            <a:gd name="adj2" fmla="val 5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z="-110000">
          <a:bevelT w="40600" h="20600" prst="relaxedInset"/>
        </a:sp3d>
      </dsp:spPr>
      <dsp:style>
        <a:lnRef idx="0">
          <a:scrgbClr r="0" g="0" b="0"/>
        </a:lnRef>
        <a:fillRef idx="1">
          <a:scrgbClr r="0" g="0" b="0"/>
        </a:fillRef>
        <a:effectRef idx="2">
          <a:scrgbClr r="0" g="0" b="0"/>
        </a:effectRef>
        <a:fontRef idx="minor"/>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zh-CN" altLang="en-US" sz="1800" kern="1200"/>
        </a:p>
      </dsp:txBody>
      <dsp:txXfrm rot="10800000">
        <a:off x="2880590" y="3498342"/>
        <a:ext cx="347904" cy="381955"/>
      </dsp:txXfrm>
    </dsp:sp>
    <dsp:sp modelId="{61C363A2-47D9-409B-B978-075DBA026B19}">
      <dsp:nvSpPr>
        <dsp:cNvPr id="0" name=""/>
        <dsp:cNvSpPr/>
      </dsp:nvSpPr>
      <dsp:spPr>
        <a:xfrm>
          <a:off x="852521" y="3181374"/>
          <a:ext cx="1685101" cy="1685101"/>
        </a:xfrm>
        <a:prstGeom prst="ellipse">
          <a:avLst/>
        </a:prstGeom>
        <a:solidFill>
          <a:schemeClr val="accent2">
            <a:hueOff val="0"/>
            <a:satOff val="0"/>
            <a:lumOff val="0"/>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zh-CN" altLang="en-US" sz="1900" kern="1200" dirty="0" smtClean="0"/>
            <a:t>地理无关性</a:t>
          </a:r>
          <a:endParaRPr lang="zh-CN" altLang="en-US" sz="1900" kern="1200" dirty="0"/>
        </a:p>
      </dsp:txBody>
      <dsp:txXfrm>
        <a:off x="1099298" y="3428151"/>
        <a:ext cx="1191547" cy="1191547"/>
      </dsp:txXfrm>
    </dsp:sp>
    <dsp:sp modelId="{1C7555F8-C776-4C51-8E6C-9B33F4541692}">
      <dsp:nvSpPr>
        <dsp:cNvPr id="0" name=""/>
        <dsp:cNvSpPr/>
      </dsp:nvSpPr>
      <dsp:spPr>
        <a:xfrm rot="12955587">
          <a:off x="3101020" y="2302155"/>
          <a:ext cx="381714" cy="636593"/>
        </a:xfrm>
        <a:prstGeom prst="rightArrow">
          <a:avLst>
            <a:gd name="adj1" fmla="val 60000"/>
            <a:gd name="adj2" fmla="val 50000"/>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p3d z="-110000">
          <a:bevelT w="40600" h="20600" prst="relaxedInset"/>
        </a:sp3d>
      </dsp:spPr>
      <dsp:style>
        <a:lnRef idx="0">
          <a:scrgbClr r="0" g="0" b="0"/>
        </a:lnRef>
        <a:fillRef idx="1">
          <a:scrgbClr r="0" g="0" b="0"/>
        </a:fillRef>
        <a:effectRef idx="2">
          <a:scrgbClr r="0" g="0" b="0"/>
        </a:effectRef>
        <a:fontRef idx="minor"/>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zh-CN" altLang="en-US" sz="1800" kern="1200"/>
        </a:p>
      </dsp:txBody>
      <dsp:txXfrm rot="10800000">
        <a:off x="3204642" y="2463069"/>
        <a:ext cx="267200" cy="381955"/>
      </dsp:txXfrm>
    </dsp:sp>
    <dsp:sp modelId="{DCAD962D-8B21-47BC-A22B-40BCB581865C}">
      <dsp:nvSpPr>
        <dsp:cNvPr id="0" name=""/>
        <dsp:cNvSpPr/>
      </dsp:nvSpPr>
      <dsp:spPr>
        <a:xfrm>
          <a:off x="1466700" y="1065906"/>
          <a:ext cx="1685101" cy="1685101"/>
        </a:xfrm>
        <a:prstGeom prst="ellipse">
          <a:avLst/>
        </a:prstGeom>
        <a:solidFill>
          <a:schemeClr val="accent3">
            <a:hueOff val="0"/>
            <a:satOff val="0"/>
            <a:lumOff val="0"/>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zh-CN" altLang="en-US" sz="1900" kern="1200" dirty="0" smtClean="0"/>
            <a:t>多访问协议及方式支持</a:t>
          </a:r>
          <a:endParaRPr lang="zh-CN" altLang="en-US" sz="1900" kern="1200" dirty="0"/>
        </a:p>
      </dsp:txBody>
      <dsp:txXfrm>
        <a:off x="1713477" y="1312683"/>
        <a:ext cx="1191547" cy="1191547"/>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a:defRPr sz="1200"/>
            </a:lvl1pPr>
          </a:lstStyle>
          <a:p>
            <a:fld id="{89C6C9A3-C963-43DC-BEC5-6EF588483EBF}" type="datetimeFigureOut">
              <a:rPr lang="en-US" smtClean="0"/>
              <a:pPr/>
              <a:t>3/22/18</a:t>
            </a:fld>
            <a:endParaRPr lang="en-US"/>
          </a:p>
        </p:txBody>
      </p:sp>
      <p:sp>
        <p:nvSpPr>
          <p:cNvPr id="4" name="Footer Placeholder 3"/>
          <p:cNvSpPr>
            <a:spLocks noGrp="1"/>
          </p:cNvSpPr>
          <p:nvPr>
            <p:ph type="ftr" sz="quarter" idx="2"/>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8"/>
            <a:ext cx="3170238" cy="481012"/>
          </a:xfrm>
          <a:prstGeom prst="rect">
            <a:avLst/>
          </a:prstGeom>
        </p:spPr>
        <p:txBody>
          <a:bodyPr vert="horz" lIns="91440" tIns="45720" rIns="91440" bIns="45720" rtlCol="0" anchor="b"/>
          <a:lstStyle>
            <a:lvl1pPr algn="r">
              <a:defRPr sz="1200"/>
            </a:lvl1pPr>
          </a:lstStyle>
          <a:p>
            <a:fld id="{24D260D2-E88E-4554-B371-98AA55F6A0C5}" type="slidenum">
              <a:rPr lang="en-US" smtClean="0"/>
              <a:pPr/>
              <a:t>‹#›</a:t>
            </a:fld>
            <a:endParaRPr lang="en-US"/>
          </a:p>
        </p:txBody>
      </p:sp>
    </p:spTree>
    <p:extLst>
      <p:ext uri="{BB962C8B-B14F-4D97-AF65-F5344CB8AC3E}">
        <p14:creationId xmlns:p14="http://schemas.microsoft.com/office/powerpoint/2010/main" val="38826460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169920" cy="480060"/>
          </a:xfrm>
          <a:prstGeom prst="rect">
            <a:avLst/>
          </a:prstGeom>
        </p:spPr>
        <p:txBody>
          <a:bodyPr vert="horz" lIns="96661" tIns="48331" rIns="96661" bIns="48331" rtlCol="0"/>
          <a:lstStyle>
            <a:lvl1pPr algn="l" eaLnBrk="0" hangingPunct="0">
              <a:lnSpc>
                <a:spcPct val="100000"/>
              </a:lnSpc>
              <a:defRPr sz="1300">
                <a:ea typeface="微软雅黑" pitchFamily="34" charset="-122"/>
              </a:defRPr>
            </a:lvl1pPr>
          </a:lstStyle>
          <a:p>
            <a:pPr>
              <a:defRPr/>
            </a:pPr>
            <a:endParaRPr lang="zh-CN" altLang="en-US"/>
          </a:p>
        </p:txBody>
      </p:sp>
      <p:sp>
        <p:nvSpPr>
          <p:cNvPr id="3" name="日期占位符 2"/>
          <p:cNvSpPr>
            <a:spLocks noGrp="1"/>
          </p:cNvSpPr>
          <p:nvPr>
            <p:ph type="dt" idx="1"/>
          </p:nvPr>
        </p:nvSpPr>
        <p:spPr>
          <a:xfrm>
            <a:off x="4143587" y="0"/>
            <a:ext cx="3169920" cy="480060"/>
          </a:xfrm>
          <a:prstGeom prst="rect">
            <a:avLst/>
          </a:prstGeom>
        </p:spPr>
        <p:txBody>
          <a:bodyPr vert="horz" lIns="96661" tIns="48331" rIns="96661" bIns="48331" rtlCol="0"/>
          <a:lstStyle>
            <a:lvl1pPr algn="r" eaLnBrk="0" hangingPunct="0">
              <a:lnSpc>
                <a:spcPct val="100000"/>
              </a:lnSpc>
              <a:defRPr sz="1300">
                <a:ea typeface="微软雅黑" pitchFamily="34" charset="-122"/>
              </a:defRPr>
            </a:lvl1pPr>
          </a:lstStyle>
          <a:p>
            <a:pPr>
              <a:defRPr/>
            </a:pPr>
            <a:fld id="{93E15E8D-5ED5-43FD-B5E6-42F7A24DD2EF}" type="datetimeFigureOut">
              <a:rPr lang="zh-CN" altLang="en-US"/>
              <a:pPr>
                <a:defRPr/>
              </a:pPr>
              <a:t>2018/3/22</a:t>
            </a:fld>
            <a:endParaRPr lang="zh-CN" altLang="en-US"/>
          </a:p>
        </p:txBody>
      </p:sp>
      <p:sp>
        <p:nvSpPr>
          <p:cNvPr id="4" name="幻灯片图像占位符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zh-CN" altLang="en-US" noProof="0"/>
          </a:p>
        </p:txBody>
      </p:sp>
      <p:sp>
        <p:nvSpPr>
          <p:cNvPr id="5" name="备注占位符 4"/>
          <p:cNvSpPr>
            <a:spLocks noGrp="1"/>
          </p:cNvSpPr>
          <p:nvPr>
            <p:ph type="body" sz="quarter" idx="3"/>
          </p:nvPr>
        </p:nvSpPr>
        <p:spPr>
          <a:xfrm>
            <a:off x="731520" y="4560570"/>
            <a:ext cx="5852160" cy="4320540"/>
          </a:xfrm>
          <a:prstGeom prst="rect">
            <a:avLst/>
          </a:prstGeom>
        </p:spPr>
        <p:txBody>
          <a:bodyPr vert="horz" wrap="square" lIns="96661" tIns="48331" rIns="96661" bIns="48331" numCol="1" anchor="t" anchorCtr="0" compatLnSpc="1">
            <a:prstTxWarp prst="textNoShape">
              <a:avLst/>
            </a:prstTxWarp>
            <a:normAutofit/>
          </a:bodyPr>
          <a:lstStyle/>
          <a:p>
            <a:pPr lvl="0"/>
            <a:r>
              <a:rPr lang="zh-CN" altLang="en-US" noProof="0" dirty="0" smtClean="0"/>
              <a:t>单击此处编辑母版文本样式</a:t>
            </a:r>
          </a:p>
          <a:p>
            <a:pPr lvl="1"/>
            <a:r>
              <a:rPr lang="zh-CN" altLang="en-US" noProof="0" dirty="0" smtClean="0"/>
              <a:t>第二级</a:t>
            </a:r>
          </a:p>
          <a:p>
            <a:pPr lvl="2"/>
            <a:r>
              <a:rPr lang="zh-CN" altLang="en-US" noProof="0" dirty="0" smtClean="0"/>
              <a:t>第三级</a:t>
            </a:r>
          </a:p>
          <a:p>
            <a:pPr lvl="3"/>
            <a:r>
              <a:rPr lang="zh-CN" altLang="en-US" noProof="0" dirty="0" smtClean="0"/>
              <a:t>第四级</a:t>
            </a:r>
          </a:p>
          <a:p>
            <a:pPr lvl="4"/>
            <a:r>
              <a:rPr lang="zh-CN" altLang="en-US" noProof="0" dirty="0" smtClean="0"/>
              <a:t>第五级</a:t>
            </a:r>
          </a:p>
        </p:txBody>
      </p:sp>
      <p:sp>
        <p:nvSpPr>
          <p:cNvPr id="6" name="页脚占位符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eaLnBrk="0" hangingPunct="0">
              <a:lnSpc>
                <a:spcPct val="100000"/>
              </a:lnSpc>
              <a:defRPr sz="1300">
                <a:ea typeface="微软雅黑" pitchFamily="34" charset="-122"/>
              </a:defRPr>
            </a:lvl1pPr>
          </a:lstStyle>
          <a:p>
            <a:pPr>
              <a:defRPr/>
            </a:pPr>
            <a:endParaRPr lang="zh-CN" altLang="en-US"/>
          </a:p>
        </p:txBody>
      </p:sp>
      <p:sp>
        <p:nvSpPr>
          <p:cNvPr id="7" name="灯片编号占位符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eaLnBrk="0" hangingPunct="0">
              <a:lnSpc>
                <a:spcPct val="100000"/>
              </a:lnSpc>
              <a:defRPr sz="1300">
                <a:ea typeface="微软雅黑" pitchFamily="34" charset="-122"/>
              </a:defRPr>
            </a:lvl1pPr>
          </a:lstStyle>
          <a:p>
            <a:pPr>
              <a:defRPr/>
            </a:pPr>
            <a:fld id="{10282DFC-3245-415F-A2D0-784F90EE8795}" type="slidenum">
              <a:rPr lang="zh-CN" altLang="en-US"/>
              <a:pPr>
                <a:defRPr/>
              </a:pPr>
              <a:t>‹#›</a:t>
            </a:fld>
            <a:endParaRPr lang="zh-CN" altLang="en-US"/>
          </a:p>
        </p:txBody>
      </p:sp>
    </p:spTree>
    <p:extLst>
      <p:ext uri="{BB962C8B-B14F-4D97-AF65-F5344CB8AC3E}">
        <p14:creationId xmlns:p14="http://schemas.microsoft.com/office/powerpoint/2010/main" val="284028551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xfrm>
            <a:off x="1257300" y="720725"/>
            <a:ext cx="4800600" cy="3600450"/>
          </a:xfrm>
          <a:noFill/>
          <a:ln>
            <a:solidFill>
              <a:srgbClr val="000000"/>
            </a:solidFill>
            <a:miter lim="800000"/>
            <a:headEnd/>
            <a:tailEnd/>
          </a:ln>
        </p:spPr>
      </p:sp>
      <p:sp>
        <p:nvSpPr>
          <p:cNvPr id="32771" name="备注占位符 2"/>
          <p:cNvSpPr>
            <a:spLocks noGrp="1"/>
          </p:cNvSpPr>
          <p:nvPr>
            <p:ph type="body" idx="1"/>
          </p:nvPr>
        </p:nvSpPr>
        <p:spPr bwMode="auto">
          <a:noFill/>
        </p:spPr>
        <p:txBody>
          <a:bodyPr/>
          <a:lstStyle/>
          <a:p>
            <a:endParaRPr lang="zh-CN" altLang="en-US" dirty="0" smtClean="0"/>
          </a:p>
        </p:txBody>
      </p:sp>
      <p:sp>
        <p:nvSpPr>
          <p:cNvPr id="32772" name="灯片编号占位符 3"/>
          <p:cNvSpPr txBox="1">
            <a:spLocks noGrp="1"/>
          </p:cNvSpPr>
          <p:nvPr/>
        </p:nvSpPr>
        <p:spPr bwMode="auto">
          <a:xfrm>
            <a:off x="4143587" y="9119474"/>
            <a:ext cx="3169920" cy="480060"/>
          </a:xfrm>
          <a:prstGeom prst="rect">
            <a:avLst/>
          </a:prstGeom>
          <a:noFill/>
          <a:ln w="9525">
            <a:noFill/>
            <a:miter lim="800000"/>
            <a:headEnd/>
            <a:tailEnd/>
          </a:ln>
        </p:spPr>
        <p:txBody>
          <a:bodyPr lIns="96661" tIns="48331" rIns="96661" bIns="48331" anchor="b"/>
          <a:lstStyle/>
          <a:p>
            <a:pPr algn="r" eaLnBrk="0" hangingPunct="0"/>
            <a:fld id="{1BF994EF-EDDB-45BC-8E83-077B4FA1E580}" type="slidenum">
              <a:rPr lang="zh-CN" altLang="en-US" sz="1300">
                <a:solidFill>
                  <a:srgbClr val="000000"/>
                </a:solidFill>
                <a:ea typeface="微软雅黑" pitchFamily="34" charset="-122"/>
              </a:rPr>
              <a:pPr algn="r" eaLnBrk="0" hangingPunct="0"/>
              <a:t>1</a:t>
            </a:fld>
            <a:endParaRPr lang="en-US" altLang="zh-CN" sz="1300">
              <a:solidFill>
                <a:srgbClr val="000000"/>
              </a:solidFill>
              <a:ea typeface="微软雅黑" pitchFamily="34" charset="-122"/>
            </a:endParaRPr>
          </a:p>
        </p:txBody>
      </p:sp>
    </p:spTree>
    <p:extLst>
      <p:ext uri="{BB962C8B-B14F-4D97-AF65-F5344CB8AC3E}">
        <p14:creationId xmlns:p14="http://schemas.microsoft.com/office/powerpoint/2010/main" val="3044930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600" baseline="0" dirty="0"/>
          </a:p>
        </p:txBody>
      </p:sp>
      <p:sp>
        <p:nvSpPr>
          <p:cNvPr id="4" name="Slide Number Placeholder 3"/>
          <p:cNvSpPr>
            <a:spLocks noGrp="1"/>
          </p:cNvSpPr>
          <p:nvPr>
            <p:ph type="sldNum" sz="quarter" idx="10"/>
          </p:nvPr>
        </p:nvSpPr>
        <p:spPr/>
        <p:txBody>
          <a:bodyPr/>
          <a:lstStyle/>
          <a:p>
            <a:pPr>
              <a:defRPr/>
            </a:pPr>
            <a:fld id="{10282DFC-3245-415F-A2D0-784F90EE8795}" type="slidenum">
              <a:rPr lang="zh-CN" altLang="en-US" smtClean="0"/>
              <a:pPr>
                <a:defRPr/>
              </a:pPr>
              <a:t>4</a:t>
            </a:fld>
            <a:endParaRPr lang="zh-CN" altLang="en-US"/>
          </a:p>
        </p:txBody>
      </p:sp>
    </p:spTree>
    <p:extLst>
      <p:ext uri="{BB962C8B-B14F-4D97-AF65-F5344CB8AC3E}">
        <p14:creationId xmlns:p14="http://schemas.microsoft.com/office/powerpoint/2010/main" val="3608076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EABD0C7F-5306-4A3D-8FC9-F187F10AAD1C}" type="slidenum">
              <a:rPr lang="en-US" altLang="zh-CN" smtClean="0">
                <a:latin typeface="Times New Roman" pitchFamily="18" charset="0"/>
              </a:rPr>
              <a:pPr eaLnBrk="1" hangingPunct="1"/>
              <a:t>5</a:t>
            </a:fld>
            <a:endParaRPr lang="en-US" altLang="zh-CN" smtClean="0">
              <a:latin typeface="Times New Roman" pitchFamily="18" charset="0"/>
            </a:endParaRPr>
          </a:p>
        </p:txBody>
      </p:sp>
      <p:sp>
        <p:nvSpPr>
          <p:cNvPr id="47107"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r" eaLnBrk="1" hangingPunct="1"/>
            <a:fld id="{EA34FB78-5C8B-43EF-A2A5-736E97B88101}" type="slidenum">
              <a:rPr lang="en-US" altLang="zh-CN" sz="1200">
                <a:latin typeface="Arial" charset="0"/>
              </a:rPr>
              <a:pPr algn="r" eaLnBrk="1" hangingPunct="1"/>
              <a:t>5</a:t>
            </a:fld>
            <a:endParaRPr lang="en-US" altLang="zh-CN" sz="1200">
              <a:latin typeface="Arial" charset="0"/>
            </a:endParaRPr>
          </a:p>
        </p:txBody>
      </p:sp>
      <p:sp>
        <p:nvSpPr>
          <p:cNvPr id="47108" name="Rectangle 2"/>
          <p:cNvSpPr>
            <a:spLocks noGrp="1" noRot="1" noChangeAspect="1" noChangeArrowheads="1" noTextEdit="1"/>
          </p:cNvSpPr>
          <p:nvPr>
            <p:ph type="sldImg"/>
          </p:nvPr>
        </p:nvSpPr>
        <p:spPr>
          <a:xfrm>
            <a:off x="836613" y="441325"/>
            <a:ext cx="5094287" cy="3821113"/>
          </a:xfrm>
          <a:ln/>
        </p:spPr>
      </p:sp>
      <p:sp>
        <p:nvSpPr>
          <p:cNvPr id="47109" name="Rectangle 3"/>
          <p:cNvSpPr>
            <a:spLocks noGrp="1" noChangeArrowheads="1"/>
          </p:cNvSpPr>
          <p:nvPr>
            <p:ph type="body" idx="1"/>
          </p:nvPr>
        </p:nvSpPr>
        <p:spPr>
          <a:xfrm>
            <a:off x="441325" y="4654550"/>
            <a:ext cx="5921375" cy="37671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zh-CN" sz="1200" dirty="0" smtClean="0">
                <a:latin typeface="黑体" pitchFamily="49" charset="-122"/>
                <a:ea typeface="黑体" pitchFamily="49" charset="-122"/>
              </a:rPr>
              <a:t>信息技术的高速发展</a:t>
            </a:r>
            <a:r>
              <a:rPr lang="zh-CN" altLang="en-US" sz="1200" dirty="0" smtClean="0">
                <a:latin typeface="黑体" pitchFamily="49" charset="-122"/>
                <a:ea typeface="黑体" pitchFamily="49" charset="-122"/>
              </a:rPr>
              <a:t>→数据</a:t>
            </a:r>
            <a:r>
              <a:rPr lang="zh-CN" altLang="zh-CN" sz="1200" dirty="0" smtClean="0">
                <a:latin typeface="黑体" pitchFamily="49" charset="-122"/>
                <a:ea typeface="黑体" pitchFamily="49" charset="-122"/>
              </a:rPr>
              <a:t>规模扩张</a:t>
            </a:r>
            <a:r>
              <a:rPr lang="zh-CN" altLang="en-US" sz="1200" dirty="0" smtClean="0">
                <a:latin typeface="黑体" pitchFamily="49" charset="-122"/>
                <a:ea typeface="黑体" pitchFamily="49" charset="-122"/>
              </a:rPr>
              <a:t>→</a:t>
            </a:r>
            <a:r>
              <a:rPr lang="en-US" altLang="zh-CN" sz="1200" dirty="0" smtClean="0">
                <a:latin typeface="黑体" pitchFamily="49" charset="-122"/>
                <a:ea typeface="黑体" pitchFamily="49" charset="-122"/>
              </a:rPr>
              <a:t>2012</a:t>
            </a:r>
            <a:r>
              <a:rPr lang="zh-CN" altLang="zh-CN" sz="1200" dirty="0" smtClean="0">
                <a:latin typeface="黑体" pitchFamily="49" charset="-122"/>
                <a:ea typeface="黑体" pitchFamily="49" charset="-122"/>
              </a:rPr>
              <a:t>年</a:t>
            </a:r>
            <a:r>
              <a:rPr lang="zh-CN" altLang="en-US" sz="1200" dirty="0" smtClean="0">
                <a:latin typeface="黑体" pitchFamily="49" charset="-122"/>
                <a:ea typeface="黑体" pitchFamily="49" charset="-122"/>
              </a:rPr>
              <a:t>为</a:t>
            </a:r>
            <a:r>
              <a:rPr lang="en-US" altLang="zh-CN" sz="1200" dirty="0" smtClean="0">
                <a:solidFill>
                  <a:srgbClr val="FF3300"/>
                </a:solidFill>
                <a:latin typeface="黑体" pitchFamily="49" charset="-122"/>
                <a:ea typeface="黑体" pitchFamily="49" charset="-122"/>
              </a:rPr>
              <a:t>2.8ZB</a:t>
            </a:r>
            <a:r>
              <a:rPr lang="zh-CN" altLang="zh-CN" sz="1200" dirty="0" smtClean="0">
                <a:latin typeface="黑体" pitchFamily="49" charset="-122"/>
                <a:ea typeface="黑体" pitchFamily="49" charset="-122"/>
              </a:rPr>
              <a:t>，预计</a:t>
            </a:r>
            <a:r>
              <a:rPr lang="en-US" altLang="zh-CN" sz="1200" dirty="0" smtClean="0">
                <a:latin typeface="黑体" pitchFamily="49" charset="-122"/>
                <a:ea typeface="黑体" pitchFamily="49" charset="-122"/>
              </a:rPr>
              <a:t>2020</a:t>
            </a:r>
            <a:r>
              <a:rPr lang="zh-CN" altLang="zh-CN" sz="1200" dirty="0" smtClean="0">
                <a:latin typeface="黑体" pitchFamily="49" charset="-122"/>
                <a:ea typeface="黑体" pitchFamily="49" charset="-122"/>
              </a:rPr>
              <a:t>年将达到</a:t>
            </a:r>
            <a:r>
              <a:rPr lang="en-US" altLang="zh-CN" sz="1200" dirty="0" smtClean="0">
                <a:solidFill>
                  <a:srgbClr val="FF3300"/>
                </a:solidFill>
                <a:latin typeface="黑体" pitchFamily="49" charset="-122"/>
                <a:ea typeface="黑体" pitchFamily="49" charset="-122"/>
              </a:rPr>
              <a:t>44ZB</a:t>
            </a:r>
            <a:endParaRPr lang="zh-CN" altLang="en-US" dirty="0" smtClean="0"/>
          </a:p>
          <a:p>
            <a:pPr eaLnBrk="1" hangingPunct="1"/>
            <a:endParaRPr lang="zh-CN" altLang="zh-CN" dirty="0" smtClean="0"/>
          </a:p>
        </p:txBody>
      </p:sp>
    </p:spTree>
    <p:extLst>
      <p:ext uri="{BB962C8B-B14F-4D97-AF65-F5344CB8AC3E}">
        <p14:creationId xmlns:p14="http://schemas.microsoft.com/office/powerpoint/2010/main" val="4081674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gn="l"/>
            <a:r>
              <a:rPr lang="zh-CN" altLang="en-US" sz="2400" baseline="0" dirty="0" smtClean="0">
                <a:latin typeface="Times New Roman" panose="02020603050405020304" pitchFamily="18" charset="0"/>
                <a:cs typeface="Times New Roman" panose="02020603050405020304" pitchFamily="18" charset="0"/>
              </a:rPr>
              <a:t>网格计算经常和集群计算相混淆。二者主要的不同就是：集群是同构的，而网格是异构的；网格扩展包括用户桌面机，而集群一般局限于数据中心。</a:t>
            </a:r>
            <a:endParaRPr lang="en-US" sz="2400" baseline="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10282DFC-3245-415F-A2D0-784F90EE8795}" type="slidenum">
              <a:rPr lang="zh-CN" altLang="en-US" smtClean="0"/>
              <a:pPr>
                <a:defRPr/>
              </a:pPr>
              <a:t>17</a:t>
            </a:fld>
            <a:endParaRPr lang="zh-CN" altLang="en-US"/>
          </a:p>
        </p:txBody>
      </p:sp>
    </p:spTree>
    <p:extLst>
      <p:ext uri="{BB962C8B-B14F-4D97-AF65-F5344CB8AC3E}">
        <p14:creationId xmlns:p14="http://schemas.microsoft.com/office/powerpoint/2010/main" val="3706886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380503-B297-4ED0-9C15-C0E2D7C64B2F}" type="slidenum">
              <a:rPr lang="zh-CN" altLang="en-US" smtClean="0"/>
              <a:pPr/>
              <a:t>24</a:t>
            </a:fld>
            <a:endParaRPr lang="zh-CN" altLang="en-US"/>
          </a:p>
        </p:txBody>
      </p:sp>
    </p:spTree>
    <p:extLst>
      <p:ext uri="{BB962C8B-B14F-4D97-AF65-F5344CB8AC3E}">
        <p14:creationId xmlns:p14="http://schemas.microsoft.com/office/powerpoint/2010/main" val="3147708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0282DFC-3245-415F-A2D0-784F90EE8795}" type="slidenum">
              <a:rPr lang="zh-CN" altLang="en-US" smtClean="0"/>
              <a:pPr>
                <a:defRPr/>
              </a:pPr>
              <a:t>28</a:t>
            </a:fld>
            <a:endParaRPr lang="zh-CN" altLang="en-US"/>
          </a:p>
        </p:txBody>
      </p:sp>
    </p:spTree>
    <p:extLst>
      <p:ext uri="{BB962C8B-B14F-4D97-AF65-F5344CB8AC3E}">
        <p14:creationId xmlns:p14="http://schemas.microsoft.com/office/powerpoint/2010/main" val="3462279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sz="8800" dirty="0" smtClean="0"/>
          </a:p>
        </p:txBody>
      </p:sp>
      <p:sp>
        <p:nvSpPr>
          <p:cNvPr id="4" name="Slide Number Placeholder 3"/>
          <p:cNvSpPr>
            <a:spLocks noGrp="1"/>
          </p:cNvSpPr>
          <p:nvPr>
            <p:ph type="sldNum" sz="quarter" idx="10"/>
          </p:nvPr>
        </p:nvSpPr>
        <p:spPr/>
        <p:txBody>
          <a:bodyPr/>
          <a:lstStyle/>
          <a:p>
            <a:pPr>
              <a:defRPr/>
            </a:pPr>
            <a:fld id="{10282DFC-3245-415F-A2D0-784F90EE8795}" type="slidenum">
              <a:rPr lang="zh-CN" altLang="en-US" smtClean="0"/>
              <a:pPr>
                <a:defRPr/>
              </a:pPr>
              <a:t>68</a:t>
            </a:fld>
            <a:endParaRPr lang="zh-CN" altLang="en-US"/>
          </a:p>
        </p:txBody>
      </p:sp>
    </p:spTree>
    <p:extLst>
      <p:ext uri="{BB962C8B-B14F-4D97-AF65-F5344CB8AC3E}">
        <p14:creationId xmlns:p14="http://schemas.microsoft.com/office/powerpoint/2010/main" val="4256429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xfrm>
            <a:off x="1257300" y="720725"/>
            <a:ext cx="4800600" cy="3600450"/>
          </a:xfrm>
          <a:noFill/>
          <a:ln>
            <a:solidFill>
              <a:srgbClr val="000000"/>
            </a:solidFill>
            <a:miter lim="800000"/>
            <a:headEnd/>
            <a:tailEnd/>
          </a:ln>
        </p:spPr>
      </p:sp>
      <p:sp>
        <p:nvSpPr>
          <p:cNvPr id="32771" name="备注占位符 2"/>
          <p:cNvSpPr>
            <a:spLocks noGrp="1"/>
          </p:cNvSpPr>
          <p:nvPr>
            <p:ph type="body" idx="1"/>
          </p:nvPr>
        </p:nvSpPr>
        <p:spPr bwMode="auto">
          <a:noFill/>
        </p:spPr>
        <p:txBody>
          <a:bodyPr/>
          <a:lstStyle/>
          <a:p>
            <a:endParaRPr lang="zh-CN" altLang="en-US" smtClean="0"/>
          </a:p>
        </p:txBody>
      </p:sp>
      <p:sp>
        <p:nvSpPr>
          <p:cNvPr id="32772" name="灯片编号占位符 3"/>
          <p:cNvSpPr txBox="1">
            <a:spLocks noGrp="1"/>
          </p:cNvSpPr>
          <p:nvPr/>
        </p:nvSpPr>
        <p:spPr bwMode="auto">
          <a:xfrm>
            <a:off x="4143587" y="9119474"/>
            <a:ext cx="3169920" cy="480060"/>
          </a:xfrm>
          <a:prstGeom prst="rect">
            <a:avLst/>
          </a:prstGeom>
          <a:noFill/>
          <a:ln w="9525">
            <a:noFill/>
            <a:miter lim="800000"/>
            <a:headEnd/>
            <a:tailEnd/>
          </a:ln>
        </p:spPr>
        <p:txBody>
          <a:bodyPr lIns="96661" tIns="48331" rIns="96661" bIns="48331" anchor="b"/>
          <a:lstStyle/>
          <a:p>
            <a:pPr algn="r" eaLnBrk="0" hangingPunct="0"/>
            <a:fld id="{1BF994EF-EDDB-45BC-8E83-077B4FA1E580}" type="slidenum">
              <a:rPr lang="zh-CN" altLang="en-US" sz="1300">
                <a:solidFill>
                  <a:srgbClr val="000000"/>
                </a:solidFill>
                <a:ea typeface="微软雅黑" pitchFamily="34" charset="-122"/>
              </a:rPr>
              <a:pPr algn="r" eaLnBrk="0" hangingPunct="0"/>
              <a:t>92</a:t>
            </a:fld>
            <a:endParaRPr lang="en-US" altLang="zh-CN" sz="1300">
              <a:solidFill>
                <a:srgbClr val="000000"/>
              </a:solidFill>
              <a:ea typeface="微软雅黑" pitchFamily="34" charset="-122"/>
            </a:endParaRPr>
          </a:p>
        </p:txBody>
      </p:sp>
    </p:spTree>
    <p:extLst>
      <p:ext uri="{BB962C8B-B14F-4D97-AF65-F5344CB8AC3E}">
        <p14:creationId xmlns:p14="http://schemas.microsoft.com/office/powerpoint/2010/main" val="695729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bwMode="gray">
      <p:bgPr>
        <a:solidFill>
          <a:schemeClr val="bg1"/>
        </a:solidFill>
        <a:effectLst/>
      </p:bgPr>
    </p:bg>
    <p:spTree>
      <p:nvGrpSpPr>
        <p:cNvPr id="1" name=""/>
        <p:cNvGrpSpPr/>
        <p:nvPr/>
      </p:nvGrpSpPr>
      <p:grpSpPr>
        <a:xfrm>
          <a:off x="0" y="0"/>
          <a:ext cx="0" cy="0"/>
          <a:chOff x="0" y="0"/>
          <a:chExt cx="0" cy="0"/>
        </a:xfrm>
      </p:grpSpPr>
      <p:sp>
        <p:nvSpPr>
          <p:cNvPr id="13334" name="Rectangle 22"/>
          <p:cNvSpPr>
            <a:spLocks noGrp="1" noChangeArrowheads="1"/>
          </p:cNvSpPr>
          <p:nvPr>
            <p:ph type="subTitle" sz="quarter" idx="1"/>
          </p:nvPr>
        </p:nvSpPr>
        <p:spPr>
          <a:xfrm>
            <a:off x="1398805" y="3490918"/>
            <a:ext cx="6066593" cy="506413"/>
          </a:xfrm>
        </p:spPr>
        <p:txBody>
          <a:bodyPr/>
          <a:lstStyle>
            <a:lvl1pPr marL="0" indent="0" algn="ctr">
              <a:buFont typeface="Wingdings" pitchFamily="2" charset="2"/>
              <a:buNone/>
              <a:defRPr sz="2600">
                <a:solidFill>
                  <a:schemeClr val="bg1"/>
                </a:solidFill>
                <a:latin typeface="黑体" pitchFamily="2" charset="-122"/>
                <a:ea typeface="黑体" pitchFamily="2" charset="-122"/>
              </a:defRPr>
            </a:lvl1pPr>
          </a:lstStyle>
          <a:p>
            <a:r>
              <a:rPr lang="ko-KR" altLang="en-US" dirty="0"/>
              <a:t>单击此处编辑母版副标题样式</a:t>
            </a:r>
          </a:p>
        </p:txBody>
      </p:sp>
      <p:pic>
        <p:nvPicPr>
          <p:cNvPr id="10242"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0"/>
            <a:ext cx="8666163" cy="32882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641706" y="3393631"/>
            <a:ext cx="5538032"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66617" y="258766"/>
            <a:ext cx="7366238" cy="1083204"/>
          </a:xfrm>
          <a:prstGeom prst="rect">
            <a:avLst/>
          </a:prstGeom>
        </p:spPr>
        <p:txBody>
          <a:bodyPr anchor="b" anchorCtr="0"/>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866618" y="1372059"/>
            <a:ext cx="3538683" cy="722136"/>
          </a:xfrm>
          <a:noFill/>
          <a:ln w="12700" cap="sq" cmpd="sng" algn="ctr">
            <a:noFill/>
            <a:prstDash val="solid"/>
          </a:ln>
        </p:spPr>
        <p:txBody>
          <a:bodyPr lIns="91440" anchor="b" anchorCtr="0">
            <a:noAutofit/>
          </a:bodyPr>
          <a:lstStyle>
            <a:lvl1pPr marL="0" indent="0">
              <a:buNone/>
              <a:defRPr sz="2274" b="1">
                <a:solidFill>
                  <a:schemeClr val="accent1"/>
                </a:solidFill>
                <a:latin typeface="+mj-lt"/>
                <a:ea typeface="+mj-ea"/>
                <a:cs typeface="+mj-cs"/>
              </a:defRPr>
            </a:lvl1pPr>
            <a:lvl2pPr>
              <a:buNone/>
              <a:defRPr sz="1895" b="1"/>
            </a:lvl2pPr>
            <a:lvl3pPr>
              <a:buNone/>
              <a:defRPr sz="1706" b="1"/>
            </a:lvl3pPr>
            <a:lvl4pPr>
              <a:buNone/>
              <a:defRPr sz="1516" b="1"/>
            </a:lvl4pPr>
            <a:lvl5pPr>
              <a:buNone/>
              <a:defRPr sz="1516" b="1"/>
            </a:lvl5pPr>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694173" y="1372059"/>
            <a:ext cx="3538683" cy="722136"/>
          </a:xfrm>
          <a:noFill/>
          <a:ln w="12700" cap="sq" cmpd="sng" algn="ctr">
            <a:noFill/>
            <a:prstDash val="solid"/>
          </a:ln>
        </p:spPr>
        <p:txBody>
          <a:bodyPr lIns="91440" anchor="b" anchorCtr="0">
            <a:noAutofit/>
          </a:bodyPr>
          <a:lstStyle>
            <a:lvl1pPr marL="0" indent="0">
              <a:buNone/>
              <a:defRPr sz="2274" b="1">
                <a:solidFill>
                  <a:schemeClr val="accent1"/>
                </a:solidFill>
                <a:latin typeface="+mj-lt"/>
                <a:ea typeface="+mj-ea"/>
                <a:cs typeface="+mj-cs"/>
              </a:defRPr>
            </a:lvl1pPr>
            <a:lvl2pPr>
              <a:buNone/>
              <a:defRPr sz="1895" b="1"/>
            </a:lvl2pPr>
            <a:lvl3pPr>
              <a:buNone/>
              <a:defRPr sz="1706" b="1"/>
            </a:lvl3pPr>
            <a:lvl4pPr>
              <a:buNone/>
              <a:defRPr sz="1516" b="1"/>
            </a:lvl4pPr>
            <a:lvl5pPr>
              <a:buNone/>
              <a:defRPr sz="1516" b="1"/>
            </a:lvl5pPr>
          </a:lstStyle>
          <a:p>
            <a:pPr lvl="0" eaLnBrk="1" latinLnBrk="0" hangingPunct="1"/>
            <a:r>
              <a:rPr kumimoji="0" lang="zh-CN" altLang="en-US" smtClean="0"/>
              <a:t>单击此处编辑母版文本样式</a:t>
            </a:r>
          </a:p>
        </p:txBody>
      </p:sp>
      <p:sp>
        <p:nvSpPr>
          <p:cNvPr id="7" name="日期占位符 6"/>
          <p:cNvSpPr>
            <a:spLocks noGrp="1"/>
          </p:cNvSpPr>
          <p:nvPr>
            <p:ph type="dt" sz="half" idx="10"/>
          </p:nvPr>
        </p:nvSpPr>
        <p:spPr>
          <a:xfrm>
            <a:off x="5849660" y="5867359"/>
            <a:ext cx="2347086" cy="451335"/>
          </a:xfrm>
          <a:prstGeom prst="rect">
            <a:avLst/>
          </a:prstGeom>
        </p:spPr>
        <p:txBody>
          <a:bodyPr/>
          <a:lstStyle/>
          <a:p>
            <a:fld id="{8498E69E-B96A-41F5-A9B7-7B71A1FD9D5D}" type="datetimeFigureOut">
              <a:rPr lang="zh-CN" altLang="en-US" smtClean="0"/>
              <a:pPr/>
              <a:t>2018/3/22</a:t>
            </a:fld>
            <a:endParaRPr lang="zh-CN" altLang="en-US"/>
          </a:p>
        </p:txBody>
      </p:sp>
      <p:sp>
        <p:nvSpPr>
          <p:cNvPr id="8" name="页脚占位符 7"/>
          <p:cNvSpPr>
            <a:spLocks noGrp="1"/>
          </p:cNvSpPr>
          <p:nvPr>
            <p:ph type="ftr" sz="quarter" idx="11"/>
          </p:nvPr>
        </p:nvSpPr>
        <p:spPr>
          <a:xfrm>
            <a:off x="866618" y="5849302"/>
            <a:ext cx="3755337" cy="433282"/>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138659" y="5885409"/>
            <a:ext cx="433308" cy="433282"/>
          </a:xfrm>
          <a:prstGeom prst="ellipse">
            <a:avLst/>
          </a:prstGeom>
        </p:spPr>
        <p:txBody>
          <a:bodyPr/>
          <a:lstStyle/>
          <a:p>
            <a:fld id="{49D7B1D0-704A-4678-87BC-C84A44AA4DC6}" type="slidenum">
              <a:rPr lang="zh-CN" altLang="en-US" smtClean="0"/>
              <a:pPr/>
              <a:t>‹#›</a:t>
            </a:fld>
            <a:endParaRPr lang="zh-CN" altLang="en-US"/>
          </a:p>
        </p:txBody>
      </p:sp>
      <p:sp>
        <p:nvSpPr>
          <p:cNvPr id="11" name="内容占位符 10"/>
          <p:cNvSpPr>
            <a:spLocks noGrp="1"/>
          </p:cNvSpPr>
          <p:nvPr>
            <p:ph sz="half" idx="2"/>
          </p:nvPr>
        </p:nvSpPr>
        <p:spPr>
          <a:xfrm>
            <a:off x="866618" y="2130302"/>
            <a:ext cx="3538683" cy="3682894"/>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3" name="内容占位符 12"/>
          <p:cNvSpPr>
            <a:spLocks noGrp="1"/>
          </p:cNvSpPr>
          <p:nvPr>
            <p:ph sz="half" idx="4"/>
          </p:nvPr>
        </p:nvSpPr>
        <p:spPr>
          <a:xfrm>
            <a:off x="4694173" y="2130302"/>
            <a:ext cx="3538683" cy="3682894"/>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extLst>
      <p:ext uri="{BB962C8B-B14F-4D97-AF65-F5344CB8AC3E}">
        <p14:creationId xmlns:p14="http://schemas.microsoft.com/office/powerpoint/2010/main" val="35709155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74025" y="77750"/>
            <a:ext cx="8518116" cy="544084"/>
          </a:xfrm>
          <a:prstGeom prst="rect">
            <a:avLst/>
          </a:prstGeom>
        </p:spPr>
        <p:txBody>
          <a:bodyPr lIns="0" tIns="0" rIns="0" bIns="0"/>
          <a:lstStyle>
            <a:lvl1pPr>
              <a:defRPr sz="3600"/>
            </a:lvl1pPr>
          </a:lstStyle>
          <a:p>
            <a:endParaRPr dirty="0"/>
          </a:p>
        </p:txBody>
      </p:sp>
      <p:sp>
        <p:nvSpPr>
          <p:cNvPr id="3" name="Holder 3"/>
          <p:cNvSpPr>
            <a:spLocks noGrp="1"/>
          </p:cNvSpPr>
          <p:nvPr>
            <p:ph type="body" idx="1"/>
          </p:nvPr>
        </p:nvSpPr>
        <p:spPr/>
        <p:txBody>
          <a:bodyPr lIns="0" tIns="0" rIns="0" bIns="0"/>
          <a:lstStyle/>
          <a:p>
            <a:endParaRPr/>
          </a:p>
        </p:txBody>
      </p:sp>
      <p:sp>
        <p:nvSpPr>
          <p:cNvPr id="4" name="Holder 4"/>
          <p:cNvSpPr>
            <a:spLocks noGrp="1"/>
          </p:cNvSpPr>
          <p:nvPr>
            <p:ph type="ftr" sz="quarter" idx="5"/>
          </p:nvPr>
        </p:nvSpPr>
        <p:spPr>
          <a:xfrm>
            <a:off x="2946497" y="6044282"/>
            <a:ext cx="2773171" cy="324961"/>
          </a:xfrm>
          <a:prstGeom prst="rect">
            <a:avLst/>
          </a:prstGeo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33308" y="6044282"/>
            <a:ext cx="1993218" cy="324961"/>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smtClean="0"/>
              <a:pPr/>
              <a:t>3/22/18</a:t>
            </a:fld>
            <a:endParaRPr lang="en-US" smtClean="0"/>
          </a:p>
        </p:txBody>
      </p:sp>
      <p:sp>
        <p:nvSpPr>
          <p:cNvPr id="6" name="Holder 6"/>
          <p:cNvSpPr>
            <a:spLocks noGrp="1"/>
          </p:cNvSpPr>
          <p:nvPr>
            <p:ph type="sldNum" sz="quarter" idx="7"/>
          </p:nvPr>
        </p:nvSpPr>
        <p:spPr>
          <a:xfrm>
            <a:off x="6239639" y="6044282"/>
            <a:ext cx="1993218" cy="324961"/>
          </a:xfrm>
          <a:prstGeom prst="rect">
            <a:avLst/>
          </a:prstGeom>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9656209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74024" y="153268"/>
            <a:ext cx="8518116" cy="544084"/>
          </a:xfrm>
          <a:prstGeom prst="rect">
            <a:avLst/>
          </a:prstGeom>
        </p:spPr>
        <p:txBody>
          <a:bodyPr lIns="0" tIns="0" rIns="0" bIns="0"/>
          <a:lstStyle>
            <a:lvl1pPr>
              <a:defRPr sz="3600"/>
            </a:lvl1pPr>
          </a:lstStyle>
          <a:p>
            <a:endParaRPr dirty="0"/>
          </a:p>
        </p:txBody>
      </p:sp>
      <p:sp>
        <p:nvSpPr>
          <p:cNvPr id="3" name="Holder 3"/>
          <p:cNvSpPr>
            <a:spLocks noGrp="1"/>
          </p:cNvSpPr>
          <p:nvPr>
            <p:ph type="ftr" sz="quarter" idx="5"/>
          </p:nvPr>
        </p:nvSpPr>
        <p:spPr>
          <a:xfrm>
            <a:off x="2946497" y="6044282"/>
            <a:ext cx="2773171" cy="324961"/>
          </a:xfrm>
          <a:prstGeom prst="rect">
            <a:avLst/>
          </a:prstGeo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a:xfrm>
            <a:off x="433308" y="6044282"/>
            <a:ext cx="1993218" cy="324961"/>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smtClean="0"/>
              <a:pPr/>
              <a:t>3/22/18</a:t>
            </a:fld>
            <a:endParaRPr lang="en-US" smtClean="0"/>
          </a:p>
        </p:txBody>
      </p:sp>
      <p:sp>
        <p:nvSpPr>
          <p:cNvPr id="5" name="Holder 5"/>
          <p:cNvSpPr>
            <a:spLocks noGrp="1"/>
          </p:cNvSpPr>
          <p:nvPr>
            <p:ph type="sldNum" sz="quarter" idx="7"/>
          </p:nvPr>
        </p:nvSpPr>
        <p:spPr>
          <a:xfrm>
            <a:off x="6239639" y="6044282"/>
            <a:ext cx="1993218" cy="324961"/>
          </a:xfrm>
          <a:prstGeom prst="rect">
            <a:avLst/>
          </a:prstGeom>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415452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sp>
        <p:nvSpPr>
          <p:cNvPr id="4" name="日期占位符 3"/>
          <p:cNvSpPr txBox="1">
            <a:spLocks/>
          </p:cNvSpPr>
          <p:nvPr userDrawn="1"/>
        </p:nvSpPr>
        <p:spPr bwMode="auto">
          <a:xfrm>
            <a:off x="6497532" y="6181728"/>
            <a:ext cx="2011041" cy="307975"/>
          </a:xfrm>
          <a:prstGeom prst="rect">
            <a:avLst/>
          </a:prstGeom>
          <a:noFill/>
          <a:ln>
            <a:noFill/>
          </a:ln>
          <a:extLst/>
        </p:spPr>
        <p:txBody>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r">
              <a:lnSpc>
                <a:spcPct val="108000"/>
              </a:lnSpc>
              <a:defRPr/>
            </a:pPr>
            <a:fld id="{D939AC87-2CEE-4C74-8B50-1E93DD9E7260}" type="slidenum">
              <a:rPr lang="zh-CN" altLang="en-US" sz="1400" smtClean="0">
                <a:solidFill>
                  <a:srgbClr val="000000"/>
                </a:solidFill>
              </a:rPr>
              <a:pPr algn="r">
                <a:lnSpc>
                  <a:spcPct val="108000"/>
                </a:lnSpc>
                <a:defRPr/>
              </a:pPr>
              <a:t>‹#›</a:t>
            </a:fld>
            <a:endParaRPr lang="zh-CN" altLang="en-US" sz="1400" smtClean="0">
              <a:solidFill>
                <a:srgbClr val="000000"/>
              </a:solidFill>
            </a:endParaRPr>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标题 1"/>
          <p:cNvSpPr>
            <a:spLocks noGrp="1"/>
          </p:cNvSpPr>
          <p:nvPr>
            <p:ph type="title"/>
          </p:nvPr>
        </p:nvSpPr>
        <p:spPr>
          <a:xfrm>
            <a:off x="-42505" y="65088"/>
            <a:ext cx="6960544" cy="750887"/>
          </a:xfrm>
          <a:prstGeom prst="rect">
            <a:avLst/>
          </a:prstGeom>
        </p:spPr>
        <p:txBody>
          <a:bodyPr/>
          <a:lstStyle>
            <a:lvl1pPr>
              <a:defRPr sz="3600"/>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文本与图表">
    <p:spTree>
      <p:nvGrpSpPr>
        <p:cNvPr id="1" name=""/>
        <p:cNvGrpSpPr/>
        <p:nvPr/>
      </p:nvGrpSpPr>
      <p:grpSpPr>
        <a:xfrm>
          <a:off x="0" y="0"/>
          <a:ext cx="0" cy="0"/>
          <a:chOff x="0" y="0"/>
          <a:chExt cx="0" cy="0"/>
        </a:xfrm>
      </p:grpSpPr>
      <p:sp>
        <p:nvSpPr>
          <p:cNvPr id="3" name="文本占位符 2"/>
          <p:cNvSpPr>
            <a:spLocks noGrp="1"/>
          </p:cNvSpPr>
          <p:nvPr>
            <p:ph type="body" sz="half" idx="1"/>
          </p:nvPr>
        </p:nvSpPr>
        <p:spPr>
          <a:xfrm>
            <a:off x="1057122" y="1338265"/>
            <a:ext cx="3520019" cy="45878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图表占位符 3"/>
          <p:cNvSpPr>
            <a:spLocks noGrp="1"/>
          </p:cNvSpPr>
          <p:nvPr>
            <p:ph type="chart" sz="half" idx="2"/>
          </p:nvPr>
        </p:nvSpPr>
        <p:spPr>
          <a:xfrm>
            <a:off x="4711023" y="1338265"/>
            <a:ext cx="3521414" cy="4587875"/>
          </a:xfrm>
        </p:spPr>
        <p:txBody>
          <a:bodyPr/>
          <a:lstStyle/>
          <a:p>
            <a:pPr lvl="0"/>
            <a:endParaRPr lang="zh-CN" altLang="en-US" noProof="0" smtClean="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1" y="81262"/>
            <a:ext cx="6960544" cy="750887"/>
          </a:xfrm>
          <a:prstGeom prst="rect">
            <a:avLst/>
          </a:prstGeom>
        </p:spPr>
        <p:txBody>
          <a:bodyPr/>
          <a:lstStyle>
            <a:lvl1pPr>
              <a:defRPr sz="3600"/>
            </a:lvl1pPr>
          </a:lstStyle>
          <a:p>
            <a:r>
              <a:rPr lang="zh-CN" altLang="en-US" dirty="0" smtClean="0"/>
              <a:t>单击此处编辑母版标题样式</a:t>
            </a:r>
            <a:endParaRPr lang="zh-CN" altLang="en-US" dirty="0"/>
          </a:p>
        </p:txBody>
      </p:sp>
      <p:sp>
        <p:nvSpPr>
          <p:cNvPr id="3" name="图表占位符 2"/>
          <p:cNvSpPr>
            <a:spLocks noGrp="1"/>
          </p:cNvSpPr>
          <p:nvPr>
            <p:ph type="chart" idx="1"/>
          </p:nvPr>
        </p:nvSpPr>
        <p:spPr>
          <a:xfrm>
            <a:off x="1057121" y="1338265"/>
            <a:ext cx="7175316" cy="4587875"/>
          </a:xfrm>
        </p:spPr>
        <p:txBody>
          <a:bodyPr/>
          <a:lstStyle/>
          <a:p>
            <a:pPr lvl="0"/>
            <a:endParaRPr lang="zh-CN" altLang="en-US" noProof="0" smtClean="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表格">
    <p:spTree>
      <p:nvGrpSpPr>
        <p:cNvPr id="1" name=""/>
        <p:cNvGrpSpPr/>
        <p:nvPr/>
      </p:nvGrpSpPr>
      <p:grpSpPr>
        <a:xfrm>
          <a:off x="0" y="0"/>
          <a:ext cx="0" cy="0"/>
          <a:chOff x="0" y="0"/>
          <a:chExt cx="0" cy="0"/>
        </a:xfrm>
      </p:grpSpPr>
      <p:sp>
        <p:nvSpPr>
          <p:cNvPr id="3" name="表格占位符 2"/>
          <p:cNvSpPr>
            <a:spLocks noGrp="1"/>
          </p:cNvSpPr>
          <p:nvPr>
            <p:ph type="tbl" idx="1"/>
          </p:nvPr>
        </p:nvSpPr>
        <p:spPr>
          <a:xfrm>
            <a:off x="1057121" y="1338265"/>
            <a:ext cx="7175316" cy="4587875"/>
          </a:xfrm>
        </p:spPr>
        <p:txBody>
          <a:bodyPr/>
          <a:lstStyle/>
          <a:p>
            <a:pPr lvl="0"/>
            <a:endParaRPr lang="zh-CN" altLang="en-US" noProof="0" smtClean="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
    <p:bg>
      <p:bgRef idx="1001">
        <a:schemeClr val="bg1"/>
      </p:bgRef>
    </p:bg>
    <p:spTree>
      <p:nvGrpSpPr>
        <p:cNvPr id="1" name=""/>
        <p:cNvGrpSpPr/>
        <p:nvPr/>
      </p:nvGrpSpPr>
      <p:grpSpPr>
        <a:xfrm>
          <a:off x="0" y="0"/>
          <a:ext cx="0" cy="0"/>
          <a:chOff x="0" y="0"/>
          <a:chExt cx="0" cy="0"/>
        </a:xfrm>
      </p:grpSpPr>
      <p:sp>
        <p:nvSpPr>
          <p:cNvPr id="2" name="日期占位符 3"/>
          <p:cNvSpPr txBox="1">
            <a:spLocks/>
          </p:cNvSpPr>
          <p:nvPr userDrawn="1"/>
        </p:nvSpPr>
        <p:spPr bwMode="auto">
          <a:xfrm>
            <a:off x="6497532" y="6181728"/>
            <a:ext cx="2011041" cy="307975"/>
          </a:xfrm>
          <a:prstGeom prst="rect">
            <a:avLst/>
          </a:prstGeom>
          <a:noFill/>
          <a:ln>
            <a:noFill/>
          </a:ln>
          <a:extLst/>
        </p:spPr>
        <p:txBody>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r">
              <a:lnSpc>
                <a:spcPct val="108000"/>
              </a:lnSpc>
              <a:defRPr/>
            </a:pPr>
            <a:fld id="{73770012-ED96-4C09-8D9F-CF5207703C9D}" type="slidenum">
              <a:rPr lang="zh-CN" altLang="en-US" sz="1400" smtClean="0">
                <a:solidFill>
                  <a:srgbClr val="000000"/>
                </a:solidFill>
              </a:rPr>
              <a:pPr algn="r">
                <a:lnSpc>
                  <a:spcPct val="108000"/>
                </a:lnSpc>
                <a:defRPr/>
              </a:pPr>
              <a:t>‹#›</a:t>
            </a:fld>
            <a:endParaRPr lang="zh-CN" altLang="en-US" sz="1400" smtClean="0">
              <a:solidFill>
                <a:srgbClr val="000000"/>
              </a:solidFill>
            </a:endParaRPr>
          </a:p>
        </p:txBody>
      </p:sp>
      <p:sp>
        <p:nvSpPr>
          <p:cNvPr id="3" name="标题 1"/>
          <p:cNvSpPr>
            <a:spLocks noGrp="1"/>
          </p:cNvSpPr>
          <p:nvPr>
            <p:ph type="title"/>
          </p:nvPr>
        </p:nvSpPr>
        <p:spPr>
          <a:xfrm>
            <a:off x="-42505" y="65088"/>
            <a:ext cx="6960544" cy="750887"/>
          </a:xfrm>
          <a:prstGeom prst="rect">
            <a:avLst/>
          </a:prstGeom>
        </p:spPr>
        <p:txBody>
          <a:bodyPr/>
          <a:lstStyle>
            <a:lvl1pPr>
              <a:defRPr sz="3600"/>
            </a:lvl1pPr>
          </a:lstStyle>
          <a:p>
            <a:r>
              <a:rPr lang="zh-CN" altLang="en-US" dirty="0" smtClean="0"/>
              <a:t>单击此处编辑母版标题样式</a:t>
            </a:r>
            <a:endParaRPr lang="zh-CN" alt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日期占位符 3"/>
          <p:cNvSpPr txBox="1">
            <a:spLocks/>
          </p:cNvSpPr>
          <p:nvPr userDrawn="1"/>
        </p:nvSpPr>
        <p:spPr bwMode="auto">
          <a:xfrm>
            <a:off x="6497532" y="6181728"/>
            <a:ext cx="2011041" cy="307975"/>
          </a:xfrm>
          <a:prstGeom prst="rect">
            <a:avLst/>
          </a:prstGeom>
          <a:noFill/>
          <a:ln>
            <a:noFill/>
          </a:ln>
          <a:extLst/>
        </p:spPr>
        <p:txBody>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r">
              <a:lnSpc>
                <a:spcPct val="108000"/>
              </a:lnSpc>
              <a:defRPr/>
            </a:pPr>
            <a:fld id="{4B43E748-FD1B-4866-AD6C-CCB78E65A656}" type="slidenum">
              <a:rPr lang="zh-CN" altLang="en-US" sz="1400" smtClean="0">
                <a:solidFill>
                  <a:srgbClr val="000000"/>
                </a:solidFill>
              </a:rPr>
              <a:pPr algn="r">
                <a:lnSpc>
                  <a:spcPct val="108000"/>
                </a:lnSpc>
                <a:defRPr/>
              </a:pPr>
              <a:t>‹#›</a:t>
            </a:fld>
            <a:endParaRPr lang="zh-CN" altLang="en-US" sz="1400" smtClean="0">
              <a:solidFill>
                <a:srgbClr val="000000"/>
              </a:solidFill>
            </a:endParaRPr>
          </a:p>
        </p:txBody>
      </p:sp>
      <p:sp>
        <p:nvSpPr>
          <p:cNvPr id="2" name="标题 1"/>
          <p:cNvSpPr>
            <a:spLocks noGrp="1"/>
          </p:cNvSpPr>
          <p:nvPr>
            <p:ph type="title"/>
          </p:nvPr>
        </p:nvSpPr>
        <p:spPr>
          <a:xfrm>
            <a:off x="253821" y="106340"/>
            <a:ext cx="7627172" cy="750888"/>
          </a:xfrm>
          <a:prstGeom prst="rect">
            <a:avLst/>
          </a:prstGeom>
        </p:spPr>
        <p:txBody>
          <a:bodyPr/>
          <a:lstStyle>
            <a:lvl1pPr>
              <a:defRPr sz="3600" b="0"/>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253821" y="106340"/>
            <a:ext cx="7627172" cy="750888"/>
          </a:xfrm>
          <a:prstGeom prst="rect">
            <a:avLst/>
          </a:prstGeom>
        </p:spPr>
        <p:txBody>
          <a:bodyPr/>
          <a:lstStyle>
            <a:lvl1pPr>
              <a:defRPr sz="3600" b="0"/>
            </a:lvl1p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284502" y="1089025"/>
            <a:ext cx="3921669" cy="4819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340055" y="1089025"/>
            <a:ext cx="3923064" cy="4819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377" name="Freeform 89"/>
          <p:cNvSpPr>
            <a:spLocks/>
          </p:cNvSpPr>
          <p:nvPr/>
        </p:nvSpPr>
        <p:spPr bwMode="gray">
          <a:xfrm>
            <a:off x="1" y="125413"/>
            <a:ext cx="5535002" cy="642937"/>
          </a:xfrm>
          <a:custGeom>
            <a:avLst/>
            <a:gdLst/>
            <a:ahLst/>
            <a:cxnLst>
              <a:cxn ang="0">
                <a:pos x="0" y="0"/>
              </a:cxn>
              <a:cxn ang="0">
                <a:pos x="5049" y="2"/>
              </a:cxn>
              <a:cxn ang="0">
                <a:pos x="5048" y="1458"/>
              </a:cxn>
              <a:cxn ang="0">
                <a:pos x="0" y="1471"/>
              </a:cxn>
              <a:cxn ang="0">
                <a:pos x="0" y="0"/>
              </a:cxn>
            </a:cxnLst>
            <a:rect l="0" t="0" r="r" b="b"/>
            <a:pathLst>
              <a:path w="5049" h="1471">
                <a:moveTo>
                  <a:pt x="0" y="0"/>
                </a:moveTo>
                <a:lnTo>
                  <a:pt x="5049" y="2"/>
                </a:lnTo>
                <a:lnTo>
                  <a:pt x="5048" y="1458"/>
                </a:lnTo>
                <a:lnTo>
                  <a:pt x="0" y="1471"/>
                </a:lnTo>
                <a:lnTo>
                  <a:pt x="0" y="0"/>
                </a:lnTo>
                <a:close/>
              </a:path>
            </a:pathLst>
          </a:custGeom>
          <a:gradFill flip="none" rotWithShape="1">
            <a:gsLst>
              <a:gs pos="0">
                <a:srgbClr val="C00000">
                  <a:shade val="30000"/>
                  <a:satMod val="115000"/>
                  <a:lumMod val="40000"/>
                  <a:lumOff val="60000"/>
                </a:srgbClr>
              </a:gs>
              <a:gs pos="50000">
                <a:srgbClr val="C00000">
                  <a:shade val="67500"/>
                  <a:satMod val="115000"/>
                </a:srgbClr>
              </a:gs>
              <a:gs pos="100000">
                <a:srgbClr val="C00000">
                  <a:shade val="100000"/>
                  <a:satMod val="115000"/>
                </a:srgbClr>
              </a:gs>
            </a:gsLst>
            <a:lin ang="10800000" scaled="1"/>
            <a:tileRect/>
          </a:gradFill>
          <a:ln>
            <a:noFill/>
            <a:headEnd/>
            <a:tailEnd/>
          </a:ln>
          <a:effectLst/>
        </p:spPr>
        <p:style>
          <a:lnRef idx="1">
            <a:schemeClr val="accent2"/>
          </a:lnRef>
          <a:fillRef idx="3">
            <a:schemeClr val="accent2"/>
          </a:fillRef>
          <a:effectRef idx="2">
            <a:schemeClr val="accent2"/>
          </a:effectRef>
          <a:fontRef idx="minor">
            <a:schemeClr val="lt1"/>
          </a:fontRef>
        </p:style>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p>
            <a:pPr algn="l" eaLnBrk="0" hangingPunct="0">
              <a:defRPr/>
            </a:pPr>
            <a:endParaRPr lang="zh-CN" altLang="en-US" b="1">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endParaRPr>
          </a:p>
        </p:txBody>
      </p:sp>
      <p:sp>
        <p:nvSpPr>
          <p:cNvPr id="5123" name="Rectangle 22"/>
          <p:cNvSpPr>
            <a:spLocks noGrp="1" noChangeArrowheads="1"/>
          </p:cNvSpPr>
          <p:nvPr>
            <p:ph type="body" idx="1"/>
          </p:nvPr>
        </p:nvSpPr>
        <p:spPr bwMode="auto">
          <a:xfrm>
            <a:off x="284502" y="1089025"/>
            <a:ext cx="7978616" cy="4819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ko-KR" altLang="en-US" smtClean="0"/>
              <a:t>单击此处编辑母版文本样式</a:t>
            </a:r>
          </a:p>
          <a:p>
            <a:pPr lvl="1"/>
            <a:r>
              <a:rPr lang="ko-KR" altLang="en-US" smtClean="0"/>
              <a:t>第二级</a:t>
            </a:r>
          </a:p>
          <a:p>
            <a:pPr lvl="2"/>
            <a:r>
              <a:rPr lang="ko-KR" altLang="en-US" smtClean="0"/>
              <a:t>第三级</a:t>
            </a:r>
          </a:p>
          <a:p>
            <a:pPr lvl="3"/>
            <a:r>
              <a:rPr lang="ko-KR" altLang="en-US" smtClean="0"/>
              <a:t>第四级</a:t>
            </a:r>
          </a:p>
          <a:p>
            <a:pPr lvl="4"/>
            <a:r>
              <a:rPr lang="ko-KR" altLang="en-US" smtClean="0"/>
              <a:t>第五级</a:t>
            </a:r>
          </a:p>
        </p:txBody>
      </p:sp>
      <p:pic>
        <p:nvPicPr>
          <p:cNvPr id="9218" name="Picture 2" descr="C:\Users\liuyan\Desktop\whu_logo.png"/>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041076" y="81260"/>
            <a:ext cx="2354654" cy="762174"/>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764" r:id="rId1"/>
    <p:sldLayoutId id="2147483765" r:id="rId2"/>
    <p:sldLayoutId id="2147483755" r:id="rId3"/>
    <p:sldLayoutId id="2147483756" r:id="rId4"/>
    <p:sldLayoutId id="2147483757" r:id="rId5"/>
    <p:sldLayoutId id="2147483766" r:id="rId6"/>
    <p:sldLayoutId id="2147483767" r:id="rId7"/>
    <p:sldLayoutId id="2147483758" r:id="rId8"/>
    <p:sldLayoutId id="2147483759" r:id="rId9"/>
    <p:sldLayoutId id="2147483768" r:id="rId10"/>
    <p:sldLayoutId id="2147483769" r:id="rId11"/>
    <p:sldLayoutId id="2147483770" r:id="rId12"/>
  </p:sldLayoutIdLst>
  <p:timing>
    <p:tnLst>
      <p:par>
        <p:cTn id="1" dur="indefinite" restart="never" nodeType="tmRoot"/>
      </p:par>
    </p:tnLst>
  </p:timing>
  <p:hf hdr="0" ftr="0" dt="0"/>
  <p:txStyles>
    <p:titleStyle>
      <a:lvl1pPr algn="l" rtl="0" eaLnBrk="0" fontAlgn="base" hangingPunct="0">
        <a:spcBef>
          <a:spcPct val="0"/>
        </a:spcBef>
        <a:spcAft>
          <a:spcPct val="0"/>
        </a:spcAft>
        <a:defRPr sz="4000" b="1">
          <a:solidFill>
            <a:schemeClr val="bg1"/>
          </a:solidFill>
          <a:latin typeface="+mj-lt"/>
          <a:ea typeface="+mj-ea"/>
          <a:cs typeface="+mj-cs"/>
        </a:defRPr>
      </a:lvl1pPr>
      <a:lvl2pPr algn="l" rtl="0" eaLnBrk="0" fontAlgn="base" hangingPunct="0">
        <a:spcBef>
          <a:spcPct val="0"/>
        </a:spcBef>
        <a:spcAft>
          <a:spcPct val="0"/>
        </a:spcAft>
        <a:defRPr sz="4000" b="1">
          <a:solidFill>
            <a:schemeClr val="bg1"/>
          </a:solidFill>
          <a:latin typeface="黑体" pitchFamily="2" charset="-122"/>
          <a:ea typeface="黑体" pitchFamily="2" charset="-122"/>
        </a:defRPr>
      </a:lvl2pPr>
      <a:lvl3pPr algn="l" rtl="0" eaLnBrk="0" fontAlgn="base" hangingPunct="0">
        <a:spcBef>
          <a:spcPct val="0"/>
        </a:spcBef>
        <a:spcAft>
          <a:spcPct val="0"/>
        </a:spcAft>
        <a:defRPr sz="4000" b="1">
          <a:solidFill>
            <a:schemeClr val="bg1"/>
          </a:solidFill>
          <a:latin typeface="黑体" pitchFamily="2" charset="-122"/>
          <a:ea typeface="黑体" pitchFamily="2" charset="-122"/>
        </a:defRPr>
      </a:lvl3pPr>
      <a:lvl4pPr algn="l" rtl="0" eaLnBrk="0" fontAlgn="base" hangingPunct="0">
        <a:spcBef>
          <a:spcPct val="0"/>
        </a:spcBef>
        <a:spcAft>
          <a:spcPct val="0"/>
        </a:spcAft>
        <a:defRPr sz="4000" b="1">
          <a:solidFill>
            <a:schemeClr val="bg1"/>
          </a:solidFill>
          <a:latin typeface="黑体" pitchFamily="2" charset="-122"/>
          <a:ea typeface="黑体" pitchFamily="2" charset="-122"/>
        </a:defRPr>
      </a:lvl4pPr>
      <a:lvl5pPr algn="l" rtl="0" eaLnBrk="0" fontAlgn="base" hangingPunct="0">
        <a:spcBef>
          <a:spcPct val="0"/>
        </a:spcBef>
        <a:spcAft>
          <a:spcPct val="0"/>
        </a:spcAft>
        <a:defRPr sz="4000" b="1">
          <a:solidFill>
            <a:schemeClr val="bg1"/>
          </a:solidFill>
          <a:latin typeface="黑体" pitchFamily="2" charset="-122"/>
          <a:ea typeface="黑体" pitchFamily="2" charset="-122"/>
        </a:defRPr>
      </a:lvl5pPr>
      <a:lvl6pPr marL="457198" algn="ctr" rtl="0" fontAlgn="base">
        <a:spcBef>
          <a:spcPct val="0"/>
        </a:spcBef>
        <a:spcAft>
          <a:spcPct val="0"/>
        </a:spcAft>
        <a:defRPr sz="4000" b="1">
          <a:solidFill>
            <a:schemeClr val="bg1"/>
          </a:solidFill>
          <a:latin typeface="黑体" pitchFamily="2" charset="-122"/>
          <a:ea typeface="黑体" pitchFamily="2" charset="-122"/>
        </a:defRPr>
      </a:lvl6pPr>
      <a:lvl7pPr marL="914396" algn="ctr" rtl="0" fontAlgn="base">
        <a:spcBef>
          <a:spcPct val="0"/>
        </a:spcBef>
        <a:spcAft>
          <a:spcPct val="0"/>
        </a:spcAft>
        <a:defRPr sz="4000" b="1">
          <a:solidFill>
            <a:schemeClr val="bg1"/>
          </a:solidFill>
          <a:latin typeface="黑体" pitchFamily="2" charset="-122"/>
          <a:ea typeface="黑体" pitchFamily="2" charset="-122"/>
        </a:defRPr>
      </a:lvl7pPr>
      <a:lvl8pPr marL="1371596" algn="ctr" rtl="0" fontAlgn="base">
        <a:spcBef>
          <a:spcPct val="0"/>
        </a:spcBef>
        <a:spcAft>
          <a:spcPct val="0"/>
        </a:spcAft>
        <a:defRPr sz="4000" b="1">
          <a:solidFill>
            <a:schemeClr val="bg1"/>
          </a:solidFill>
          <a:latin typeface="黑体" pitchFamily="2" charset="-122"/>
          <a:ea typeface="黑体" pitchFamily="2" charset="-122"/>
        </a:defRPr>
      </a:lvl8pPr>
      <a:lvl9pPr marL="1828794" algn="ctr" rtl="0" fontAlgn="base">
        <a:spcBef>
          <a:spcPct val="0"/>
        </a:spcBef>
        <a:spcAft>
          <a:spcPct val="0"/>
        </a:spcAft>
        <a:defRPr sz="4000" b="1">
          <a:solidFill>
            <a:schemeClr val="bg1"/>
          </a:solidFill>
          <a:latin typeface="黑体" pitchFamily="2" charset="-122"/>
          <a:ea typeface="黑体" pitchFamily="2" charset="-122"/>
        </a:defRPr>
      </a:lvl9pPr>
    </p:titleStyle>
    <p:bodyStyle>
      <a:lvl1pPr marL="342899" indent="-342899" algn="l" rtl="0" eaLnBrk="0" fontAlgn="base" hangingPunct="0">
        <a:spcBef>
          <a:spcPct val="20000"/>
        </a:spcBef>
        <a:spcAft>
          <a:spcPct val="0"/>
        </a:spcAft>
        <a:buClr>
          <a:schemeClr val="tx1"/>
        </a:buClr>
        <a:buSzPct val="80000"/>
        <a:buFont typeface="Wingdings" pitchFamily="2" charset="2"/>
        <a:buChar char="¢"/>
        <a:defRPr sz="3001">
          <a:solidFill>
            <a:schemeClr val="tx2"/>
          </a:solidFill>
          <a:latin typeface="+mn-lt"/>
          <a:ea typeface="+mn-ea"/>
          <a:cs typeface="+mn-cs"/>
        </a:defRPr>
      </a:lvl1pPr>
      <a:lvl2pPr marL="742948" indent="-285749" algn="l" rtl="0" eaLnBrk="0" fontAlgn="base" hangingPunct="0">
        <a:spcBef>
          <a:spcPct val="20000"/>
        </a:spcBef>
        <a:spcAft>
          <a:spcPct val="0"/>
        </a:spcAft>
        <a:buClr>
          <a:schemeClr val="accent1"/>
        </a:buClr>
        <a:buSzPct val="75000"/>
        <a:buFont typeface="Wingdings" pitchFamily="2" charset="2"/>
        <a:buChar char="l"/>
        <a:defRPr sz="2800">
          <a:solidFill>
            <a:schemeClr val="tx1"/>
          </a:solidFill>
          <a:latin typeface="+mn-lt"/>
          <a:ea typeface="+mn-ea"/>
        </a:defRPr>
      </a:lvl2pPr>
      <a:lvl3pPr marL="1142997" indent="-228599" algn="l" rtl="0" eaLnBrk="0" fontAlgn="base" hangingPunct="0">
        <a:spcBef>
          <a:spcPct val="20000"/>
        </a:spcBef>
        <a:spcAft>
          <a:spcPct val="0"/>
        </a:spcAft>
        <a:buClr>
          <a:schemeClr val="folHlink"/>
        </a:buClr>
        <a:buSzPct val="75000"/>
        <a:buFont typeface="Wingdings" pitchFamily="2" charset="2"/>
        <a:buChar char="l"/>
        <a:defRPr sz="2400">
          <a:solidFill>
            <a:schemeClr val="tx1"/>
          </a:solidFill>
          <a:latin typeface="+mn-lt"/>
          <a:ea typeface="+mn-ea"/>
        </a:defRPr>
      </a:lvl3pPr>
      <a:lvl4pPr marL="1600195" indent="-228599" algn="l" rtl="0" eaLnBrk="0" fontAlgn="base" hangingPunct="0">
        <a:spcBef>
          <a:spcPct val="20000"/>
        </a:spcBef>
        <a:spcAft>
          <a:spcPct val="0"/>
        </a:spcAft>
        <a:buClr>
          <a:schemeClr val="tx1"/>
        </a:buClr>
        <a:buSzPct val="75000"/>
        <a:buFont typeface="Wingdings" pitchFamily="2" charset="2"/>
        <a:buChar char="l"/>
        <a:defRPr sz="2000">
          <a:solidFill>
            <a:schemeClr val="tx1"/>
          </a:solidFill>
          <a:latin typeface="+mn-lt"/>
          <a:ea typeface="+mn-ea"/>
        </a:defRPr>
      </a:lvl4pPr>
      <a:lvl5pPr marL="2057393" indent="-228599" algn="l" rtl="0" eaLnBrk="0" fontAlgn="base" hangingPunct="0">
        <a:spcBef>
          <a:spcPct val="20000"/>
        </a:spcBef>
        <a:spcAft>
          <a:spcPct val="0"/>
        </a:spcAft>
        <a:buClr>
          <a:schemeClr val="tx1"/>
        </a:buClr>
        <a:buSzPct val="60000"/>
        <a:buFont typeface="Wingdings" pitchFamily="2" charset="2"/>
        <a:buChar char="l"/>
        <a:defRPr sz="2000">
          <a:solidFill>
            <a:schemeClr val="tx1"/>
          </a:solidFill>
          <a:latin typeface="+mn-lt"/>
          <a:ea typeface="+mn-ea"/>
        </a:defRPr>
      </a:lvl5pPr>
      <a:lvl6pPr marL="2514591" indent="-228599" algn="l" rtl="0" fontAlgn="base">
        <a:spcBef>
          <a:spcPct val="20000"/>
        </a:spcBef>
        <a:spcAft>
          <a:spcPct val="0"/>
        </a:spcAft>
        <a:buClr>
          <a:schemeClr val="tx1"/>
        </a:buClr>
        <a:buSzPct val="60000"/>
        <a:buFont typeface="Wingdings" pitchFamily="2" charset="2"/>
        <a:buChar char="l"/>
        <a:defRPr sz="2000">
          <a:solidFill>
            <a:schemeClr val="tx1"/>
          </a:solidFill>
          <a:latin typeface="+mn-lt"/>
          <a:ea typeface="+mn-ea"/>
        </a:defRPr>
      </a:lvl6pPr>
      <a:lvl7pPr marL="2971789" indent="-228599" algn="l" rtl="0" fontAlgn="base">
        <a:spcBef>
          <a:spcPct val="20000"/>
        </a:spcBef>
        <a:spcAft>
          <a:spcPct val="0"/>
        </a:spcAft>
        <a:buClr>
          <a:schemeClr val="tx1"/>
        </a:buClr>
        <a:buSzPct val="60000"/>
        <a:buFont typeface="Wingdings" pitchFamily="2" charset="2"/>
        <a:buChar char="l"/>
        <a:defRPr sz="2000">
          <a:solidFill>
            <a:schemeClr val="tx1"/>
          </a:solidFill>
          <a:latin typeface="+mn-lt"/>
          <a:ea typeface="+mn-ea"/>
        </a:defRPr>
      </a:lvl7pPr>
      <a:lvl8pPr marL="3428989" indent="-228599" algn="l" rtl="0" fontAlgn="base">
        <a:spcBef>
          <a:spcPct val="20000"/>
        </a:spcBef>
        <a:spcAft>
          <a:spcPct val="0"/>
        </a:spcAft>
        <a:buClr>
          <a:schemeClr val="tx1"/>
        </a:buClr>
        <a:buSzPct val="60000"/>
        <a:buFont typeface="Wingdings" pitchFamily="2" charset="2"/>
        <a:buChar char="l"/>
        <a:defRPr sz="2000">
          <a:solidFill>
            <a:schemeClr val="tx1"/>
          </a:solidFill>
          <a:latin typeface="+mn-lt"/>
          <a:ea typeface="+mn-ea"/>
        </a:defRPr>
      </a:lvl8pPr>
      <a:lvl9pPr marL="3886187" indent="-228599" algn="l" rtl="0" fontAlgn="base">
        <a:spcBef>
          <a:spcPct val="20000"/>
        </a:spcBef>
        <a:spcAft>
          <a:spcPct val="0"/>
        </a:spcAft>
        <a:buClr>
          <a:schemeClr val="tx1"/>
        </a:buClr>
        <a:buSzPct val="60000"/>
        <a:buFont typeface="Wingdings" pitchFamily="2" charset="2"/>
        <a:buChar char="l"/>
        <a:defRPr sz="2000">
          <a:solidFill>
            <a:schemeClr val="tx1"/>
          </a:solidFill>
          <a:latin typeface="+mn-lt"/>
          <a:ea typeface="+mn-ea"/>
        </a:defRPr>
      </a:lvl9pPr>
    </p:bodyStyle>
    <p:otherStyle>
      <a:defPPr>
        <a:defRPr lang="zh-CN"/>
      </a:defPPr>
      <a:lvl1pPr marL="0" algn="l" defTabSz="914396" rtl="0" eaLnBrk="1" latinLnBrk="0" hangingPunct="1">
        <a:defRPr sz="1800" kern="1200">
          <a:solidFill>
            <a:schemeClr val="tx1"/>
          </a:solidFill>
          <a:latin typeface="+mn-lt"/>
          <a:ea typeface="+mn-ea"/>
          <a:cs typeface="+mn-cs"/>
        </a:defRPr>
      </a:lvl1pPr>
      <a:lvl2pPr marL="457198" algn="l" defTabSz="914396" rtl="0" eaLnBrk="1" latinLnBrk="0" hangingPunct="1">
        <a:defRPr sz="1800" kern="1200">
          <a:solidFill>
            <a:schemeClr val="tx1"/>
          </a:solidFill>
          <a:latin typeface="+mn-lt"/>
          <a:ea typeface="+mn-ea"/>
          <a:cs typeface="+mn-cs"/>
        </a:defRPr>
      </a:lvl2pPr>
      <a:lvl3pPr marL="914396" algn="l" defTabSz="914396" rtl="0" eaLnBrk="1" latinLnBrk="0" hangingPunct="1">
        <a:defRPr sz="1800" kern="1200">
          <a:solidFill>
            <a:schemeClr val="tx1"/>
          </a:solidFill>
          <a:latin typeface="+mn-lt"/>
          <a:ea typeface="+mn-ea"/>
          <a:cs typeface="+mn-cs"/>
        </a:defRPr>
      </a:lvl3pPr>
      <a:lvl4pPr marL="1371596" algn="l" defTabSz="914396" rtl="0" eaLnBrk="1" latinLnBrk="0" hangingPunct="1">
        <a:defRPr sz="1800" kern="1200">
          <a:solidFill>
            <a:schemeClr val="tx1"/>
          </a:solidFill>
          <a:latin typeface="+mn-lt"/>
          <a:ea typeface="+mn-ea"/>
          <a:cs typeface="+mn-cs"/>
        </a:defRPr>
      </a:lvl4pPr>
      <a:lvl5pPr marL="1828794" algn="l" defTabSz="914396" rtl="0" eaLnBrk="1" latinLnBrk="0" hangingPunct="1">
        <a:defRPr sz="1800" kern="1200">
          <a:solidFill>
            <a:schemeClr val="tx1"/>
          </a:solidFill>
          <a:latin typeface="+mn-lt"/>
          <a:ea typeface="+mn-ea"/>
          <a:cs typeface="+mn-cs"/>
        </a:defRPr>
      </a:lvl5pPr>
      <a:lvl6pPr marL="2285992" algn="l" defTabSz="914396" rtl="0" eaLnBrk="1" latinLnBrk="0" hangingPunct="1">
        <a:defRPr sz="1800" kern="1200">
          <a:solidFill>
            <a:schemeClr val="tx1"/>
          </a:solidFill>
          <a:latin typeface="+mn-lt"/>
          <a:ea typeface="+mn-ea"/>
          <a:cs typeface="+mn-cs"/>
        </a:defRPr>
      </a:lvl6pPr>
      <a:lvl7pPr marL="2743190" algn="l" defTabSz="914396" rtl="0" eaLnBrk="1" latinLnBrk="0" hangingPunct="1">
        <a:defRPr sz="1800" kern="1200">
          <a:solidFill>
            <a:schemeClr val="tx1"/>
          </a:solidFill>
          <a:latin typeface="+mn-lt"/>
          <a:ea typeface="+mn-ea"/>
          <a:cs typeface="+mn-cs"/>
        </a:defRPr>
      </a:lvl7pPr>
      <a:lvl8pPr marL="3200389" algn="l" defTabSz="914396" rtl="0" eaLnBrk="1" latinLnBrk="0" hangingPunct="1">
        <a:defRPr sz="1800" kern="1200">
          <a:solidFill>
            <a:schemeClr val="tx1"/>
          </a:solidFill>
          <a:latin typeface="+mn-lt"/>
          <a:ea typeface="+mn-ea"/>
          <a:cs typeface="+mn-cs"/>
        </a:defRPr>
      </a:lvl8pPr>
      <a:lvl9pPr marL="3657588" algn="l" defTabSz="91439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1" Type="http://schemas.openxmlformats.org/officeDocument/2006/relationships/image" Target="../media/image12.png"/><Relationship Id="rId12" Type="http://schemas.openxmlformats.org/officeDocument/2006/relationships/image" Target="../media/image13.png"/><Relationship Id="rId13" Type="http://schemas.openxmlformats.org/officeDocument/2006/relationships/image" Target="../media/image14.png"/><Relationship Id="rId1" Type="http://schemas.openxmlformats.org/officeDocument/2006/relationships/slideLayout" Target="../slideLayouts/slideLayout9.xml"/><Relationship Id="rId2" Type="http://schemas.openxmlformats.org/officeDocument/2006/relationships/image" Target="../media/image8.png"/><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7.png"/><Relationship Id="rId7" Type="http://schemas.openxmlformats.org/officeDocument/2006/relationships/image" Target="../media/image9.png"/><Relationship Id="rId8" Type="http://schemas.openxmlformats.org/officeDocument/2006/relationships/image" Target="../media/image6.png"/><Relationship Id="rId9" Type="http://schemas.openxmlformats.org/officeDocument/2006/relationships/image" Target="../media/image10.png"/><Relationship Id="rId10"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xml.rels><?xml version="1.0" encoding="UTF-8" standalone="yes"?>
<Relationships xmlns="http://schemas.openxmlformats.org/package/2006/relationships"><Relationship Id="rId11" Type="http://schemas.openxmlformats.org/officeDocument/2006/relationships/image" Target="../media/image13.png"/><Relationship Id="rId12" Type="http://schemas.openxmlformats.org/officeDocument/2006/relationships/image" Target="../media/image14.png"/><Relationship Id="rId1" Type="http://schemas.openxmlformats.org/officeDocument/2006/relationships/slideLayout" Target="../slideLayouts/slideLayout9.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1" Type="http://schemas.openxmlformats.org/officeDocument/2006/relationships/image" Target="../media/image13.png"/><Relationship Id="rId12" Type="http://schemas.openxmlformats.org/officeDocument/2006/relationships/image" Target="../media/image14.png"/><Relationship Id="rId1" Type="http://schemas.openxmlformats.org/officeDocument/2006/relationships/slideLayout" Target="../slideLayouts/slideLayout9.xml"/><Relationship Id="rId2" Type="http://schemas.openxmlformats.org/officeDocument/2006/relationships/image" Target="../media/image8.png"/><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6.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1" Type="http://schemas.openxmlformats.org/officeDocument/2006/relationships/image" Target="../media/image12.png"/><Relationship Id="rId12" Type="http://schemas.openxmlformats.org/officeDocument/2006/relationships/image" Target="../media/image13.png"/><Relationship Id="rId13" Type="http://schemas.openxmlformats.org/officeDocument/2006/relationships/image" Target="../media/image14.png"/><Relationship Id="rId1" Type="http://schemas.openxmlformats.org/officeDocument/2006/relationships/slideLayout" Target="../slideLayouts/slideLayout9.xml"/><Relationship Id="rId2" Type="http://schemas.openxmlformats.org/officeDocument/2006/relationships/image" Target="../media/image15.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6.png"/><Relationship Id="rId9" Type="http://schemas.openxmlformats.org/officeDocument/2006/relationships/image" Target="../media/image10.png"/><Relationship Id="rId10"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 Id="rId11" Type="http://schemas.openxmlformats.org/officeDocument/2006/relationships/image" Target="../media/image14.png"/><Relationship Id="rId1" Type="http://schemas.openxmlformats.org/officeDocument/2006/relationships/slideLayout" Target="../slideLayouts/slideLayout9.xml"/><Relationship Id="rId2" Type="http://schemas.openxmlformats.org/officeDocument/2006/relationships/image" Target="../media/image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jpeg"/><Relationship Id="rId1" Type="http://schemas.openxmlformats.org/officeDocument/2006/relationships/slideLayout" Target="../slideLayouts/slideLayout11.xml"/><Relationship Id="rId2" Type="http://schemas.openxmlformats.org/officeDocument/2006/relationships/hyperlink" Target="http://www.apple.com.cn/icloud/"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8.jpeg"/><Relationship Id="rId4" Type="http://schemas.openxmlformats.org/officeDocument/2006/relationships/image" Target="../media/image29.jpeg"/><Relationship Id="rId5" Type="http://schemas.openxmlformats.org/officeDocument/2006/relationships/image" Target="../media/image30.jpeg"/><Relationship Id="rId6" Type="http://schemas.openxmlformats.org/officeDocument/2006/relationships/image" Target="../media/image31.jpeg"/><Relationship Id="rId7" Type="http://schemas.openxmlformats.org/officeDocument/2006/relationships/image" Target="../media/image32.jpeg"/><Relationship Id="rId1" Type="http://schemas.openxmlformats.org/officeDocument/2006/relationships/slideLayout" Target="../slideLayouts/slideLayout11.xml"/><Relationship Id="rId2" Type="http://schemas.openxmlformats.org/officeDocument/2006/relationships/image" Target="../media/image26.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www.windowslive.cn/skydrive/" TargetMode="External"/><Relationship Id="rId3" Type="http://schemas.openxmlformats.org/officeDocument/2006/relationships/image" Target="../media/image33.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www.dropbox.com/" TargetMode="External"/><Relationship Id="rId3" Type="http://schemas.openxmlformats.org/officeDocument/2006/relationships/image" Target="../media/image36.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1" Type="http://schemas.microsoft.com/office/2007/relationships/media" Target="../media/media1.avi"/><Relationship Id="rId2" Type="http://schemas.openxmlformats.org/officeDocument/2006/relationships/video" Target="../media/media1.avi"/></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2.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www.amazon.com/clouddrive" TargetMode="External"/><Relationship Id="rId3"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4.jpeg"/><Relationship Id="rId4" Type="http://schemas.openxmlformats.org/officeDocument/2006/relationships/image" Target="../media/image45.jpeg"/><Relationship Id="rId1" Type="http://schemas.openxmlformats.org/officeDocument/2006/relationships/slideLayout" Target="../slideLayouts/slideLayout11.xml"/><Relationship Id="rId2" Type="http://schemas.openxmlformats.org/officeDocument/2006/relationships/hyperlink" Target="http://yun.baidu.com/cloud/home"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png"/><Relationship Id="rId1" Type="http://schemas.openxmlformats.org/officeDocument/2006/relationships/slideLayout" Target="../slideLayouts/slideLayout9.xml"/><Relationship Id="rId2" Type="http://schemas.openxmlformats.org/officeDocument/2006/relationships/image" Target="../media/image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11.xml"/><Relationship Id="rId2" Type="http://schemas.openxmlformats.org/officeDocument/2006/relationships/image" Target="../media/image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1" Type="http://schemas.openxmlformats.org/officeDocument/2006/relationships/slideLayout" Target="../slideLayouts/slideLayout11.xml"/><Relationship Id="rId2" Type="http://schemas.openxmlformats.org/officeDocument/2006/relationships/image" Target="../media/image4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1.png"/><Relationship Id="rId10" Type="http://schemas.openxmlformats.org/officeDocument/2006/relationships/image" Target="../media/image62.png"/><Relationship Id="rId11" Type="http://schemas.openxmlformats.org/officeDocument/2006/relationships/image" Target="../media/image63.png"/><Relationship Id="rId1" Type="http://schemas.openxmlformats.org/officeDocument/2006/relationships/slideLayout" Target="../slideLayouts/slideLayout9.xml"/><Relationship Id="rId2" Type="http://schemas.openxmlformats.org/officeDocument/2006/relationships/image" Target="../media/image5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zh.wikipedia.org/w/index.php?title=Mirror_(computing)&amp;action=edit&amp;redlink=1" TargetMode="External"/><Relationship Id="rId3" Type="http://schemas.openxmlformats.org/officeDocument/2006/relationships/hyperlink" Target="http://zh.wikipedia.org/wiki/%E7%BC%93%E5%AD%98"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6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69.png"/><Relationship Id="rId3" Type="http://schemas.openxmlformats.org/officeDocument/2006/relationships/image" Target="../media/image7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1.png"/><Relationship Id="rId3" Type="http://schemas.openxmlformats.org/officeDocument/2006/relationships/image" Target="../media/image7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3.png"/><Relationship Id="rId3" Type="http://schemas.openxmlformats.org/officeDocument/2006/relationships/image" Target="../media/image7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8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8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8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8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8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8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8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7.png"/><Relationship Id="rId3" Type="http://schemas.openxmlformats.org/officeDocument/2006/relationships/image" Target="../media/image8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8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9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9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0.png"/><Relationship Id="rId3" Type="http://schemas.openxmlformats.org/officeDocument/2006/relationships/image" Target="../media/image21.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9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7" name="Text Box 9"/>
          <p:cNvSpPr txBox="1">
            <a:spLocks noChangeArrowheads="1"/>
          </p:cNvSpPr>
          <p:nvPr/>
        </p:nvSpPr>
        <p:spPr bwMode="auto">
          <a:xfrm>
            <a:off x="2135774" y="3282713"/>
            <a:ext cx="4548040" cy="830997"/>
          </a:xfrm>
          <a:prstGeom prst="rect">
            <a:avLst/>
          </a:prstGeom>
          <a:noFill/>
          <a:ln>
            <a:noFill/>
          </a:ln>
          <a:effectLst>
            <a:prstShdw prst="shdw17" dist="17961" dir="2700000">
              <a:schemeClr val="accent1">
                <a:gamma/>
                <a:shade val="60000"/>
                <a:invGamma/>
              </a:schemeClr>
            </a:prstShdw>
          </a:effectLst>
          <a:extLst/>
        </p:spPr>
        <p:txBody>
          <a:bodyPr wrap="none">
            <a:spAutoFit/>
          </a:bodyPr>
          <a:lstStyle/>
          <a:p>
            <a:pPr>
              <a:defRPr/>
            </a:pPr>
            <a:r>
              <a:rPr lang="zh-CN" altLang="en-US" sz="4800" b="1" dirty="0" smtClean="0">
                <a:solidFill>
                  <a:schemeClr val="bg1"/>
                </a:solidFill>
              </a:rPr>
              <a:t>大数据与云</a:t>
            </a:r>
            <a:r>
              <a:rPr lang="zh-CN" altLang="en-US" sz="4800" b="1" dirty="0">
                <a:solidFill>
                  <a:schemeClr val="bg1"/>
                </a:solidFill>
              </a:rPr>
              <a:t>存储</a:t>
            </a:r>
          </a:p>
        </p:txBody>
      </p:sp>
      <p:sp>
        <p:nvSpPr>
          <p:cNvPr id="14340" name="TextBox 2"/>
          <p:cNvSpPr txBox="1">
            <a:spLocks noChangeArrowheads="1"/>
          </p:cNvSpPr>
          <p:nvPr/>
        </p:nvSpPr>
        <p:spPr bwMode="auto">
          <a:xfrm>
            <a:off x="2135775" y="4382576"/>
            <a:ext cx="4285538" cy="523220"/>
          </a:xfrm>
          <a:prstGeom prst="rect">
            <a:avLst/>
          </a:prstGeom>
          <a:noFill/>
          <a:ln w="9525">
            <a:noFill/>
            <a:miter lim="800000"/>
            <a:headEnd/>
            <a:tailEnd/>
          </a:ln>
        </p:spPr>
        <p:txBody>
          <a:bodyPr wrap="square">
            <a:spAutoFit/>
          </a:bodyPr>
          <a:lstStyle/>
          <a:p>
            <a:pPr algn="just"/>
            <a:r>
              <a:rPr lang="zh-CN" altLang="en-US" sz="2800" b="1" dirty="0" smtClean="0">
                <a:latin typeface="微软雅黑" pitchFamily="34" charset="-122"/>
                <a:ea typeface="微软雅黑" pitchFamily="34" charset="-122"/>
              </a:rPr>
              <a:t>报告人</a:t>
            </a:r>
            <a:r>
              <a:rPr lang="zh-CN" altLang="en-US" sz="2800" b="1" dirty="0">
                <a:latin typeface="微软雅黑" pitchFamily="34" charset="-122"/>
                <a:ea typeface="微软雅黑" pitchFamily="34" charset="-122"/>
              </a:rPr>
              <a:t>： 何 水 兵</a:t>
            </a:r>
            <a:endParaRPr lang="en-US" altLang="zh-CN" sz="2800" b="1" dirty="0">
              <a:latin typeface="微软雅黑" pitchFamily="34" charset="-122"/>
              <a:ea typeface="微软雅黑" pitchFamily="34" charset="-122"/>
            </a:endParaRPr>
          </a:p>
        </p:txBody>
      </p:sp>
      <p:sp>
        <p:nvSpPr>
          <p:cNvPr id="14341" name="TextBox 3"/>
          <p:cNvSpPr txBox="1">
            <a:spLocks noChangeArrowheads="1"/>
          </p:cNvSpPr>
          <p:nvPr/>
        </p:nvSpPr>
        <p:spPr bwMode="auto">
          <a:xfrm>
            <a:off x="2123495" y="5174662"/>
            <a:ext cx="4493538" cy="523220"/>
          </a:xfrm>
          <a:prstGeom prst="rect">
            <a:avLst/>
          </a:prstGeom>
          <a:noFill/>
          <a:ln w="9525">
            <a:noFill/>
            <a:miter lim="800000"/>
            <a:headEnd/>
            <a:tailEnd/>
          </a:ln>
        </p:spPr>
        <p:txBody>
          <a:bodyPr wrap="none">
            <a:spAutoFit/>
          </a:bodyPr>
          <a:lstStyle/>
          <a:p>
            <a:r>
              <a:rPr lang="zh-CN" altLang="en-US" sz="2800" b="1" dirty="0" smtClean="0">
                <a:latin typeface="微软雅黑" pitchFamily="34" charset="-122"/>
                <a:ea typeface="微软雅黑" pitchFamily="34" charset="-122"/>
              </a:rPr>
              <a:t>单位：武汉大学计</a:t>
            </a:r>
            <a:r>
              <a:rPr lang="zh-CN" altLang="en-US" sz="2800" b="1" dirty="0">
                <a:latin typeface="微软雅黑" pitchFamily="34" charset="-122"/>
                <a:ea typeface="微软雅黑" pitchFamily="34" charset="-122"/>
              </a:rPr>
              <a:t>算机学</a:t>
            </a:r>
            <a:r>
              <a:rPr lang="zh-CN" altLang="en-US" sz="2800" b="1" dirty="0" smtClean="0">
                <a:latin typeface="微软雅黑" pitchFamily="34" charset="-122"/>
                <a:ea typeface="微软雅黑" pitchFamily="34" charset="-122"/>
              </a:rPr>
              <a:t>院</a:t>
            </a:r>
            <a:endParaRPr lang="zh-CN" altLang="en-US" sz="2800" b="1" dirty="0">
              <a:latin typeface="微软雅黑" pitchFamily="34" charset="-122"/>
              <a:ea typeface="微软雅黑" pitchFamily="34" charset="-122"/>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sz="quarter" idx="1"/>
            <p:extLst>
              <p:ext uri="{D42A27DB-BD31-4B8C-83A1-F6EECF244321}">
                <p14:modId xmlns:p14="http://schemas.microsoft.com/office/powerpoint/2010/main" val="2547137600"/>
              </p:ext>
            </p:extLst>
          </p:nvPr>
        </p:nvGraphicFramePr>
        <p:xfrm>
          <a:off x="238627" y="178772"/>
          <a:ext cx="8427272" cy="61416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椭圆 5"/>
          <p:cNvSpPr/>
          <p:nvPr/>
        </p:nvSpPr>
        <p:spPr>
          <a:xfrm>
            <a:off x="306869" y="829017"/>
            <a:ext cx="2183709" cy="214763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4170" dirty="0"/>
              <a:t>网盘</a:t>
            </a:r>
          </a:p>
        </p:txBody>
      </p:sp>
      <p:sp>
        <p:nvSpPr>
          <p:cNvPr id="8" name="椭圆 7"/>
          <p:cNvSpPr/>
          <p:nvPr/>
        </p:nvSpPr>
        <p:spPr>
          <a:xfrm>
            <a:off x="306867" y="3488363"/>
            <a:ext cx="2115468" cy="221792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4170" dirty="0"/>
              <a:t>云存储</a:t>
            </a:r>
          </a:p>
        </p:txBody>
      </p:sp>
      <p:sp>
        <p:nvSpPr>
          <p:cNvPr id="5" name="TextBox 4"/>
          <p:cNvSpPr txBox="1"/>
          <p:nvPr/>
        </p:nvSpPr>
        <p:spPr>
          <a:xfrm>
            <a:off x="0" y="112679"/>
            <a:ext cx="3600400" cy="675698"/>
          </a:xfrm>
          <a:prstGeom prst="rect">
            <a:avLst/>
          </a:prstGeom>
          <a:noFill/>
        </p:spPr>
        <p:txBody>
          <a:bodyPr wrap="square" rtlCol="0">
            <a:spAutoFit/>
          </a:bodyPr>
          <a:lstStyle/>
          <a:p>
            <a:r>
              <a:rPr lang="zh-CN" altLang="en-US" sz="3791" dirty="0">
                <a:solidFill>
                  <a:schemeClr val="bg1"/>
                </a:solidFill>
                <a:latin typeface="Franklin Gothic Book"/>
                <a:ea typeface="幼圆"/>
                <a:cs typeface="+mj-cs"/>
              </a:rPr>
              <a:t>云存储与网盘</a:t>
            </a:r>
            <a:endParaRPr lang="en-US" sz="3791" dirty="0">
              <a:solidFill>
                <a:schemeClr val="bg1"/>
              </a:solidFill>
              <a:latin typeface="Franklin Gothic Book"/>
              <a:ea typeface="幼圆"/>
              <a:cs typeface="+mj-cs"/>
            </a:endParaRPr>
          </a:p>
        </p:txBody>
      </p:sp>
    </p:spTree>
    <p:extLst>
      <p:ext uri="{BB962C8B-B14F-4D97-AF65-F5344CB8AC3E}">
        <p14:creationId xmlns:p14="http://schemas.microsoft.com/office/powerpoint/2010/main" val="42056798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1"/>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67" y="865085"/>
            <a:ext cx="7789199" cy="5634140"/>
          </a:xfrm>
        </p:spPr>
      </p:pic>
      <p:sp>
        <p:nvSpPr>
          <p:cNvPr id="6" name="椭圆 5"/>
          <p:cNvSpPr/>
          <p:nvPr/>
        </p:nvSpPr>
        <p:spPr>
          <a:xfrm>
            <a:off x="1057518" y="1543590"/>
            <a:ext cx="5254550" cy="4367419"/>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dirty="0" smtClean="0"/>
              <a:t>云存储</a:t>
            </a:r>
            <a:endParaRPr lang="zh-CN" altLang="en-US" dirty="0"/>
          </a:p>
        </p:txBody>
      </p:sp>
      <p:sp>
        <p:nvSpPr>
          <p:cNvPr id="7" name="椭圆 6"/>
          <p:cNvSpPr/>
          <p:nvPr/>
        </p:nvSpPr>
        <p:spPr>
          <a:xfrm>
            <a:off x="4333081" y="2005215"/>
            <a:ext cx="1228336" cy="955373"/>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dirty="0" smtClean="0"/>
              <a:t>网盘</a:t>
            </a:r>
            <a:endParaRPr lang="zh-CN" altLang="en-US" dirty="0"/>
          </a:p>
        </p:txBody>
      </p:sp>
      <p:sp>
        <p:nvSpPr>
          <p:cNvPr id="9" name="云形标注 8"/>
          <p:cNvSpPr/>
          <p:nvPr/>
        </p:nvSpPr>
        <p:spPr>
          <a:xfrm>
            <a:off x="6516791" y="1202387"/>
            <a:ext cx="1706022" cy="1144033"/>
          </a:xfrm>
          <a:prstGeom prst="cloudCallout">
            <a:avLst>
              <a:gd name="adj1" fmla="val -122383"/>
              <a:gd name="adj2" fmla="val 75425"/>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dirty="0" smtClean="0"/>
              <a:t>只是一个应用</a:t>
            </a:r>
            <a:endParaRPr lang="zh-CN" altLang="en-US" dirty="0"/>
          </a:p>
        </p:txBody>
      </p:sp>
      <p:sp>
        <p:nvSpPr>
          <p:cNvPr id="8" name="TextBox 7"/>
          <p:cNvSpPr txBox="1"/>
          <p:nvPr/>
        </p:nvSpPr>
        <p:spPr>
          <a:xfrm>
            <a:off x="84393" y="81260"/>
            <a:ext cx="3600400" cy="675698"/>
          </a:xfrm>
          <a:prstGeom prst="rect">
            <a:avLst/>
          </a:prstGeom>
          <a:noFill/>
        </p:spPr>
        <p:txBody>
          <a:bodyPr wrap="square" rtlCol="0">
            <a:spAutoFit/>
          </a:bodyPr>
          <a:lstStyle/>
          <a:p>
            <a:r>
              <a:rPr lang="zh-CN" altLang="en-US" sz="3791" dirty="0">
                <a:solidFill>
                  <a:schemeClr val="bg1"/>
                </a:solidFill>
                <a:latin typeface="Franklin Gothic Book"/>
                <a:ea typeface="幼圆"/>
                <a:cs typeface="+mj-cs"/>
              </a:rPr>
              <a:t>云存储与网盘</a:t>
            </a:r>
            <a:endParaRPr lang="en-US" sz="3791" dirty="0">
              <a:solidFill>
                <a:schemeClr val="bg1"/>
              </a:solidFill>
              <a:latin typeface="Franklin Gothic Book"/>
              <a:ea typeface="幼圆"/>
              <a:cs typeface="+mj-cs"/>
            </a:endParaRPr>
          </a:p>
        </p:txBody>
      </p:sp>
    </p:spTree>
    <p:extLst>
      <p:ext uri="{BB962C8B-B14F-4D97-AF65-F5344CB8AC3E}">
        <p14:creationId xmlns:p14="http://schemas.microsoft.com/office/powerpoint/2010/main" val="2864429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4"/>
          <p:cNvSpPr>
            <a:spLocks noGrp="1"/>
          </p:cNvSpPr>
          <p:nvPr>
            <p:ph type="sldNum" sz="quarter" idx="4294967295"/>
          </p:nvPr>
        </p:nvSpPr>
        <p:spPr>
          <a:xfrm>
            <a:off x="7293839" y="5918509"/>
            <a:ext cx="1155418" cy="2918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32">
                <a:solidFill>
                  <a:schemeClr val="tx1"/>
                </a:solidFill>
                <a:latin typeface="Arial" panose="020B0604020202020204" pitchFamily="34" charset="0"/>
                <a:ea typeface="宋体" panose="02010600030101010101" pitchFamily="2" charset="-122"/>
              </a:defRPr>
            </a:lvl1pPr>
            <a:lvl2pPr marL="704092" indent="-270804" eaLnBrk="0" hangingPunct="0">
              <a:defRPr sz="3032">
                <a:solidFill>
                  <a:schemeClr val="tx1"/>
                </a:solidFill>
                <a:latin typeface="Arial" panose="020B0604020202020204" pitchFamily="34" charset="0"/>
                <a:ea typeface="宋体" panose="02010600030101010101" pitchFamily="2" charset="-122"/>
              </a:defRPr>
            </a:lvl2pPr>
            <a:lvl3pPr marL="1083218" indent="-216644" eaLnBrk="0" hangingPunct="0">
              <a:defRPr sz="3032">
                <a:solidFill>
                  <a:schemeClr val="tx1"/>
                </a:solidFill>
                <a:latin typeface="Arial" panose="020B0604020202020204" pitchFamily="34" charset="0"/>
                <a:ea typeface="宋体" panose="02010600030101010101" pitchFamily="2" charset="-122"/>
              </a:defRPr>
            </a:lvl3pPr>
            <a:lvl4pPr marL="1516505" indent="-216644" eaLnBrk="0" hangingPunct="0">
              <a:defRPr sz="3032">
                <a:solidFill>
                  <a:schemeClr val="tx1"/>
                </a:solidFill>
                <a:latin typeface="Arial" panose="020B0604020202020204" pitchFamily="34" charset="0"/>
                <a:ea typeface="宋体" panose="02010600030101010101" pitchFamily="2" charset="-122"/>
              </a:defRPr>
            </a:lvl4pPr>
            <a:lvl5pPr marL="1949792" indent="-216644" eaLnBrk="0" hangingPunct="0">
              <a:defRPr sz="3032">
                <a:solidFill>
                  <a:schemeClr val="tx1"/>
                </a:solidFill>
                <a:latin typeface="Arial" panose="020B0604020202020204" pitchFamily="34" charset="0"/>
                <a:ea typeface="宋体" panose="02010600030101010101" pitchFamily="2" charset="-122"/>
              </a:defRPr>
            </a:lvl5pPr>
            <a:lvl6pPr marL="2383078" indent="-216644" eaLnBrk="0" fontAlgn="base" hangingPunct="0">
              <a:spcBef>
                <a:spcPct val="20000"/>
              </a:spcBef>
              <a:spcAft>
                <a:spcPct val="0"/>
              </a:spcAft>
              <a:buChar char="•"/>
              <a:defRPr sz="3032">
                <a:solidFill>
                  <a:schemeClr val="tx1"/>
                </a:solidFill>
                <a:latin typeface="Arial" panose="020B0604020202020204" pitchFamily="34" charset="0"/>
                <a:ea typeface="宋体" panose="02010600030101010101" pitchFamily="2" charset="-122"/>
              </a:defRPr>
            </a:lvl6pPr>
            <a:lvl7pPr marL="2816365" indent="-216644" eaLnBrk="0" fontAlgn="base" hangingPunct="0">
              <a:spcBef>
                <a:spcPct val="20000"/>
              </a:spcBef>
              <a:spcAft>
                <a:spcPct val="0"/>
              </a:spcAft>
              <a:buChar char="•"/>
              <a:defRPr sz="3032">
                <a:solidFill>
                  <a:schemeClr val="tx1"/>
                </a:solidFill>
                <a:latin typeface="Arial" panose="020B0604020202020204" pitchFamily="34" charset="0"/>
                <a:ea typeface="宋体" panose="02010600030101010101" pitchFamily="2" charset="-122"/>
              </a:defRPr>
            </a:lvl7pPr>
            <a:lvl8pPr marL="3249652" indent="-216644" eaLnBrk="0" fontAlgn="base" hangingPunct="0">
              <a:spcBef>
                <a:spcPct val="20000"/>
              </a:spcBef>
              <a:spcAft>
                <a:spcPct val="0"/>
              </a:spcAft>
              <a:buChar char="•"/>
              <a:defRPr sz="3032">
                <a:solidFill>
                  <a:schemeClr val="tx1"/>
                </a:solidFill>
                <a:latin typeface="Arial" panose="020B0604020202020204" pitchFamily="34" charset="0"/>
                <a:ea typeface="宋体" panose="02010600030101010101" pitchFamily="2" charset="-122"/>
              </a:defRPr>
            </a:lvl8pPr>
            <a:lvl9pPr marL="3682939" indent="-216644" eaLnBrk="0" fontAlgn="base" hangingPunct="0">
              <a:spcBef>
                <a:spcPct val="20000"/>
              </a:spcBef>
              <a:spcAft>
                <a:spcPct val="0"/>
              </a:spcAft>
              <a:buChar char="•"/>
              <a:defRPr sz="3032">
                <a:solidFill>
                  <a:schemeClr val="tx1"/>
                </a:solidFill>
                <a:latin typeface="Arial" panose="020B0604020202020204" pitchFamily="34" charset="0"/>
                <a:ea typeface="宋体" panose="02010600030101010101" pitchFamily="2" charset="-122"/>
              </a:defRPr>
            </a:lvl9pPr>
          </a:lstStyle>
          <a:p>
            <a:pPr eaLnBrk="1" hangingPunct="1"/>
            <a:fld id="{AAFF3DA4-47BF-4413-84B2-84E4753848B3}" type="slidenum">
              <a:rPr lang="en-US" altLang="zh-CN" sz="1327">
                <a:solidFill>
                  <a:srgbClr val="0000FF"/>
                </a:solidFill>
              </a:rPr>
              <a:pPr eaLnBrk="1" hangingPunct="1"/>
              <a:t>12</a:t>
            </a:fld>
            <a:endParaRPr lang="en-US" altLang="zh-CN" sz="1327">
              <a:solidFill>
                <a:srgbClr val="0000FF"/>
              </a:solidFill>
            </a:endParaRPr>
          </a:p>
        </p:txBody>
      </p:sp>
      <p:sp>
        <p:nvSpPr>
          <p:cNvPr id="778242" name="Rectangle 2"/>
          <p:cNvSpPr>
            <a:spLocks noGrp="1" noChangeArrowheads="1"/>
          </p:cNvSpPr>
          <p:nvPr>
            <p:ph type="title"/>
          </p:nvPr>
        </p:nvSpPr>
        <p:spPr bwMode="auto">
          <a:xfrm>
            <a:off x="444649" y="81260"/>
            <a:ext cx="7923213" cy="750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56" tIns="43328" rIns="86656" bIns="43328" numCol="1" anchor="t" anchorCtr="0" compatLnSpc="1">
            <a:prstTxWarp prst="textNoShape">
              <a:avLst/>
            </a:prstTxWarp>
          </a:bodyPr>
          <a:lstStyle/>
          <a:p>
            <a:pPr algn="l" eaLnBrk="1" hangingPunct="1"/>
            <a:r>
              <a:rPr lang="zh-CN" altLang="en-US" sz="3200" dirty="0" smtClean="0"/>
              <a:t>云存储与云计算</a:t>
            </a:r>
            <a:r>
              <a:rPr lang="zh-CN" altLang="en-US" sz="3791" dirty="0">
                <a:solidFill>
                  <a:schemeClr val="tx1"/>
                </a:solidFill>
              </a:rPr>
              <a:t/>
            </a:r>
            <a:br>
              <a:rPr lang="zh-CN" altLang="en-US" sz="3791" dirty="0">
                <a:solidFill>
                  <a:schemeClr val="tx1"/>
                </a:solidFill>
              </a:rPr>
            </a:br>
            <a:endParaRPr lang="zh-CN" altLang="en-US" sz="3791" dirty="0">
              <a:solidFill>
                <a:schemeClr val="tx1"/>
              </a:solidFill>
            </a:endParaRPr>
          </a:p>
        </p:txBody>
      </p:sp>
      <p:sp>
        <p:nvSpPr>
          <p:cNvPr id="778243" name="Rectangle 3"/>
          <p:cNvSpPr>
            <a:spLocks noGrp="1" noChangeArrowheads="1"/>
          </p:cNvSpPr>
          <p:nvPr>
            <p:ph type="body" idx="1"/>
          </p:nvPr>
        </p:nvSpPr>
        <p:spPr>
          <a:xfrm>
            <a:off x="853288" y="1134357"/>
            <a:ext cx="7365788" cy="4639725"/>
          </a:xfrm>
        </p:spPr>
        <p:txBody>
          <a:bodyPr/>
          <a:lstStyle/>
          <a:p>
            <a:pPr eaLnBrk="1" hangingPunct="1"/>
            <a:r>
              <a:rPr lang="zh-CN" altLang="en-US" sz="2800" dirty="0"/>
              <a:t>云存储是一个以</a:t>
            </a:r>
            <a:r>
              <a:rPr lang="zh-CN" altLang="en-US" sz="2800" b="1" dirty="0">
                <a:solidFill>
                  <a:srgbClr val="FF3300"/>
                </a:solidFill>
              </a:rPr>
              <a:t>数据存储和管理</a:t>
            </a:r>
            <a:r>
              <a:rPr lang="zh-CN" altLang="en-US" sz="2800" dirty="0"/>
              <a:t>为核心的云计算系统。</a:t>
            </a:r>
          </a:p>
          <a:p>
            <a:pPr eaLnBrk="1" hangingPunct="1"/>
            <a:r>
              <a:rPr lang="zh-CN" altLang="en-US" sz="2800" dirty="0" smtClean="0"/>
              <a:t>云</a:t>
            </a:r>
            <a:r>
              <a:rPr lang="zh-CN" altLang="en-US" sz="2800" dirty="0"/>
              <a:t>计算系</a:t>
            </a:r>
            <a:r>
              <a:rPr lang="zh-CN" altLang="en-US" sz="2800" dirty="0" smtClean="0"/>
              <a:t>统除了对数据进行运算和处理，还有</a:t>
            </a:r>
            <a:r>
              <a:rPr lang="zh-CN" altLang="en-US" sz="2800" dirty="0"/>
              <a:t>大</a:t>
            </a:r>
            <a:r>
              <a:rPr lang="zh-CN" altLang="en-US" sz="2800" dirty="0" smtClean="0"/>
              <a:t>量存储设</a:t>
            </a:r>
            <a:r>
              <a:rPr lang="zh-CN" altLang="en-US" sz="2800" dirty="0"/>
              <a:t>备，以实现对计算数据的</a:t>
            </a:r>
            <a:r>
              <a:rPr lang="zh-CN" altLang="en-US" sz="2800" b="1" dirty="0">
                <a:solidFill>
                  <a:srgbClr val="FF0000"/>
                </a:solidFill>
              </a:rPr>
              <a:t>保存和管理</a:t>
            </a:r>
            <a:r>
              <a:rPr lang="zh-CN" altLang="en-US" sz="2800" dirty="0" smtClean="0"/>
              <a:t>。</a:t>
            </a:r>
            <a:endParaRPr lang="en-US" altLang="zh-CN" sz="2800" dirty="0" smtClean="0"/>
          </a:p>
          <a:p>
            <a:pPr eaLnBrk="1" hangingPunct="1"/>
            <a:r>
              <a:rPr lang="zh-CN" altLang="en-US" sz="2800" dirty="0" smtClean="0"/>
              <a:t>在</a:t>
            </a:r>
            <a:r>
              <a:rPr lang="zh-CN" altLang="en-US" sz="2800" dirty="0"/>
              <a:t>云计算系统中配置相应的</a:t>
            </a:r>
            <a:r>
              <a:rPr lang="zh-CN" altLang="en-US" sz="2800" b="1" dirty="0">
                <a:solidFill>
                  <a:srgbClr val="FF3300"/>
                </a:solidFill>
              </a:rPr>
              <a:t>存储设备</a:t>
            </a:r>
            <a:r>
              <a:rPr lang="zh-CN" altLang="en-US" sz="2800" dirty="0"/>
              <a:t>，该计算系统即拥有了云存储系统功能。  </a:t>
            </a:r>
          </a:p>
        </p:txBody>
      </p:sp>
    </p:spTree>
    <p:extLst>
      <p:ext uri="{BB962C8B-B14F-4D97-AF65-F5344CB8AC3E}">
        <p14:creationId xmlns:p14="http://schemas.microsoft.com/office/powerpoint/2010/main" val="31876126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withEffect">
                                  <p:stCondLst>
                                    <p:cond delay="0"/>
                                  </p:stCondLst>
                                  <p:childTnLst>
                                    <p:set>
                                      <p:cBhvr>
                                        <p:cTn id="6" dur="1" fill="hold">
                                          <p:stCondLst>
                                            <p:cond delay="0"/>
                                          </p:stCondLst>
                                        </p:cTn>
                                        <p:tgtEl>
                                          <p:spTgt spid="778242"/>
                                        </p:tgtEl>
                                        <p:attrNameLst>
                                          <p:attrName>style.visibility</p:attrName>
                                        </p:attrNameLst>
                                      </p:cBhvr>
                                      <p:to>
                                        <p:strVal val="visible"/>
                                      </p:to>
                                    </p:set>
                                    <p:anim calcmode="lin" valueType="num">
                                      <p:cBhvr additive="base">
                                        <p:cTn id="7" dur="500" fill="hold"/>
                                        <p:tgtEl>
                                          <p:spTgt spid="778242"/>
                                        </p:tgtEl>
                                        <p:attrNameLst>
                                          <p:attrName>ppt_x</p:attrName>
                                        </p:attrNameLst>
                                      </p:cBhvr>
                                      <p:tavLst>
                                        <p:tav tm="0">
                                          <p:val>
                                            <p:strVal val="#ppt_x"/>
                                          </p:val>
                                        </p:tav>
                                        <p:tav tm="100000">
                                          <p:val>
                                            <p:strVal val="#ppt_x"/>
                                          </p:val>
                                        </p:tav>
                                      </p:tavLst>
                                    </p:anim>
                                    <p:anim calcmode="lin" valueType="num">
                                      <p:cBhvr additive="base">
                                        <p:cTn id="8" dur="500" fill="hold"/>
                                        <p:tgtEl>
                                          <p:spTgt spid="778242"/>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78243">
                                            <p:txEl>
                                              <p:pRg st="0" end="0"/>
                                            </p:txEl>
                                          </p:spTgt>
                                        </p:tgtEl>
                                        <p:attrNameLst>
                                          <p:attrName>style.visibility</p:attrName>
                                        </p:attrNameLst>
                                      </p:cBhvr>
                                      <p:to>
                                        <p:strVal val="visible"/>
                                      </p:to>
                                    </p:set>
                                    <p:anim calcmode="lin" valueType="num">
                                      <p:cBhvr additive="base">
                                        <p:cTn id="13" dur="500" fill="hold"/>
                                        <p:tgtEl>
                                          <p:spTgt spid="77824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78243">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78243">
                                            <p:txEl>
                                              <p:pRg st="1" end="1"/>
                                            </p:txEl>
                                          </p:spTgt>
                                        </p:tgtEl>
                                        <p:attrNameLst>
                                          <p:attrName>style.visibility</p:attrName>
                                        </p:attrNameLst>
                                      </p:cBhvr>
                                      <p:to>
                                        <p:strVal val="visible"/>
                                      </p:to>
                                    </p:set>
                                    <p:anim calcmode="lin" valueType="num">
                                      <p:cBhvr additive="base">
                                        <p:cTn id="17" dur="500" fill="hold"/>
                                        <p:tgtEl>
                                          <p:spTgt spid="77824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78243">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78243">
                                            <p:txEl>
                                              <p:pRg st="2" end="2"/>
                                            </p:txEl>
                                          </p:spTgt>
                                        </p:tgtEl>
                                        <p:attrNameLst>
                                          <p:attrName>style.visibility</p:attrName>
                                        </p:attrNameLst>
                                      </p:cBhvr>
                                      <p:to>
                                        <p:strVal val="visible"/>
                                      </p:to>
                                    </p:set>
                                    <p:anim calcmode="lin" valueType="num">
                                      <p:cBhvr additive="base">
                                        <p:cTn id="21" dur="500" fill="hold"/>
                                        <p:tgtEl>
                                          <p:spTgt spid="77824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7824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4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p:cNvSpPr>
            <a:spLocks noGrp="1" noChangeArrowheads="1"/>
          </p:cNvSpPr>
          <p:nvPr>
            <p:ph type="body" idx="1"/>
          </p:nvPr>
        </p:nvSpPr>
        <p:spPr>
          <a:xfrm>
            <a:off x="716383" y="1066656"/>
            <a:ext cx="7711812" cy="1910652"/>
          </a:xfrm>
        </p:spPr>
        <p:txBody>
          <a:bodyPr/>
          <a:lstStyle/>
          <a:p>
            <a:r>
              <a:rPr lang="zh-CN" altLang="en-US" sz="2274" dirty="0" smtClean="0">
                <a:ea typeface="华文中宋" panose="02010600040101010101" pitchFamily="2" charset="-122"/>
              </a:rPr>
              <a:t>由</a:t>
            </a:r>
            <a:r>
              <a:rPr lang="zh-CN" altLang="en-US" sz="2274" dirty="0">
                <a:ea typeface="华文中宋" panose="02010600040101010101" pitchFamily="2" charset="-122"/>
              </a:rPr>
              <a:t>多个存储设备组</a:t>
            </a:r>
            <a:r>
              <a:rPr lang="zh-CN" altLang="en-US" sz="2274" dirty="0" smtClean="0">
                <a:ea typeface="华文中宋" panose="02010600040101010101" pitchFamily="2" charset="-122"/>
              </a:rPr>
              <a:t>成，通</a:t>
            </a:r>
            <a:r>
              <a:rPr lang="zh-CN" altLang="en-US" sz="2274" dirty="0">
                <a:ea typeface="华文中宋" panose="02010600040101010101" pitchFamily="2" charset="-122"/>
              </a:rPr>
              <a:t>过集群功能、分布式文件系统或类似网格计算等功能联合起来协同工</a:t>
            </a:r>
            <a:r>
              <a:rPr lang="zh-CN" altLang="en-US" sz="2274" dirty="0" smtClean="0">
                <a:ea typeface="华文中宋" panose="02010600040101010101" pitchFamily="2" charset="-122"/>
              </a:rPr>
              <a:t>作</a:t>
            </a:r>
            <a:endParaRPr lang="en-US" altLang="zh-CN" sz="2274" dirty="0" smtClean="0">
              <a:ea typeface="华文中宋" panose="02010600040101010101" pitchFamily="2" charset="-122"/>
            </a:endParaRPr>
          </a:p>
          <a:p>
            <a:r>
              <a:rPr lang="zh-CN" altLang="en-US" sz="2274" dirty="0" smtClean="0">
                <a:ea typeface="华文中宋" panose="02010600040101010101" pitchFamily="2" charset="-122"/>
              </a:rPr>
              <a:t>通</a:t>
            </a:r>
            <a:r>
              <a:rPr lang="zh-CN" altLang="en-US" sz="2274" dirty="0">
                <a:ea typeface="华文中宋" panose="02010600040101010101" pitchFamily="2" charset="-122"/>
              </a:rPr>
              <a:t>过一</a:t>
            </a:r>
            <a:r>
              <a:rPr lang="zh-CN" altLang="en-US" sz="2274" dirty="0" smtClean="0">
                <a:ea typeface="华文中宋" panose="02010600040101010101" pitchFamily="2" charset="-122"/>
              </a:rPr>
              <a:t>定应</a:t>
            </a:r>
            <a:r>
              <a:rPr lang="zh-CN" altLang="en-US" sz="2274" dirty="0">
                <a:ea typeface="华文中宋" panose="02010600040101010101" pitchFamily="2" charset="-122"/>
              </a:rPr>
              <a:t>用软件或应用接口，对用户提供一定类型的存储服务和访问服务。</a:t>
            </a:r>
          </a:p>
        </p:txBody>
      </p:sp>
      <p:sp>
        <p:nvSpPr>
          <p:cNvPr id="9220" name="Rectangle 5"/>
          <p:cNvSpPr>
            <a:spLocks noChangeArrowheads="1"/>
          </p:cNvSpPr>
          <p:nvPr/>
        </p:nvSpPr>
        <p:spPr bwMode="auto">
          <a:xfrm>
            <a:off x="660673" y="153268"/>
            <a:ext cx="224452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eaLnBrk="0" hangingPunct="0">
              <a:defRPr sz="3200">
                <a:solidFill>
                  <a:schemeClr val="tx1"/>
                </a:solidFill>
                <a:latin typeface="Arial" panose="020B0604020202020204" pitchFamily="34" charset="0"/>
                <a:ea typeface="宋体" panose="02010600030101010101" pitchFamily="2" charset="-122"/>
              </a:defRPr>
            </a:lvl1pPr>
            <a:lvl2pPr marL="742950" indent="-285750" eaLnBrk="0" hangingPunct="0">
              <a:defRPr sz="3200">
                <a:solidFill>
                  <a:schemeClr val="tx1"/>
                </a:solidFill>
                <a:latin typeface="Arial" panose="020B0604020202020204" pitchFamily="34" charset="0"/>
                <a:ea typeface="宋体" panose="02010600030101010101" pitchFamily="2" charset="-122"/>
              </a:defRPr>
            </a:lvl2pPr>
            <a:lvl3pPr marL="1143000" indent="-228600" eaLnBrk="0" hangingPunct="0">
              <a:defRPr sz="3200">
                <a:solidFill>
                  <a:schemeClr val="tx1"/>
                </a:solidFill>
                <a:latin typeface="Arial" panose="020B0604020202020204" pitchFamily="34" charset="0"/>
                <a:ea typeface="宋体" panose="02010600030101010101" pitchFamily="2" charset="-122"/>
              </a:defRPr>
            </a:lvl3pPr>
            <a:lvl4pPr marL="1600200" indent="-228600" eaLnBrk="0" hangingPunct="0">
              <a:defRPr sz="3200">
                <a:solidFill>
                  <a:schemeClr val="tx1"/>
                </a:solidFill>
                <a:latin typeface="Arial" panose="020B0604020202020204" pitchFamily="34" charset="0"/>
                <a:ea typeface="宋体" panose="02010600030101010101" pitchFamily="2" charset="-122"/>
              </a:defRPr>
            </a:lvl4pPr>
            <a:lvl5pPr marL="2057400" indent="-228600" eaLnBrk="0" hangingPunct="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3200">
                <a:solidFill>
                  <a:schemeClr val="tx1"/>
                </a:solidFill>
                <a:latin typeface="Arial" panose="020B0604020202020204" pitchFamily="34" charset="0"/>
                <a:ea typeface="宋体" panose="02010600030101010101" pitchFamily="2" charset="-122"/>
              </a:defRPr>
            </a:lvl9pPr>
          </a:lstStyle>
          <a:p>
            <a:pPr eaLnBrk="1" hangingPunct="1"/>
            <a:r>
              <a:rPr lang="zh-CN" altLang="en-US" b="1" dirty="0" smtClean="0">
                <a:solidFill>
                  <a:schemeClr val="bg1"/>
                </a:solidFill>
                <a:latin typeface="+mj-lt"/>
                <a:ea typeface="+mj-ea"/>
                <a:cs typeface="+mj-cs"/>
              </a:rPr>
              <a:t>云</a:t>
            </a:r>
            <a:r>
              <a:rPr lang="zh-CN" altLang="en-US" b="1" dirty="0">
                <a:solidFill>
                  <a:schemeClr val="bg1"/>
                </a:solidFill>
                <a:latin typeface="+mj-lt"/>
                <a:ea typeface="+mj-ea"/>
                <a:cs typeface="+mj-cs"/>
              </a:rPr>
              <a:t>存</a:t>
            </a:r>
            <a:r>
              <a:rPr lang="zh-CN" altLang="en-US" b="1" dirty="0" smtClean="0">
                <a:solidFill>
                  <a:schemeClr val="bg1"/>
                </a:solidFill>
                <a:latin typeface="+mj-lt"/>
                <a:ea typeface="+mj-ea"/>
                <a:cs typeface="+mj-cs"/>
              </a:rPr>
              <a:t>储系统</a:t>
            </a:r>
            <a:endParaRPr lang="zh-CN" altLang="en-US" b="1" dirty="0">
              <a:solidFill>
                <a:schemeClr val="bg1"/>
              </a:solidFill>
              <a:latin typeface="+mj-lt"/>
              <a:ea typeface="+mj-ea"/>
              <a:cs typeface="+mj-cs"/>
            </a:endParaRPr>
          </a:p>
        </p:txBody>
      </p:sp>
      <p:pic>
        <p:nvPicPr>
          <p:cNvPr id="2" name="Picture 1"/>
          <p:cNvPicPr>
            <a:picLocks noChangeAspect="1"/>
          </p:cNvPicPr>
          <p:nvPr/>
        </p:nvPicPr>
        <p:blipFill>
          <a:blip r:embed="rId2"/>
          <a:stretch>
            <a:fillRect/>
          </a:stretch>
        </p:blipFill>
        <p:spPr>
          <a:xfrm>
            <a:off x="660673" y="2601540"/>
            <a:ext cx="7461197" cy="3348921"/>
          </a:xfrm>
          <a:prstGeom prst="rect">
            <a:avLst/>
          </a:prstGeom>
        </p:spPr>
      </p:pic>
    </p:spTree>
    <p:extLst>
      <p:ext uri="{BB962C8B-B14F-4D97-AF65-F5344CB8AC3E}">
        <p14:creationId xmlns:p14="http://schemas.microsoft.com/office/powerpoint/2010/main" val="19953963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zh-CN" altLang="en-US" sz="2800" dirty="0" smtClean="0"/>
              <a:t>超</a:t>
            </a:r>
            <a:r>
              <a:rPr lang="zh-CN" altLang="en-US" sz="2800" dirty="0"/>
              <a:t>强的可扩展</a:t>
            </a:r>
            <a:r>
              <a:rPr lang="zh-CN" altLang="en-US" sz="2800" dirty="0" smtClean="0"/>
              <a:t>性</a:t>
            </a:r>
            <a:endParaRPr lang="en-US" altLang="zh-CN" sz="2800" dirty="0"/>
          </a:p>
          <a:p>
            <a:r>
              <a:rPr lang="zh-CN" altLang="en-US" sz="2800" dirty="0" smtClean="0"/>
              <a:t>不受地</a:t>
            </a:r>
            <a:r>
              <a:rPr lang="zh-CN" altLang="en-US" sz="2800" dirty="0"/>
              <a:t>理位置所</a:t>
            </a:r>
            <a:r>
              <a:rPr lang="zh-CN" altLang="en-US" sz="2800" dirty="0" smtClean="0"/>
              <a:t>限</a:t>
            </a:r>
            <a:endParaRPr lang="en-US" altLang="zh-CN" sz="2800" dirty="0" smtClean="0"/>
          </a:p>
          <a:p>
            <a:r>
              <a:rPr lang="zh-CN" altLang="en-US" sz="2800" dirty="0" smtClean="0"/>
              <a:t>基</a:t>
            </a:r>
            <a:r>
              <a:rPr lang="zh-CN" altLang="en-US" sz="2800" dirty="0"/>
              <a:t>于商业组</a:t>
            </a:r>
            <a:r>
              <a:rPr lang="zh-CN" altLang="en-US" sz="2800" dirty="0" smtClean="0"/>
              <a:t>件</a:t>
            </a:r>
            <a:endParaRPr lang="en-US" altLang="zh-CN" sz="2800" dirty="0" smtClean="0"/>
          </a:p>
          <a:p>
            <a:r>
              <a:rPr lang="zh-CN" altLang="en-US" sz="2800" dirty="0" smtClean="0"/>
              <a:t>按</a:t>
            </a:r>
            <a:r>
              <a:rPr lang="zh-CN" altLang="en-US" sz="2800" dirty="0"/>
              <a:t>照使用收</a:t>
            </a:r>
            <a:r>
              <a:rPr lang="zh-CN" altLang="en-US" sz="2800" dirty="0" smtClean="0"/>
              <a:t>费</a:t>
            </a:r>
            <a:endParaRPr lang="en-US" altLang="zh-CN" sz="2800" dirty="0" smtClean="0"/>
          </a:p>
          <a:p>
            <a:r>
              <a:rPr lang="zh-CN" altLang="en-US" sz="2800" dirty="0" smtClean="0"/>
              <a:t>可</a:t>
            </a:r>
            <a:r>
              <a:rPr lang="zh-CN" altLang="en-US" sz="2800" dirty="0"/>
              <a:t>跨不同应用</a:t>
            </a:r>
          </a:p>
          <a:p>
            <a:endParaRPr lang="en-US" dirty="0"/>
          </a:p>
        </p:txBody>
      </p:sp>
      <p:sp>
        <p:nvSpPr>
          <p:cNvPr id="3" name="Title 2"/>
          <p:cNvSpPr>
            <a:spLocks noGrp="1"/>
          </p:cNvSpPr>
          <p:nvPr>
            <p:ph type="title"/>
          </p:nvPr>
        </p:nvSpPr>
        <p:spPr>
          <a:xfrm>
            <a:off x="284502" y="81260"/>
            <a:ext cx="6960544" cy="750887"/>
          </a:xfrm>
        </p:spPr>
        <p:txBody>
          <a:bodyPr/>
          <a:lstStyle/>
          <a:p>
            <a:r>
              <a:rPr lang="zh-CN" altLang="en-US" sz="3200" dirty="0" smtClean="0"/>
              <a:t>云存储特点</a:t>
            </a:r>
            <a:endParaRPr lang="en-US" sz="3200" dirty="0"/>
          </a:p>
        </p:txBody>
      </p:sp>
    </p:spTree>
    <p:extLst>
      <p:ext uri="{BB962C8B-B14F-4D97-AF65-F5344CB8AC3E}">
        <p14:creationId xmlns:p14="http://schemas.microsoft.com/office/powerpoint/2010/main" val="31704692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noChangeArrowheads="1"/>
          </p:cNvSpPr>
          <p:nvPr>
            <p:ph type="body" idx="1"/>
          </p:nvPr>
        </p:nvSpPr>
        <p:spPr>
          <a:xfrm>
            <a:off x="716385" y="1134357"/>
            <a:ext cx="7574907" cy="4025909"/>
          </a:xfrm>
        </p:spPr>
        <p:txBody>
          <a:bodyPr/>
          <a:lstStyle/>
          <a:p>
            <a:pPr>
              <a:lnSpc>
                <a:spcPct val="135000"/>
              </a:lnSpc>
            </a:pPr>
            <a:r>
              <a:rPr lang="zh-CN" altLang="en-US" sz="2800" dirty="0" smtClean="0"/>
              <a:t>严</a:t>
            </a:r>
            <a:r>
              <a:rPr lang="zh-CN" altLang="en-US" sz="2800" dirty="0"/>
              <a:t>格来讲，云存储不是存储，而是一种服务。云存储的核心是应用软件与存储设备相结合，通过应用软件来实现存储设备向存储服务的转变</a:t>
            </a:r>
            <a:r>
              <a:rPr lang="zh-CN" altLang="en-US" sz="2274" dirty="0">
                <a:ea typeface="华文中宋" panose="02010600040101010101" pitchFamily="2" charset="-122"/>
              </a:rPr>
              <a:t>。</a:t>
            </a:r>
            <a:endParaRPr lang="zh-CN" altLang="en-US" dirty="0" smtClean="0"/>
          </a:p>
        </p:txBody>
      </p:sp>
      <p:sp>
        <p:nvSpPr>
          <p:cNvPr id="11267" name="Rectangle 4"/>
          <p:cNvSpPr>
            <a:spLocks noChangeArrowheads="1"/>
          </p:cNvSpPr>
          <p:nvPr/>
        </p:nvSpPr>
        <p:spPr bwMode="auto">
          <a:xfrm>
            <a:off x="372641" y="153268"/>
            <a:ext cx="59208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eaLnBrk="0" hangingPunct="0">
              <a:defRPr sz="3200">
                <a:solidFill>
                  <a:schemeClr val="tx1"/>
                </a:solidFill>
                <a:latin typeface="Arial" panose="020B0604020202020204" pitchFamily="34" charset="0"/>
                <a:ea typeface="宋体" panose="02010600030101010101" pitchFamily="2" charset="-122"/>
              </a:defRPr>
            </a:lvl1pPr>
            <a:lvl2pPr marL="742950" indent="-285750" eaLnBrk="0" hangingPunct="0">
              <a:defRPr sz="3200">
                <a:solidFill>
                  <a:schemeClr val="tx1"/>
                </a:solidFill>
                <a:latin typeface="Arial" panose="020B0604020202020204" pitchFamily="34" charset="0"/>
                <a:ea typeface="宋体" panose="02010600030101010101" pitchFamily="2" charset="-122"/>
              </a:defRPr>
            </a:lvl2pPr>
            <a:lvl3pPr marL="1143000" indent="-228600" eaLnBrk="0" hangingPunct="0">
              <a:defRPr sz="3200">
                <a:solidFill>
                  <a:schemeClr val="tx1"/>
                </a:solidFill>
                <a:latin typeface="Arial" panose="020B0604020202020204" pitchFamily="34" charset="0"/>
                <a:ea typeface="宋体" panose="02010600030101010101" pitchFamily="2" charset="-122"/>
              </a:defRPr>
            </a:lvl3pPr>
            <a:lvl4pPr marL="1600200" indent="-228600" eaLnBrk="0" hangingPunct="0">
              <a:defRPr sz="3200">
                <a:solidFill>
                  <a:schemeClr val="tx1"/>
                </a:solidFill>
                <a:latin typeface="Arial" panose="020B0604020202020204" pitchFamily="34" charset="0"/>
                <a:ea typeface="宋体" panose="02010600030101010101" pitchFamily="2" charset="-122"/>
              </a:defRPr>
            </a:lvl4pPr>
            <a:lvl5pPr marL="2057400" indent="-228600" eaLnBrk="0" hangingPunct="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3200">
                <a:solidFill>
                  <a:schemeClr val="tx1"/>
                </a:solidFill>
                <a:latin typeface="Arial" panose="020B0604020202020204" pitchFamily="34" charset="0"/>
                <a:ea typeface="宋体" panose="02010600030101010101" pitchFamily="2" charset="-122"/>
              </a:defRPr>
            </a:lvl9pPr>
          </a:lstStyle>
          <a:p>
            <a:pPr marL="342899" indent="-342899" algn="l" eaLnBrk="1" hangingPunct="1"/>
            <a:r>
              <a:rPr lang="zh-CN" altLang="en-US" b="1" dirty="0">
                <a:solidFill>
                  <a:schemeClr val="bg1"/>
                </a:solidFill>
                <a:latin typeface="+mj-lt"/>
                <a:ea typeface="+mj-ea"/>
                <a:cs typeface="+mj-cs"/>
              </a:rPr>
              <a:t>云存储不是存储，而是服务</a:t>
            </a:r>
          </a:p>
        </p:txBody>
      </p:sp>
    </p:spTree>
    <p:extLst>
      <p:ext uri="{BB962C8B-B14F-4D97-AF65-F5344CB8AC3E}">
        <p14:creationId xmlns:p14="http://schemas.microsoft.com/office/powerpoint/2010/main" val="30798192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object 11"/>
          <p:cNvSpPr/>
          <p:nvPr/>
        </p:nvSpPr>
        <p:spPr>
          <a:xfrm>
            <a:off x="1001021" y="1363135"/>
            <a:ext cx="639813" cy="914224"/>
          </a:xfrm>
          <a:prstGeom prst="rect">
            <a:avLst/>
          </a:prstGeom>
          <a:blipFill>
            <a:blip r:embed="rId2" cstate="print"/>
            <a:stretch>
              <a:fillRect/>
            </a:stretch>
          </a:blipFill>
        </p:spPr>
        <p:txBody>
          <a:bodyPr wrap="square" lIns="0" tIns="0" rIns="0" bIns="0" rtlCol="0">
            <a:noAutofit/>
          </a:bodyPr>
          <a:lstStyle/>
          <a:p>
            <a:endParaRPr/>
          </a:p>
        </p:txBody>
      </p:sp>
      <p:sp>
        <p:nvSpPr>
          <p:cNvPr id="39" name="object 11"/>
          <p:cNvSpPr/>
          <p:nvPr/>
        </p:nvSpPr>
        <p:spPr>
          <a:xfrm>
            <a:off x="1003254" y="2149115"/>
            <a:ext cx="675132" cy="964692"/>
          </a:xfrm>
          <a:prstGeom prst="rect">
            <a:avLst/>
          </a:prstGeom>
          <a:blipFill>
            <a:blip r:embed="rId3" cstate="print"/>
            <a:stretch>
              <a:fillRect/>
            </a:stretch>
          </a:blipFill>
        </p:spPr>
        <p:txBody>
          <a:bodyPr wrap="square" lIns="0" tIns="0" rIns="0" bIns="0" rtlCol="0">
            <a:noAutofit/>
          </a:bodyPr>
          <a:lstStyle/>
          <a:p>
            <a:endParaRPr/>
          </a:p>
        </p:txBody>
      </p:sp>
      <p:sp>
        <p:nvSpPr>
          <p:cNvPr id="2" name="object 2"/>
          <p:cNvSpPr txBox="1"/>
          <p:nvPr/>
        </p:nvSpPr>
        <p:spPr>
          <a:xfrm>
            <a:off x="105982" y="187094"/>
            <a:ext cx="2459024" cy="544611"/>
          </a:xfrm>
          <a:prstGeom prst="rect">
            <a:avLst/>
          </a:prstGeom>
        </p:spPr>
        <p:txBody>
          <a:bodyPr vert="horz" wrap="square" lIns="0" tIns="0" rIns="0" bIns="0" rtlCol="0">
            <a:noAutofit/>
          </a:bodyPr>
          <a:lstStyle/>
          <a:p>
            <a:pPr marL="12036"/>
            <a:r>
              <a:rPr sz="3411" spc="-5" dirty="0">
                <a:solidFill>
                  <a:schemeClr val="bg1"/>
                </a:solidFill>
                <a:latin typeface="Microsoft JhengHei Light"/>
                <a:cs typeface="Microsoft JhengHei Light"/>
              </a:rPr>
              <a:t>内容提要</a:t>
            </a:r>
            <a:endParaRPr sz="3411" dirty="0">
              <a:solidFill>
                <a:schemeClr val="bg1"/>
              </a:solidFill>
              <a:latin typeface="Microsoft JhengHei Light"/>
              <a:cs typeface="Microsoft JhengHei Light"/>
            </a:endParaRPr>
          </a:p>
        </p:txBody>
      </p:sp>
      <p:sp>
        <p:nvSpPr>
          <p:cNvPr id="3" name="object 3"/>
          <p:cNvSpPr/>
          <p:nvPr/>
        </p:nvSpPr>
        <p:spPr>
          <a:xfrm>
            <a:off x="970816" y="1325842"/>
            <a:ext cx="729357" cy="1010991"/>
          </a:xfrm>
          <a:prstGeom prst="rect">
            <a:avLst/>
          </a:prstGeom>
          <a:blipFill>
            <a:blip r:embed="rId4" cstate="print"/>
            <a:stretch>
              <a:fillRect/>
            </a:stretch>
          </a:blipFill>
        </p:spPr>
        <p:txBody>
          <a:bodyPr wrap="square" lIns="0" tIns="0" rIns="0" bIns="0" rtlCol="0">
            <a:noAutofit/>
          </a:bodyPr>
          <a:lstStyle/>
          <a:p>
            <a:endParaRPr/>
          </a:p>
        </p:txBody>
      </p:sp>
      <p:sp>
        <p:nvSpPr>
          <p:cNvPr id="4" name="object 4"/>
          <p:cNvSpPr/>
          <p:nvPr/>
        </p:nvSpPr>
        <p:spPr>
          <a:xfrm>
            <a:off x="923157" y="1348952"/>
            <a:ext cx="826123" cy="1084647"/>
          </a:xfrm>
          <a:prstGeom prst="rect">
            <a:avLst/>
          </a:prstGeom>
          <a:blipFill>
            <a:blip r:embed="rId5" cstate="print"/>
            <a:stretch>
              <a:fillRect/>
            </a:stretch>
          </a:blipFill>
        </p:spPr>
        <p:txBody>
          <a:bodyPr wrap="square" lIns="0" tIns="0" rIns="0" bIns="0" rtlCol="0">
            <a:noAutofit/>
          </a:bodyPr>
          <a:lstStyle/>
          <a:p>
            <a:endParaRPr/>
          </a:p>
        </p:txBody>
      </p:sp>
      <p:sp>
        <p:nvSpPr>
          <p:cNvPr id="6" name="object 6"/>
          <p:cNvSpPr/>
          <p:nvPr/>
        </p:nvSpPr>
        <p:spPr>
          <a:xfrm>
            <a:off x="1015589" y="1357618"/>
            <a:ext cx="639813" cy="914223"/>
          </a:xfrm>
          <a:custGeom>
            <a:avLst/>
            <a:gdLst/>
            <a:ahLst/>
            <a:cxnLst/>
            <a:rect l="l" t="t" r="r" b="b"/>
            <a:pathLst>
              <a:path w="675132" h="964691">
                <a:moveTo>
                  <a:pt x="675132" y="0"/>
                </a:moveTo>
                <a:lnTo>
                  <a:pt x="675132" y="627126"/>
                </a:lnTo>
                <a:lnTo>
                  <a:pt x="337566" y="964691"/>
                </a:lnTo>
                <a:lnTo>
                  <a:pt x="0" y="627126"/>
                </a:lnTo>
                <a:lnTo>
                  <a:pt x="0" y="0"/>
                </a:lnTo>
                <a:lnTo>
                  <a:pt x="337566" y="337565"/>
                </a:lnTo>
                <a:lnTo>
                  <a:pt x="675132" y="0"/>
                </a:lnTo>
                <a:close/>
              </a:path>
            </a:pathLst>
          </a:custGeom>
          <a:ln w="9144">
            <a:solidFill>
              <a:srgbClr val="4F81BC"/>
            </a:solidFill>
          </a:ln>
        </p:spPr>
        <p:txBody>
          <a:bodyPr wrap="square" lIns="0" tIns="0" rIns="0" bIns="0" rtlCol="0">
            <a:noAutofit/>
          </a:bodyPr>
          <a:lstStyle/>
          <a:p>
            <a:endParaRPr/>
          </a:p>
        </p:txBody>
      </p:sp>
      <p:sp>
        <p:nvSpPr>
          <p:cNvPr id="7" name="object 7"/>
          <p:cNvSpPr/>
          <p:nvPr/>
        </p:nvSpPr>
        <p:spPr>
          <a:xfrm>
            <a:off x="1655402" y="1357615"/>
            <a:ext cx="6063055" cy="595040"/>
          </a:xfrm>
          <a:custGeom>
            <a:avLst/>
            <a:gdLst/>
            <a:ahLst/>
            <a:cxnLst/>
            <a:rect l="l" t="t" r="r" b="b"/>
            <a:pathLst>
              <a:path w="6397752" h="627888">
                <a:moveTo>
                  <a:pt x="6293104" y="0"/>
                </a:moveTo>
                <a:lnTo>
                  <a:pt x="0" y="0"/>
                </a:lnTo>
                <a:lnTo>
                  <a:pt x="0" y="627888"/>
                </a:lnTo>
                <a:lnTo>
                  <a:pt x="6302710" y="627452"/>
                </a:lnTo>
                <a:lnTo>
                  <a:pt x="6343121" y="615178"/>
                </a:lnTo>
                <a:lnTo>
                  <a:pt x="6374708" y="588750"/>
                </a:lnTo>
                <a:lnTo>
                  <a:pt x="6393792" y="551845"/>
                </a:lnTo>
                <a:lnTo>
                  <a:pt x="6397752" y="523239"/>
                </a:lnTo>
                <a:lnTo>
                  <a:pt x="6397752" y="104648"/>
                </a:lnTo>
                <a:lnTo>
                  <a:pt x="6385042" y="54630"/>
                </a:lnTo>
                <a:lnTo>
                  <a:pt x="6358614" y="23043"/>
                </a:lnTo>
                <a:lnTo>
                  <a:pt x="6321709" y="3959"/>
                </a:lnTo>
                <a:lnTo>
                  <a:pt x="6293104" y="0"/>
                </a:lnTo>
                <a:close/>
              </a:path>
            </a:pathLst>
          </a:custGeom>
          <a:solidFill>
            <a:srgbClr val="FFFFFF"/>
          </a:solidFill>
        </p:spPr>
        <p:txBody>
          <a:bodyPr wrap="square" lIns="0" tIns="0" rIns="0" bIns="0" rtlCol="0">
            <a:noAutofit/>
          </a:bodyPr>
          <a:lstStyle/>
          <a:p>
            <a:endParaRPr/>
          </a:p>
        </p:txBody>
      </p:sp>
      <p:sp>
        <p:nvSpPr>
          <p:cNvPr id="8" name="object 8"/>
          <p:cNvSpPr/>
          <p:nvPr/>
        </p:nvSpPr>
        <p:spPr>
          <a:xfrm>
            <a:off x="1655402" y="1357615"/>
            <a:ext cx="6063055" cy="595040"/>
          </a:xfrm>
          <a:custGeom>
            <a:avLst/>
            <a:gdLst/>
            <a:ahLst/>
            <a:cxnLst/>
            <a:rect l="l" t="t" r="r" b="b"/>
            <a:pathLst>
              <a:path w="6397752" h="627888">
                <a:moveTo>
                  <a:pt x="6397752" y="104648"/>
                </a:moveTo>
                <a:lnTo>
                  <a:pt x="6397752" y="523239"/>
                </a:lnTo>
                <a:lnTo>
                  <a:pt x="6396739" y="537852"/>
                </a:lnTo>
                <a:lnTo>
                  <a:pt x="6382640" y="577430"/>
                </a:lnTo>
                <a:lnTo>
                  <a:pt x="6354812" y="607760"/>
                </a:lnTo>
                <a:lnTo>
                  <a:pt x="6316934" y="625161"/>
                </a:lnTo>
                <a:lnTo>
                  <a:pt x="0" y="627888"/>
                </a:lnTo>
                <a:lnTo>
                  <a:pt x="0" y="0"/>
                </a:lnTo>
                <a:lnTo>
                  <a:pt x="6293104" y="0"/>
                </a:lnTo>
                <a:lnTo>
                  <a:pt x="6307716" y="1012"/>
                </a:lnTo>
                <a:lnTo>
                  <a:pt x="6347294" y="15111"/>
                </a:lnTo>
                <a:lnTo>
                  <a:pt x="6377624" y="42939"/>
                </a:lnTo>
                <a:lnTo>
                  <a:pt x="6395025" y="80817"/>
                </a:lnTo>
                <a:lnTo>
                  <a:pt x="6397752" y="104648"/>
                </a:lnTo>
                <a:close/>
              </a:path>
            </a:pathLst>
          </a:custGeom>
          <a:ln w="9144">
            <a:solidFill>
              <a:srgbClr val="4F81BC"/>
            </a:solidFill>
          </a:ln>
        </p:spPr>
        <p:txBody>
          <a:bodyPr wrap="square" lIns="0" tIns="0" rIns="0" bIns="0" rtlCol="0">
            <a:noAutofit/>
          </a:bodyPr>
          <a:lstStyle/>
          <a:p>
            <a:endParaRPr/>
          </a:p>
        </p:txBody>
      </p:sp>
      <p:sp>
        <p:nvSpPr>
          <p:cNvPr id="9" name="object 9"/>
          <p:cNvSpPr/>
          <p:nvPr/>
        </p:nvSpPr>
        <p:spPr>
          <a:xfrm>
            <a:off x="970816" y="2127413"/>
            <a:ext cx="729357" cy="1010991"/>
          </a:xfrm>
          <a:prstGeom prst="rect">
            <a:avLst/>
          </a:prstGeom>
          <a:blipFill>
            <a:blip r:embed="rId4" cstate="print"/>
            <a:stretch>
              <a:fillRect/>
            </a:stretch>
          </a:blipFill>
        </p:spPr>
        <p:txBody>
          <a:bodyPr wrap="square" lIns="0" tIns="0" rIns="0" bIns="0" rtlCol="0">
            <a:noAutofit/>
          </a:bodyPr>
          <a:lstStyle/>
          <a:p>
            <a:endParaRPr/>
          </a:p>
        </p:txBody>
      </p:sp>
      <p:sp>
        <p:nvSpPr>
          <p:cNvPr id="10" name="object 10"/>
          <p:cNvSpPr/>
          <p:nvPr/>
        </p:nvSpPr>
        <p:spPr>
          <a:xfrm>
            <a:off x="885602" y="2150522"/>
            <a:ext cx="901226" cy="1084647"/>
          </a:xfrm>
          <a:prstGeom prst="rect">
            <a:avLst/>
          </a:prstGeom>
          <a:blipFill>
            <a:blip r:embed="rId6" cstate="print"/>
            <a:stretch>
              <a:fillRect/>
            </a:stretch>
          </a:blipFill>
        </p:spPr>
        <p:txBody>
          <a:bodyPr wrap="square" lIns="0" tIns="0" rIns="0" bIns="0" rtlCol="0">
            <a:noAutofit/>
          </a:bodyPr>
          <a:lstStyle/>
          <a:p>
            <a:endParaRPr/>
          </a:p>
        </p:txBody>
      </p:sp>
      <p:sp>
        <p:nvSpPr>
          <p:cNvPr id="12" name="object 12"/>
          <p:cNvSpPr/>
          <p:nvPr/>
        </p:nvSpPr>
        <p:spPr>
          <a:xfrm>
            <a:off x="1015589" y="2159187"/>
            <a:ext cx="639813" cy="914224"/>
          </a:xfrm>
          <a:custGeom>
            <a:avLst/>
            <a:gdLst/>
            <a:ahLst/>
            <a:cxnLst/>
            <a:rect l="l" t="t" r="r" b="b"/>
            <a:pathLst>
              <a:path w="675132" h="964692">
                <a:moveTo>
                  <a:pt x="675132" y="0"/>
                </a:moveTo>
                <a:lnTo>
                  <a:pt x="675132" y="627126"/>
                </a:lnTo>
                <a:lnTo>
                  <a:pt x="337566" y="964692"/>
                </a:lnTo>
                <a:lnTo>
                  <a:pt x="0" y="627126"/>
                </a:lnTo>
                <a:lnTo>
                  <a:pt x="0" y="0"/>
                </a:lnTo>
                <a:lnTo>
                  <a:pt x="337566" y="337566"/>
                </a:lnTo>
                <a:lnTo>
                  <a:pt x="675132" y="0"/>
                </a:lnTo>
                <a:close/>
              </a:path>
            </a:pathLst>
          </a:custGeom>
          <a:ln w="9143">
            <a:solidFill>
              <a:srgbClr val="4F81BC"/>
            </a:solidFill>
          </a:ln>
        </p:spPr>
        <p:txBody>
          <a:bodyPr wrap="square" lIns="0" tIns="0" rIns="0" bIns="0" rtlCol="0">
            <a:noAutofit/>
          </a:bodyPr>
          <a:lstStyle/>
          <a:p>
            <a:endParaRPr/>
          </a:p>
        </p:txBody>
      </p:sp>
      <p:sp>
        <p:nvSpPr>
          <p:cNvPr id="13" name="object 13"/>
          <p:cNvSpPr/>
          <p:nvPr/>
        </p:nvSpPr>
        <p:spPr>
          <a:xfrm>
            <a:off x="1655402" y="2159186"/>
            <a:ext cx="6063055" cy="595040"/>
          </a:xfrm>
          <a:custGeom>
            <a:avLst/>
            <a:gdLst/>
            <a:ahLst/>
            <a:cxnLst/>
            <a:rect l="l" t="t" r="r" b="b"/>
            <a:pathLst>
              <a:path w="6397752" h="627888">
                <a:moveTo>
                  <a:pt x="6293104" y="0"/>
                </a:moveTo>
                <a:lnTo>
                  <a:pt x="0" y="0"/>
                </a:lnTo>
                <a:lnTo>
                  <a:pt x="0" y="627888"/>
                </a:lnTo>
                <a:lnTo>
                  <a:pt x="6302710" y="627452"/>
                </a:lnTo>
                <a:lnTo>
                  <a:pt x="6343121" y="615178"/>
                </a:lnTo>
                <a:lnTo>
                  <a:pt x="6374708" y="588750"/>
                </a:lnTo>
                <a:lnTo>
                  <a:pt x="6393792" y="551845"/>
                </a:lnTo>
                <a:lnTo>
                  <a:pt x="6397752" y="523240"/>
                </a:lnTo>
                <a:lnTo>
                  <a:pt x="6397752" y="104648"/>
                </a:lnTo>
                <a:lnTo>
                  <a:pt x="6385042" y="54630"/>
                </a:lnTo>
                <a:lnTo>
                  <a:pt x="6358614" y="23043"/>
                </a:lnTo>
                <a:lnTo>
                  <a:pt x="6321709" y="3959"/>
                </a:lnTo>
                <a:lnTo>
                  <a:pt x="6293104" y="0"/>
                </a:lnTo>
                <a:close/>
              </a:path>
            </a:pathLst>
          </a:custGeom>
          <a:solidFill>
            <a:srgbClr val="FFFFFF"/>
          </a:solidFill>
        </p:spPr>
        <p:txBody>
          <a:bodyPr wrap="square" lIns="0" tIns="0" rIns="0" bIns="0" rtlCol="0">
            <a:noAutofit/>
          </a:bodyPr>
          <a:lstStyle/>
          <a:p>
            <a:endParaRPr/>
          </a:p>
        </p:txBody>
      </p:sp>
      <p:sp>
        <p:nvSpPr>
          <p:cNvPr id="14" name="object 14"/>
          <p:cNvSpPr/>
          <p:nvPr/>
        </p:nvSpPr>
        <p:spPr>
          <a:xfrm>
            <a:off x="1655402" y="2159186"/>
            <a:ext cx="6063055" cy="595040"/>
          </a:xfrm>
          <a:custGeom>
            <a:avLst/>
            <a:gdLst/>
            <a:ahLst/>
            <a:cxnLst/>
            <a:rect l="l" t="t" r="r" b="b"/>
            <a:pathLst>
              <a:path w="6397752" h="627888">
                <a:moveTo>
                  <a:pt x="6397752" y="104648"/>
                </a:moveTo>
                <a:lnTo>
                  <a:pt x="6397752" y="523240"/>
                </a:lnTo>
                <a:lnTo>
                  <a:pt x="6396739" y="537852"/>
                </a:lnTo>
                <a:lnTo>
                  <a:pt x="6382640" y="577430"/>
                </a:lnTo>
                <a:lnTo>
                  <a:pt x="6354812" y="607760"/>
                </a:lnTo>
                <a:lnTo>
                  <a:pt x="6316934" y="625161"/>
                </a:lnTo>
                <a:lnTo>
                  <a:pt x="0" y="627888"/>
                </a:lnTo>
                <a:lnTo>
                  <a:pt x="0" y="0"/>
                </a:lnTo>
                <a:lnTo>
                  <a:pt x="6293104" y="0"/>
                </a:lnTo>
                <a:lnTo>
                  <a:pt x="6307716" y="1012"/>
                </a:lnTo>
                <a:lnTo>
                  <a:pt x="6347294" y="15111"/>
                </a:lnTo>
                <a:lnTo>
                  <a:pt x="6377624" y="42939"/>
                </a:lnTo>
                <a:lnTo>
                  <a:pt x="6395025" y="80817"/>
                </a:lnTo>
                <a:lnTo>
                  <a:pt x="6397752" y="104648"/>
                </a:lnTo>
                <a:close/>
              </a:path>
            </a:pathLst>
          </a:custGeom>
          <a:ln w="9144">
            <a:solidFill>
              <a:srgbClr val="4F81BC"/>
            </a:solidFill>
          </a:ln>
        </p:spPr>
        <p:txBody>
          <a:bodyPr wrap="square" lIns="0" tIns="0" rIns="0" bIns="0" rtlCol="0">
            <a:noAutofit/>
          </a:bodyPr>
          <a:lstStyle/>
          <a:p>
            <a:endParaRPr/>
          </a:p>
        </p:txBody>
      </p:sp>
      <p:sp>
        <p:nvSpPr>
          <p:cNvPr id="15" name="object 15"/>
          <p:cNvSpPr/>
          <p:nvPr/>
        </p:nvSpPr>
        <p:spPr>
          <a:xfrm>
            <a:off x="970816" y="2930428"/>
            <a:ext cx="729357" cy="1010990"/>
          </a:xfrm>
          <a:prstGeom prst="rect">
            <a:avLst/>
          </a:prstGeom>
          <a:blipFill>
            <a:blip r:embed="rId4" cstate="print"/>
            <a:stretch>
              <a:fillRect/>
            </a:stretch>
          </a:blipFill>
        </p:spPr>
        <p:txBody>
          <a:bodyPr wrap="square" lIns="0" tIns="0" rIns="0" bIns="0" rtlCol="0">
            <a:noAutofit/>
          </a:bodyPr>
          <a:lstStyle/>
          <a:p>
            <a:endParaRPr/>
          </a:p>
        </p:txBody>
      </p:sp>
      <p:sp>
        <p:nvSpPr>
          <p:cNvPr id="16" name="object 16"/>
          <p:cNvSpPr/>
          <p:nvPr/>
        </p:nvSpPr>
        <p:spPr>
          <a:xfrm>
            <a:off x="885602" y="2953535"/>
            <a:ext cx="901226" cy="1083204"/>
          </a:xfrm>
          <a:prstGeom prst="rect">
            <a:avLst/>
          </a:prstGeom>
          <a:blipFill>
            <a:blip r:embed="rId7" cstate="print"/>
            <a:stretch>
              <a:fillRect/>
            </a:stretch>
          </a:blipFill>
        </p:spPr>
        <p:txBody>
          <a:bodyPr wrap="square" lIns="0" tIns="0" rIns="0" bIns="0" rtlCol="0">
            <a:noAutofit/>
          </a:bodyPr>
          <a:lstStyle/>
          <a:p>
            <a:endParaRPr/>
          </a:p>
        </p:txBody>
      </p:sp>
      <p:sp>
        <p:nvSpPr>
          <p:cNvPr id="17" name="object 17"/>
          <p:cNvSpPr/>
          <p:nvPr/>
        </p:nvSpPr>
        <p:spPr>
          <a:xfrm>
            <a:off x="1015589" y="2962201"/>
            <a:ext cx="639813" cy="914224"/>
          </a:xfrm>
          <a:prstGeom prst="rect">
            <a:avLst/>
          </a:prstGeom>
          <a:blipFill>
            <a:blip r:embed="rId8" cstate="print"/>
            <a:stretch>
              <a:fillRect/>
            </a:stretch>
          </a:blipFill>
        </p:spPr>
        <p:txBody>
          <a:bodyPr wrap="square" lIns="0" tIns="0" rIns="0" bIns="0" rtlCol="0">
            <a:noAutofit/>
          </a:bodyPr>
          <a:lstStyle/>
          <a:p>
            <a:endParaRPr/>
          </a:p>
        </p:txBody>
      </p:sp>
      <p:sp>
        <p:nvSpPr>
          <p:cNvPr id="18" name="object 18"/>
          <p:cNvSpPr/>
          <p:nvPr/>
        </p:nvSpPr>
        <p:spPr>
          <a:xfrm>
            <a:off x="1015589" y="2962201"/>
            <a:ext cx="639813" cy="914224"/>
          </a:xfrm>
          <a:custGeom>
            <a:avLst/>
            <a:gdLst/>
            <a:ahLst/>
            <a:cxnLst/>
            <a:rect l="l" t="t" r="r" b="b"/>
            <a:pathLst>
              <a:path w="675132" h="964692">
                <a:moveTo>
                  <a:pt x="675132" y="0"/>
                </a:moveTo>
                <a:lnTo>
                  <a:pt x="675132" y="627126"/>
                </a:lnTo>
                <a:lnTo>
                  <a:pt x="337566" y="964692"/>
                </a:lnTo>
                <a:lnTo>
                  <a:pt x="0" y="627126"/>
                </a:lnTo>
                <a:lnTo>
                  <a:pt x="0" y="0"/>
                </a:lnTo>
                <a:lnTo>
                  <a:pt x="337566" y="337565"/>
                </a:lnTo>
                <a:lnTo>
                  <a:pt x="675132" y="0"/>
                </a:lnTo>
                <a:close/>
              </a:path>
            </a:pathLst>
          </a:custGeom>
          <a:ln w="9144">
            <a:solidFill>
              <a:srgbClr val="4F81BC"/>
            </a:solidFill>
          </a:ln>
        </p:spPr>
        <p:txBody>
          <a:bodyPr wrap="square" lIns="0" tIns="0" rIns="0" bIns="0" rtlCol="0">
            <a:noAutofit/>
          </a:bodyPr>
          <a:lstStyle/>
          <a:p>
            <a:endParaRPr/>
          </a:p>
        </p:txBody>
      </p:sp>
      <p:sp>
        <p:nvSpPr>
          <p:cNvPr id="19" name="object 19"/>
          <p:cNvSpPr/>
          <p:nvPr/>
        </p:nvSpPr>
        <p:spPr>
          <a:xfrm>
            <a:off x="1655402" y="2962203"/>
            <a:ext cx="6063055" cy="593595"/>
          </a:xfrm>
          <a:custGeom>
            <a:avLst/>
            <a:gdLst/>
            <a:ahLst/>
            <a:cxnLst/>
            <a:rect l="l" t="t" r="r" b="b"/>
            <a:pathLst>
              <a:path w="6397752" h="626363">
                <a:moveTo>
                  <a:pt x="6293358" y="0"/>
                </a:moveTo>
                <a:lnTo>
                  <a:pt x="0" y="0"/>
                </a:lnTo>
                <a:lnTo>
                  <a:pt x="0" y="626363"/>
                </a:lnTo>
                <a:lnTo>
                  <a:pt x="6302555" y="625964"/>
                </a:lnTo>
                <a:lnTo>
                  <a:pt x="6343022" y="613817"/>
                </a:lnTo>
                <a:lnTo>
                  <a:pt x="6374663" y="587457"/>
                </a:lnTo>
                <a:lnTo>
                  <a:pt x="6393784" y="550577"/>
                </a:lnTo>
                <a:lnTo>
                  <a:pt x="6397752" y="521969"/>
                </a:lnTo>
                <a:lnTo>
                  <a:pt x="6397752" y="104393"/>
                </a:lnTo>
                <a:lnTo>
                  <a:pt x="6385205" y="54729"/>
                </a:lnTo>
                <a:lnTo>
                  <a:pt x="6358845" y="23088"/>
                </a:lnTo>
                <a:lnTo>
                  <a:pt x="6321965" y="3967"/>
                </a:lnTo>
                <a:lnTo>
                  <a:pt x="6293358" y="0"/>
                </a:lnTo>
                <a:close/>
              </a:path>
            </a:pathLst>
          </a:custGeom>
          <a:solidFill>
            <a:srgbClr val="FFFFFF"/>
          </a:solidFill>
        </p:spPr>
        <p:txBody>
          <a:bodyPr wrap="square" lIns="0" tIns="0" rIns="0" bIns="0" rtlCol="0">
            <a:noAutofit/>
          </a:bodyPr>
          <a:lstStyle/>
          <a:p>
            <a:endParaRPr/>
          </a:p>
        </p:txBody>
      </p:sp>
      <p:sp>
        <p:nvSpPr>
          <p:cNvPr id="20" name="object 20"/>
          <p:cNvSpPr/>
          <p:nvPr/>
        </p:nvSpPr>
        <p:spPr>
          <a:xfrm>
            <a:off x="1655402" y="2962203"/>
            <a:ext cx="6063055" cy="593595"/>
          </a:xfrm>
          <a:custGeom>
            <a:avLst/>
            <a:gdLst/>
            <a:ahLst/>
            <a:cxnLst/>
            <a:rect l="l" t="t" r="r" b="b"/>
            <a:pathLst>
              <a:path w="6397752" h="626363">
                <a:moveTo>
                  <a:pt x="6397752" y="104393"/>
                </a:moveTo>
                <a:lnTo>
                  <a:pt x="6397752" y="521969"/>
                </a:lnTo>
                <a:lnTo>
                  <a:pt x="6396737" y="536584"/>
                </a:lnTo>
                <a:lnTo>
                  <a:pt x="6382610" y="576150"/>
                </a:lnTo>
                <a:lnTo>
                  <a:pt x="6354732" y="606427"/>
                </a:lnTo>
                <a:lnTo>
                  <a:pt x="6316797" y="623722"/>
                </a:lnTo>
                <a:lnTo>
                  <a:pt x="0" y="626363"/>
                </a:lnTo>
                <a:lnTo>
                  <a:pt x="0" y="0"/>
                </a:lnTo>
                <a:lnTo>
                  <a:pt x="6293358" y="0"/>
                </a:lnTo>
                <a:lnTo>
                  <a:pt x="6307972" y="1014"/>
                </a:lnTo>
                <a:lnTo>
                  <a:pt x="6347538" y="15141"/>
                </a:lnTo>
                <a:lnTo>
                  <a:pt x="6377815" y="43019"/>
                </a:lnTo>
                <a:lnTo>
                  <a:pt x="6395110" y="80954"/>
                </a:lnTo>
                <a:lnTo>
                  <a:pt x="6397752" y="104393"/>
                </a:lnTo>
                <a:close/>
              </a:path>
            </a:pathLst>
          </a:custGeom>
          <a:ln w="9144">
            <a:solidFill>
              <a:srgbClr val="4F81BC"/>
            </a:solidFill>
          </a:ln>
        </p:spPr>
        <p:txBody>
          <a:bodyPr wrap="square" lIns="0" tIns="0" rIns="0" bIns="0" rtlCol="0">
            <a:noAutofit/>
          </a:bodyPr>
          <a:lstStyle/>
          <a:p>
            <a:endParaRPr/>
          </a:p>
        </p:txBody>
      </p:sp>
      <p:sp>
        <p:nvSpPr>
          <p:cNvPr id="21" name="object 21"/>
          <p:cNvSpPr/>
          <p:nvPr/>
        </p:nvSpPr>
        <p:spPr>
          <a:xfrm>
            <a:off x="970816" y="3731999"/>
            <a:ext cx="729357" cy="1010991"/>
          </a:xfrm>
          <a:prstGeom prst="rect">
            <a:avLst/>
          </a:prstGeom>
          <a:blipFill>
            <a:blip r:embed="rId4" cstate="print"/>
            <a:stretch>
              <a:fillRect/>
            </a:stretch>
          </a:blipFill>
        </p:spPr>
        <p:txBody>
          <a:bodyPr wrap="square" lIns="0" tIns="0" rIns="0" bIns="0" rtlCol="0">
            <a:noAutofit/>
          </a:bodyPr>
          <a:lstStyle/>
          <a:p>
            <a:endParaRPr/>
          </a:p>
        </p:txBody>
      </p:sp>
      <p:sp>
        <p:nvSpPr>
          <p:cNvPr id="22" name="object 22"/>
          <p:cNvSpPr/>
          <p:nvPr/>
        </p:nvSpPr>
        <p:spPr>
          <a:xfrm>
            <a:off x="885602" y="3755109"/>
            <a:ext cx="901226" cy="1084647"/>
          </a:xfrm>
          <a:prstGeom prst="rect">
            <a:avLst/>
          </a:prstGeom>
          <a:blipFill>
            <a:blip r:embed="rId9" cstate="print"/>
            <a:stretch>
              <a:fillRect/>
            </a:stretch>
          </a:blipFill>
        </p:spPr>
        <p:txBody>
          <a:bodyPr wrap="square" lIns="0" tIns="0" rIns="0" bIns="0" rtlCol="0">
            <a:noAutofit/>
          </a:bodyPr>
          <a:lstStyle/>
          <a:p>
            <a:endParaRPr/>
          </a:p>
        </p:txBody>
      </p:sp>
      <p:sp>
        <p:nvSpPr>
          <p:cNvPr id="23" name="object 23"/>
          <p:cNvSpPr/>
          <p:nvPr/>
        </p:nvSpPr>
        <p:spPr>
          <a:xfrm>
            <a:off x="1015589" y="3763772"/>
            <a:ext cx="639813" cy="914224"/>
          </a:xfrm>
          <a:prstGeom prst="rect">
            <a:avLst/>
          </a:prstGeom>
          <a:blipFill>
            <a:blip r:embed="rId10" cstate="print"/>
            <a:stretch>
              <a:fillRect/>
            </a:stretch>
          </a:blipFill>
        </p:spPr>
        <p:txBody>
          <a:bodyPr wrap="square" lIns="0" tIns="0" rIns="0" bIns="0" rtlCol="0">
            <a:noAutofit/>
          </a:bodyPr>
          <a:lstStyle/>
          <a:p>
            <a:endParaRPr/>
          </a:p>
        </p:txBody>
      </p:sp>
      <p:sp>
        <p:nvSpPr>
          <p:cNvPr id="24" name="object 24"/>
          <p:cNvSpPr/>
          <p:nvPr/>
        </p:nvSpPr>
        <p:spPr>
          <a:xfrm>
            <a:off x="1015589" y="3763772"/>
            <a:ext cx="639813" cy="914224"/>
          </a:xfrm>
          <a:custGeom>
            <a:avLst/>
            <a:gdLst/>
            <a:ahLst/>
            <a:cxnLst/>
            <a:rect l="l" t="t" r="r" b="b"/>
            <a:pathLst>
              <a:path w="675132" h="964692">
                <a:moveTo>
                  <a:pt x="675132" y="0"/>
                </a:moveTo>
                <a:lnTo>
                  <a:pt x="675132" y="627125"/>
                </a:lnTo>
                <a:lnTo>
                  <a:pt x="337566" y="964691"/>
                </a:lnTo>
                <a:lnTo>
                  <a:pt x="0" y="627125"/>
                </a:lnTo>
                <a:lnTo>
                  <a:pt x="0" y="0"/>
                </a:lnTo>
                <a:lnTo>
                  <a:pt x="337566" y="337565"/>
                </a:lnTo>
                <a:lnTo>
                  <a:pt x="675132" y="0"/>
                </a:lnTo>
                <a:close/>
              </a:path>
            </a:pathLst>
          </a:custGeom>
          <a:ln w="9144">
            <a:solidFill>
              <a:srgbClr val="4F81BC"/>
            </a:solidFill>
          </a:ln>
        </p:spPr>
        <p:txBody>
          <a:bodyPr wrap="square" lIns="0" tIns="0" rIns="0" bIns="0" rtlCol="0">
            <a:noAutofit/>
          </a:bodyPr>
          <a:lstStyle/>
          <a:p>
            <a:endParaRPr/>
          </a:p>
        </p:txBody>
      </p:sp>
      <p:sp>
        <p:nvSpPr>
          <p:cNvPr id="25" name="object 25"/>
          <p:cNvSpPr/>
          <p:nvPr/>
        </p:nvSpPr>
        <p:spPr>
          <a:xfrm>
            <a:off x="1655402" y="3763773"/>
            <a:ext cx="6063055" cy="595040"/>
          </a:xfrm>
          <a:custGeom>
            <a:avLst/>
            <a:gdLst/>
            <a:ahLst/>
            <a:cxnLst/>
            <a:rect l="l" t="t" r="r" b="b"/>
            <a:pathLst>
              <a:path w="6397752" h="627888">
                <a:moveTo>
                  <a:pt x="6293104" y="0"/>
                </a:moveTo>
                <a:lnTo>
                  <a:pt x="0" y="0"/>
                </a:lnTo>
                <a:lnTo>
                  <a:pt x="0" y="627887"/>
                </a:lnTo>
                <a:lnTo>
                  <a:pt x="6302710" y="627452"/>
                </a:lnTo>
                <a:lnTo>
                  <a:pt x="6343121" y="615178"/>
                </a:lnTo>
                <a:lnTo>
                  <a:pt x="6374708" y="588750"/>
                </a:lnTo>
                <a:lnTo>
                  <a:pt x="6393792" y="551845"/>
                </a:lnTo>
                <a:lnTo>
                  <a:pt x="6397752" y="523239"/>
                </a:lnTo>
                <a:lnTo>
                  <a:pt x="6397752" y="104647"/>
                </a:lnTo>
                <a:lnTo>
                  <a:pt x="6385042" y="54630"/>
                </a:lnTo>
                <a:lnTo>
                  <a:pt x="6358614" y="23043"/>
                </a:lnTo>
                <a:lnTo>
                  <a:pt x="6321709" y="3959"/>
                </a:lnTo>
                <a:lnTo>
                  <a:pt x="6293104" y="0"/>
                </a:lnTo>
                <a:close/>
              </a:path>
            </a:pathLst>
          </a:custGeom>
          <a:solidFill>
            <a:srgbClr val="FFFFFF"/>
          </a:solidFill>
        </p:spPr>
        <p:txBody>
          <a:bodyPr wrap="square" lIns="0" tIns="0" rIns="0" bIns="0" rtlCol="0">
            <a:noAutofit/>
          </a:bodyPr>
          <a:lstStyle/>
          <a:p>
            <a:endParaRPr/>
          </a:p>
        </p:txBody>
      </p:sp>
      <p:sp>
        <p:nvSpPr>
          <p:cNvPr id="26" name="object 26"/>
          <p:cNvSpPr/>
          <p:nvPr/>
        </p:nvSpPr>
        <p:spPr>
          <a:xfrm>
            <a:off x="1655402" y="3763773"/>
            <a:ext cx="6063055" cy="595040"/>
          </a:xfrm>
          <a:custGeom>
            <a:avLst/>
            <a:gdLst/>
            <a:ahLst/>
            <a:cxnLst/>
            <a:rect l="l" t="t" r="r" b="b"/>
            <a:pathLst>
              <a:path w="6397752" h="627888">
                <a:moveTo>
                  <a:pt x="6397752" y="104647"/>
                </a:moveTo>
                <a:lnTo>
                  <a:pt x="6397752" y="523239"/>
                </a:lnTo>
                <a:lnTo>
                  <a:pt x="6396739" y="537852"/>
                </a:lnTo>
                <a:lnTo>
                  <a:pt x="6382640" y="577430"/>
                </a:lnTo>
                <a:lnTo>
                  <a:pt x="6354812" y="607760"/>
                </a:lnTo>
                <a:lnTo>
                  <a:pt x="6316934" y="625161"/>
                </a:lnTo>
                <a:lnTo>
                  <a:pt x="0" y="627887"/>
                </a:lnTo>
                <a:lnTo>
                  <a:pt x="0" y="0"/>
                </a:lnTo>
                <a:lnTo>
                  <a:pt x="6293104" y="0"/>
                </a:lnTo>
                <a:lnTo>
                  <a:pt x="6307716" y="1012"/>
                </a:lnTo>
                <a:lnTo>
                  <a:pt x="6347294" y="15111"/>
                </a:lnTo>
                <a:lnTo>
                  <a:pt x="6377624" y="42939"/>
                </a:lnTo>
                <a:lnTo>
                  <a:pt x="6395025" y="80817"/>
                </a:lnTo>
                <a:lnTo>
                  <a:pt x="6397752" y="104647"/>
                </a:lnTo>
                <a:close/>
              </a:path>
            </a:pathLst>
          </a:custGeom>
          <a:ln w="9144">
            <a:solidFill>
              <a:srgbClr val="4F81BC"/>
            </a:solidFill>
          </a:ln>
        </p:spPr>
        <p:txBody>
          <a:bodyPr wrap="square" lIns="0" tIns="0" rIns="0" bIns="0" rtlCol="0">
            <a:noAutofit/>
          </a:bodyPr>
          <a:lstStyle/>
          <a:p>
            <a:endParaRPr/>
          </a:p>
        </p:txBody>
      </p:sp>
      <p:sp>
        <p:nvSpPr>
          <p:cNvPr id="27" name="object 27"/>
          <p:cNvSpPr/>
          <p:nvPr/>
        </p:nvSpPr>
        <p:spPr>
          <a:xfrm>
            <a:off x="970816" y="4533570"/>
            <a:ext cx="729357" cy="1012434"/>
          </a:xfrm>
          <a:prstGeom prst="rect">
            <a:avLst/>
          </a:prstGeom>
          <a:blipFill>
            <a:blip r:embed="rId11" cstate="print"/>
            <a:stretch>
              <a:fillRect/>
            </a:stretch>
          </a:blipFill>
        </p:spPr>
        <p:txBody>
          <a:bodyPr wrap="square" lIns="0" tIns="0" rIns="0" bIns="0" rtlCol="0">
            <a:noAutofit/>
          </a:bodyPr>
          <a:lstStyle/>
          <a:p>
            <a:endParaRPr/>
          </a:p>
        </p:txBody>
      </p:sp>
      <p:sp>
        <p:nvSpPr>
          <p:cNvPr id="28" name="object 28"/>
          <p:cNvSpPr/>
          <p:nvPr/>
        </p:nvSpPr>
        <p:spPr>
          <a:xfrm>
            <a:off x="885602" y="4556681"/>
            <a:ext cx="901226" cy="1084647"/>
          </a:xfrm>
          <a:prstGeom prst="rect">
            <a:avLst/>
          </a:prstGeom>
          <a:blipFill>
            <a:blip r:embed="rId12" cstate="print"/>
            <a:stretch>
              <a:fillRect/>
            </a:stretch>
          </a:blipFill>
        </p:spPr>
        <p:txBody>
          <a:bodyPr wrap="square" lIns="0" tIns="0" rIns="0" bIns="0" rtlCol="0">
            <a:noAutofit/>
          </a:bodyPr>
          <a:lstStyle/>
          <a:p>
            <a:endParaRPr/>
          </a:p>
        </p:txBody>
      </p:sp>
      <p:sp>
        <p:nvSpPr>
          <p:cNvPr id="29" name="object 29"/>
          <p:cNvSpPr/>
          <p:nvPr/>
        </p:nvSpPr>
        <p:spPr>
          <a:xfrm>
            <a:off x="1015589" y="4565346"/>
            <a:ext cx="639813" cy="915669"/>
          </a:xfrm>
          <a:prstGeom prst="rect">
            <a:avLst/>
          </a:prstGeom>
          <a:blipFill>
            <a:blip r:embed="rId13" cstate="print"/>
            <a:stretch>
              <a:fillRect/>
            </a:stretch>
          </a:blipFill>
        </p:spPr>
        <p:txBody>
          <a:bodyPr wrap="square" lIns="0" tIns="0" rIns="0" bIns="0" rtlCol="0">
            <a:noAutofit/>
          </a:bodyPr>
          <a:lstStyle/>
          <a:p>
            <a:endParaRPr/>
          </a:p>
        </p:txBody>
      </p:sp>
      <p:sp>
        <p:nvSpPr>
          <p:cNvPr id="30" name="object 30"/>
          <p:cNvSpPr/>
          <p:nvPr/>
        </p:nvSpPr>
        <p:spPr>
          <a:xfrm>
            <a:off x="1015589" y="4565346"/>
            <a:ext cx="639813" cy="915669"/>
          </a:xfrm>
          <a:custGeom>
            <a:avLst/>
            <a:gdLst/>
            <a:ahLst/>
            <a:cxnLst/>
            <a:rect l="l" t="t" r="r" b="b"/>
            <a:pathLst>
              <a:path w="675132" h="966216">
                <a:moveTo>
                  <a:pt x="675132" y="0"/>
                </a:moveTo>
                <a:lnTo>
                  <a:pt x="675132" y="628650"/>
                </a:lnTo>
                <a:lnTo>
                  <a:pt x="337566" y="966216"/>
                </a:lnTo>
                <a:lnTo>
                  <a:pt x="0" y="628650"/>
                </a:lnTo>
                <a:lnTo>
                  <a:pt x="0" y="0"/>
                </a:lnTo>
                <a:lnTo>
                  <a:pt x="337566" y="337566"/>
                </a:lnTo>
                <a:lnTo>
                  <a:pt x="675132" y="0"/>
                </a:lnTo>
                <a:close/>
              </a:path>
            </a:pathLst>
          </a:custGeom>
          <a:ln w="9144">
            <a:solidFill>
              <a:srgbClr val="4F81BC"/>
            </a:solidFill>
          </a:ln>
        </p:spPr>
        <p:txBody>
          <a:bodyPr wrap="square" lIns="0" tIns="0" rIns="0" bIns="0" rtlCol="0">
            <a:noAutofit/>
          </a:bodyPr>
          <a:lstStyle/>
          <a:p>
            <a:endParaRPr/>
          </a:p>
        </p:txBody>
      </p:sp>
      <p:sp>
        <p:nvSpPr>
          <p:cNvPr id="31" name="object 31"/>
          <p:cNvSpPr txBox="1"/>
          <p:nvPr/>
        </p:nvSpPr>
        <p:spPr>
          <a:xfrm>
            <a:off x="1200215" y="1484954"/>
            <a:ext cx="270801" cy="3753903"/>
          </a:xfrm>
          <a:prstGeom prst="rect">
            <a:avLst/>
          </a:prstGeom>
        </p:spPr>
        <p:txBody>
          <a:bodyPr vert="horz" wrap="square" lIns="0" tIns="0" rIns="0" bIns="0" rtlCol="0">
            <a:noAutofit/>
          </a:bodyPr>
          <a:lstStyle/>
          <a:p>
            <a:pPr marL="49345"/>
            <a:r>
              <a:rPr sz="3411" spc="-554" dirty="0">
                <a:latin typeface="Arial"/>
                <a:cs typeface="Arial"/>
              </a:rPr>
              <a:t>1</a:t>
            </a:r>
            <a:endParaRPr sz="3411" dirty="0">
              <a:latin typeface="Arial"/>
              <a:cs typeface="Arial"/>
            </a:endParaRPr>
          </a:p>
          <a:p>
            <a:pPr>
              <a:lnSpc>
                <a:spcPts val="948"/>
              </a:lnSpc>
            </a:pPr>
            <a:endParaRPr sz="948" dirty="0"/>
          </a:p>
          <a:p>
            <a:pPr>
              <a:lnSpc>
                <a:spcPts val="1232"/>
              </a:lnSpc>
              <a:spcBef>
                <a:spcPts val="46"/>
              </a:spcBef>
            </a:pPr>
            <a:endParaRPr sz="1232" dirty="0"/>
          </a:p>
          <a:p>
            <a:pPr marL="12036"/>
            <a:r>
              <a:rPr sz="3411" spc="38" dirty="0">
                <a:latin typeface="Arial"/>
                <a:cs typeface="Arial"/>
              </a:rPr>
              <a:t>2</a:t>
            </a:r>
            <a:endParaRPr sz="3411" dirty="0">
              <a:latin typeface="Arial"/>
              <a:cs typeface="Arial"/>
            </a:endParaRPr>
          </a:p>
          <a:p>
            <a:pPr>
              <a:lnSpc>
                <a:spcPts val="948"/>
              </a:lnSpc>
            </a:pPr>
            <a:endParaRPr sz="948" dirty="0"/>
          </a:p>
          <a:p>
            <a:pPr>
              <a:lnSpc>
                <a:spcPts val="1232"/>
              </a:lnSpc>
              <a:spcBef>
                <a:spcPts val="44"/>
              </a:spcBef>
            </a:pPr>
            <a:endParaRPr sz="1232" dirty="0"/>
          </a:p>
          <a:p>
            <a:pPr marL="12036"/>
            <a:r>
              <a:rPr sz="3411" spc="38" dirty="0">
                <a:latin typeface="Arial"/>
                <a:cs typeface="Arial"/>
              </a:rPr>
              <a:t>3</a:t>
            </a:r>
            <a:endParaRPr sz="3411" dirty="0">
              <a:latin typeface="Arial"/>
              <a:cs typeface="Arial"/>
            </a:endParaRPr>
          </a:p>
          <a:p>
            <a:pPr>
              <a:lnSpc>
                <a:spcPts val="948"/>
              </a:lnSpc>
            </a:pPr>
            <a:endParaRPr sz="948" dirty="0"/>
          </a:p>
          <a:p>
            <a:pPr>
              <a:lnSpc>
                <a:spcPts val="1232"/>
              </a:lnSpc>
              <a:spcBef>
                <a:spcPts val="43"/>
              </a:spcBef>
            </a:pPr>
            <a:endParaRPr sz="1232" dirty="0"/>
          </a:p>
          <a:p>
            <a:pPr marL="12036"/>
            <a:r>
              <a:rPr sz="3411" spc="38" dirty="0">
                <a:latin typeface="Arial"/>
                <a:cs typeface="Arial"/>
              </a:rPr>
              <a:t>4</a:t>
            </a:r>
            <a:endParaRPr sz="3411" dirty="0">
              <a:latin typeface="Arial"/>
              <a:cs typeface="Arial"/>
            </a:endParaRPr>
          </a:p>
          <a:p>
            <a:pPr>
              <a:lnSpc>
                <a:spcPts val="948"/>
              </a:lnSpc>
            </a:pPr>
            <a:endParaRPr sz="948" dirty="0"/>
          </a:p>
          <a:p>
            <a:pPr>
              <a:lnSpc>
                <a:spcPts val="1232"/>
              </a:lnSpc>
              <a:spcBef>
                <a:spcPts val="44"/>
              </a:spcBef>
            </a:pPr>
            <a:endParaRPr sz="1232" dirty="0"/>
          </a:p>
          <a:p>
            <a:pPr marL="12036"/>
            <a:r>
              <a:rPr sz="3411" spc="38" dirty="0">
                <a:latin typeface="Arial"/>
                <a:cs typeface="Arial"/>
              </a:rPr>
              <a:t>5</a:t>
            </a:r>
            <a:endParaRPr sz="3411" dirty="0">
              <a:latin typeface="Arial"/>
              <a:cs typeface="Arial"/>
            </a:endParaRPr>
          </a:p>
        </p:txBody>
      </p:sp>
      <p:sp>
        <p:nvSpPr>
          <p:cNvPr id="32" name="object 32"/>
          <p:cNvSpPr txBox="1"/>
          <p:nvPr/>
        </p:nvSpPr>
        <p:spPr>
          <a:xfrm>
            <a:off x="1886847" y="1325240"/>
            <a:ext cx="4606474" cy="544009"/>
          </a:xfrm>
          <a:prstGeom prst="rect">
            <a:avLst/>
          </a:prstGeom>
        </p:spPr>
        <p:txBody>
          <a:bodyPr vert="horz" wrap="square" lIns="0" tIns="0" rIns="0" bIns="0" rtlCol="0">
            <a:noAutofit/>
          </a:bodyPr>
          <a:lstStyle/>
          <a:p>
            <a:pPr marL="12036" algn="l"/>
            <a:r>
              <a:rPr sz="3411" spc="232" dirty="0" smtClean="0">
                <a:latin typeface="Microsoft JhengHei Light"/>
                <a:cs typeface="Microsoft JhengHei Light"/>
              </a:rPr>
              <a:t>•</a:t>
            </a:r>
            <a:r>
              <a:rPr lang="zh-CN" altLang="en-US" sz="3411" spc="-578" dirty="0" smtClean="0">
                <a:latin typeface="Microsoft JhengHei Light"/>
                <a:cs typeface="Microsoft JhengHei Light"/>
              </a:rPr>
              <a:t>大数据和云</a:t>
            </a:r>
            <a:r>
              <a:rPr lang="zh-CN" altLang="en-US" sz="3411" spc="-578" dirty="0">
                <a:latin typeface="Microsoft JhengHei Light"/>
                <a:cs typeface="Microsoft JhengHei Light"/>
              </a:rPr>
              <a:t>存储简介</a:t>
            </a:r>
            <a:endParaRPr sz="3411" dirty="0">
              <a:latin typeface="Microsoft JhengHei Light"/>
              <a:cs typeface="Microsoft JhengHei Light"/>
            </a:endParaRPr>
          </a:p>
        </p:txBody>
      </p:sp>
      <p:sp>
        <p:nvSpPr>
          <p:cNvPr id="33" name="object 33"/>
          <p:cNvSpPr txBox="1"/>
          <p:nvPr/>
        </p:nvSpPr>
        <p:spPr>
          <a:xfrm>
            <a:off x="1886845" y="2127414"/>
            <a:ext cx="4030412" cy="544009"/>
          </a:xfrm>
          <a:prstGeom prst="rect">
            <a:avLst/>
          </a:prstGeom>
        </p:spPr>
        <p:txBody>
          <a:bodyPr vert="horz" wrap="square" lIns="0" tIns="0" rIns="0" bIns="0" rtlCol="0">
            <a:noAutofit/>
          </a:bodyPr>
          <a:lstStyle/>
          <a:p>
            <a:pPr marL="283442" indent="-272008" algn="l">
              <a:buFont typeface="Microsoft JhengHei Light"/>
              <a:buChar char="•"/>
              <a:tabLst>
                <a:tab pos="283442" algn="l"/>
              </a:tabLst>
            </a:pPr>
            <a:r>
              <a:rPr lang="zh-CN" altLang="en-US" sz="3411" spc="-422" dirty="0">
                <a:latin typeface="Arial"/>
                <a:cs typeface="Arial"/>
              </a:rPr>
              <a:t>云存储平台架构</a:t>
            </a:r>
            <a:endParaRPr sz="3411" dirty="0">
              <a:latin typeface="Arial"/>
              <a:cs typeface="Arial"/>
            </a:endParaRPr>
          </a:p>
        </p:txBody>
      </p:sp>
      <p:sp>
        <p:nvSpPr>
          <p:cNvPr id="34" name="object 34"/>
          <p:cNvSpPr txBox="1"/>
          <p:nvPr/>
        </p:nvSpPr>
        <p:spPr>
          <a:xfrm>
            <a:off x="1856373" y="2939295"/>
            <a:ext cx="4060884" cy="544611"/>
          </a:xfrm>
          <a:prstGeom prst="rect">
            <a:avLst/>
          </a:prstGeom>
        </p:spPr>
        <p:txBody>
          <a:bodyPr vert="horz" wrap="square" lIns="0" tIns="0" rIns="0" bIns="0" rtlCol="0">
            <a:noAutofit/>
          </a:bodyPr>
          <a:lstStyle/>
          <a:p>
            <a:pPr marL="283442" indent="-272008" algn="l">
              <a:buFont typeface="Microsoft JhengHei Light"/>
              <a:buChar char="•"/>
              <a:tabLst>
                <a:tab pos="283442" algn="l"/>
              </a:tabLst>
            </a:pPr>
            <a:r>
              <a:rPr lang="zh-CN" altLang="en-US" sz="3411" spc="-85" dirty="0">
                <a:latin typeface="Arial"/>
                <a:cs typeface="Arial"/>
              </a:rPr>
              <a:t>云存储主要技术</a:t>
            </a:r>
            <a:endParaRPr sz="3411" dirty="0">
              <a:latin typeface="Arial"/>
              <a:cs typeface="Arial"/>
            </a:endParaRPr>
          </a:p>
        </p:txBody>
      </p:sp>
      <p:sp>
        <p:nvSpPr>
          <p:cNvPr id="35" name="object 35"/>
          <p:cNvSpPr txBox="1"/>
          <p:nvPr/>
        </p:nvSpPr>
        <p:spPr>
          <a:xfrm>
            <a:off x="1886845" y="3732000"/>
            <a:ext cx="3166316" cy="544009"/>
          </a:xfrm>
          <a:prstGeom prst="rect">
            <a:avLst/>
          </a:prstGeom>
        </p:spPr>
        <p:txBody>
          <a:bodyPr vert="horz" wrap="square" lIns="0" tIns="0" rIns="0" bIns="0" rtlCol="0">
            <a:noAutofit/>
          </a:bodyPr>
          <a:lstStyle/>
          <a:p>
            <a:pPr marL="283442" indent="-272008" algn="l">
              <a:buFont typeface="Microsoft JhengHei Light"/>
              <a:buChar char="•"/>
              <a:tabLst>
                <a:tab pos="283442" algn="l"/>
              </a:tabLst>
            </a:pPr>
            <a:r>
              <a:rPr lang="zh-CN" altLang="en-US" sz="3411" dirty="0">
                <a:latin typeface="Microsoft JhengHei Light"/>
                <a:cs typeface="Microsoft JhengHei Light"/>
              </a:rPr>
              <a:t>云存储应用</a:t>
            </a:r>
            <a:endParaRPr sz="3411" dirty="0">
              <a:latin typeface="Arial"/>
              <a:cs typeface="Arial"/>
            </a:endParaRPr>
          </a:p>
        </p:txBody>
      </p:sp>
      <p:sp>
        <p:nvSpPr>
          <p:cNvPr id="36" name="object 36"/>
          <p:cNvSpPr/>
          <p:nvPr/>
        </p:nvSpPr>
        <p:spPr>
          <a:xfrm>
            <a:off x="1655402" y="4565345"/>
            <a:ext cx="6063055" cy="595040"/>
          </a:xfrm>
          <a:custGeom>
            <a:avLst/>
            <a:gdLst/>
            <a:ahLst/>
            <a:cxnLst/>
            <a:rect l="l" t="t" r="r" b="b"/>
            <a:pathLst>
              <a:path w="6397752" h="627888">
                <a:moveTo>
                  <a:pt x="6293104" y="0"/>
                </a:moveTo>
                <a:lnTo>
                  <a:pt x="0" y="0"/>
                </a:lnTo>
                <a:lnTo>
                  <a:pt x="0" y="627888"/>
                </a:lnTo>
                <a:lnTo>
                  <a:pt x="6302710" y="627452"/>
                </a:lnTo>
                <a:lnTo>
                  <a:pt x="6343121" y="615178"/>
                </a:lnTo>
                <a:lnTo>
                  <a:pt x="6374708" y="588750"/>
                </a:lnTo>
                <a:lnTo>
                  <a:pt x="6393792" y="551845"/>
                </a:lnTo>
                <a:lnTo>
                  <a:pt x="6397752" y="523240"/>
                </a:lnTo>
                <a:lnTo>
                  <a:pt x="6397752" y="104648"/>
                </a:lnTo>
                <a:lnTo>
                  <a:pt x="6385042" y="54630"/>
                </a:lnTo>
                <a:lnTo>
                  <a:pt x="6358614" y="23043"/>
                </a:lnTo>
                <a:lnTo>
                  <a:pt x="6321709" y="3959"/>
                </a:lnTo>
                <a:lnTo>
                  <a:pt x="6293104" y="0"/>
                </a:lnTo>
                <a:close/>
              </a:path>
            </a:pathLst>
          </a:custGeom>
          <a:solidFill>
            <a:srgbClr val="FFFFFF"/>
          </a:solidFill>
        </p:spPr>
        <p:txBody>
          <a:bodyPr wrap="square" lIns="0" tIns="0" rIns="0" bIns="0" rtlCol="0">
            <a:noAutofit/>
          </a:bodyPr>
          <a:lstStyle/>
          <a:p>
            <a:endParaRPr/>
          </a:p>
        </p:txBody>
      </p:sp>
      <p:sp>
        <p:nvSpPr>
          <p:cNvPr id="37" name="object 37"/>
          <p:cNvSpPr/>
          <p:nvPr/>
        </p:nvSpPr>
        <p:spPr>
          <a:xfrm>
            <a:off x="1655402" y="4565345"/>
            <a:ext cx="6063055" cy="595040"/>
          </a:xfrm>
          <a:custGeom>
            <a:avLst/>
            <a:gdLst/>
            <a:ahLst/>
            <a:cxnLst/>
            <a:rect l="l" t="t" r="r" b="b"/>
            <a:pathLst>
              <a:path w="6397752" h="627888">
                <a:moveTo>
                  <a:pt x="6397752" y="104648"/>
                </a:moveTo>
                <a:lnTo>
                  <a:pt x="6397752" y="523240"/>
                </a:lnTo>
                <a:lnTo>
                  <a:pt x="6396739" y="537852"/>
                </a:lnTo>
                <a:lnTo>
                  <a:pt x="6382640" y="577430"/>
                </a:lnTo>
                <a:lnTo>
                  <a:pt x="6354812" y="607760"/>
                </a:lnTo>
                <a:lnTo>
                  <a:pt x="6316934" y="625161"/>
                </a:lnTo>
                <a:lnTo>
                  <a:pt x="0" y="627888"/>
                </a:lnTo>
                <a:lnTo>
                  <a:pt x="0" y="0"/>
                </a:lnTo>
                <a:lnTo>
                  <a:pt x="6293104" y="0"/>
                </a:lnTo>
                <a:lnTo>
                  <a:pt x="6307716" y="1012"/>
                </a:lnTo>
                <a:lnTo>
                  <a:pt x="6347294" y="15111"/>
                </a:lnTo>
                <a:lnTo>
                  <a:pt x="6377624" y="42939"/>
                </a:lnTo>
                <a:lnTo>
                  <a:pt x="6395025" y="80817"/>
                </a:lnTo>
                <a:lnTo>
                  <a:pt x="6397752" y="104648"/>
                </a:lnTo>
                <a:close/>
              </a:path>
            </a:pathLst>
          </a:custGeom>
          <a:ln w="9144">
            <a:solidFill>
              <a:srgbClr val="4F81BC"/>
            </a:solidFill>
          </a:ln>
        </p:spPr>
        <p:txBody>
          <a:bodyPr wrap="square" lIns="0" tIns="0" rIns="0" bIns="0" rtlCol="0">
            <a:noAutofit/>
          </a:bodyPr>
          <a:lstStyle/>
          <a:p>
            <a:endParaRPr/>
          </a:p>
        </p:txBody>
      </p:sp>
      <p:sp>
        <p:nvSpPr>
          <p:cNvPr id="38" name="object 38"/>
          <p:cNvSpPr txBox="1"/>
          <p:nvPr/>
        </p:nvSpPr>
        <p:spPr>
          <a:xfrm>
            <a:off x="1849070" y="4565345"/>
            <a:ext cx="3526356" cy="544009"/>
          </a:xfrm>
          <a:prstGeom prst="rect">
            <a:avLst/>
          </a:prstGeom>
        </p:spPr>
        <p:txBody>
          <a:bodyPr vert="horz" wrap="square" lIns="0" tIns="0" rIns="0" bIns="0" rtlCol="0">
            <a:noAutofit/>
          </a:bodyPr>
          <a:lstStyle/>
          <a:p>
            <a:pPr marL="12036"/>
            <a:r>
              <a:rPr sz="3411" spc="232" dirty="0">
                <a:latin typeface="Microsoft JhengHei Light"/>
                <a:cs typeface="Microsoft JhengHei Light"/>
              </a:rPr>
              <a:t>•</a:t>
            </a:r>
            <a:r>
              <a:rPr lang="zh-CN" altLang="en-US" sz="3411" spc="232" dirty="0">
                <a:latin typeface="Microsoft JhengHei Light"/>
                <a:cs typeface="Microsoft JhengHei Light"/>
              </a:rPr>
              <a:t>分布式文件系统</a:t>
            </a:r>
            <a:endParaRPr sz="3411" dirty="0">
              <a:latin typeface="Microsoft JhengHei Light"/>
              <a:cs typeface="Microsoft JhengHei Light"/>
            </a:endParaRPr>
          </a:p>
        </p:txBody>
      </p:sp>
    </p:spTree>
    <p:extLst>
      <p:ext uri="{BB962C8B-B14F-4D97-AF65-F5344CB8AC3E}">
        <p14:creationId xmlns:p14="http://schemas.microsoft.com/office/powerpoint/2010/main" val="25157038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bwMode="auto">
          <a:xfrm>
            <a:off x="732681" y="1305396"/>
            <a:ext cx="6489552" cy="4129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579833" y="81260"/>
            <a:ext cx="3577230" cy="584775"/>
          </a:xfrm>
          <a:prstGeom prst="rect">
            <a:avLst/>
          </a:prstGeom>
        </p:spPr>
        <p:txBody>
          <a:bodyPr wrap="square">
            <a:spAutoFit/>
          </a:bodyPr>
          <a:lstStyle/>
          <a:p>
            <a:pPr lvl="0"/>
            <a:r>
              <a:rPr lang="zh-CN" altLang="en-US" sz="3200" dirty="0">
                <a:solidFill>
                  <a:schemeClr val="bg1"/>
                </a:solidFill>
                <a:latin typeface="Franklin Gothic Book"/>
                <a:ea typeface="幼圆"/>
                <a:cs typeface="+mj-cs"/>
              </a:rPr>
              <a:t>云存储平台架构</a:t>
            </a:r>
            <a:endParaRPr lang="zh-CN" altLang="en-US" sz="3200" dirty="0">
              <a:solidFill>
                <a:schemeClr val="bg1"/>
              </a:solidFill>
              <a:latin typeface="+mj-ea"/>
              <a:ea typeface="+mj-ea"/>
            </a:endParaRPr>
          </a:p>
        </p:txBody>
      </p:sp>
    </p:spTree>
    <p:extLst>
      <p:ext uri="{BB962C8B-B14F-4D97-AF65-F5344CB8AC3E}">
        <p14:creationId xmlns:p14="http://schemas.microsoft.com/office/powerpoint/2010/main" val="32108029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6617" y="153268"/>
            <a:ext cx="7923213" cy="750887"/>
          </a:xfrm>
        </p:spPr>
        <p:txBody>
          <a:bodyPr/>
          <a:lstStyle/>
          <a:p>
            <a:r>
              <a:rPr lang="zh-CN" altLang="en-US" sz="3200" dirty="0" smtClean="0"/>
              <a:t>云存储平台架构</a:t>
            </a:r>
            <a:r>
              <a:rPr lang="en-US" altLang="zh-CN" sz="3200" dirty="0" smtClean="0"/>
              <a:t>--</a:t>
            </a:r>
            <a:r>
              <a:rPr lang="zh-CN" altLang="en-US" sz="3200" dirty="0" smtClean="0"/>
              <a:t>存储层</a:t>
            </a:r>
            <a:endParaRPr lang="zh-CN" altLang="en-US" sz="3200" dirty="0"/>
          </a:p>
        </p:txBody>
      </p:sp>
      <p:sp>
        <p:nvSpPr>
          <p:cNvPr id="5" name="内容占位符 4"/>
          <p:cNvSpPr>
            <a:spLocks noGrp="1"/>
          </p:cNvSpPr>
          <p:nvPr>
            <p:ph sz="quarter" idx="1"/>
          </p:nvPr>
        </p:nvSpPr>
        <p:spPr/>
        <p:txBody>
          <a:bodyPr>
            <a:normAutofit/>
          </a:bodyPr>
          <a:lstStyle/>
          <a:p>
            <a:r>
              <a:rPr lang="zh-CN" altLang="en-US" dirty="0" smtClean="0"/>
              <a:t>存储层是基于存储虚拟化配合了各种存储设备来实现的一体化解决方案。</a:t>
            </a:r>
            <a:endParaRPr lang="en-US" altLang="zh-CN" dirty="0" smtClean="0"/>
          </a:p>
          <a:p>
            <a:pPr lvl="1"/>
            <a:r>
              <a:rPr lang="zh-CN" altLang="en-US" dirty="0" smtClean="0"/>
              <a:t>存储设备组成实际物理的存储网络</a:t>
            </a:r>
            <a:endParaRPr lang="en-US" altLang="zh-CN" dirty="0" smtClean="0"/>
          </a:p>
          <a:p>
            <a:pPr lvl="1"/>
            <a:r>
              <a:rPr lang="zh-CN" altLang="en-US" dirty="0" smtClean="0"/>
              <a:t>在物理存储系统和服务器之间增加一个虚拟层，它管理和控制所有存储设备并对服务器提供存储服务。</a:t>
            </a:r>
          </a:p>
          <a:p>
            <a:r>
              <a:rPr lang="zh-CN" altLang="en-US" dirty="0" smtClean="0"/>
              <a:t>主要存储虚拟化技术分为基于主机，基于存储网络（带内，带外方式）和基于存储控制器。</a:t>
            </a:r>
          </a:p>
          <a:p>
            <a:endParaRPr lang="zh-CN" altLang="en-US" dirty="0"/>
          </a:p>
        </p:txBody>
      </p:sp>
    </p:spTree>
    <p:extLst>
      <p:ext uri="{BB962C8B-B14F-4D97-AF65-F5344CB8AC3E}">
        <p14:creationId xmlns:p14="http://schemas.microsoft.com/office/powerpoint/2010/main" val="2994715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6617" y="81260"/>
            <a:ext cx="5328592" cy="750887"/>
          </a:xfrm>
        </p:spPr>
        <p:txBody>
          <a:bodyPr/>
          <a:lstStyle/>
          <a:p>
            <a:r>
              <a:rPr lang="zh-CN" altLang="en-US" sz="3200" dirty="0"/>
              <a:t>云存储平台架构</a:t>
            </a:r>
            <a:r>
              <a:rPr lang="en-US" altLang="zh-CN" sz="3200" dirty="0"/>
              <a:t>--</a:t>
            </a:r>
            <a:r>
              <a:rPr lang="zh-CN" altLang="en-US" sz="3200" dirty="0"/>
              <a:t>存储层</a:t>
            </a:r>
          </a:p>
        </p:txBody>
      </p:sp>
      <p:pic>
        <p:nvPicPr>
          <p:cNvPr id="4" name="Picture 4"/>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236737" y="1305399"/>
            <a:ext cx="6860896" cy="4565863"/>
          </a:xfrm>
        </p:spPr>
      </p:pic>
    </p:spTree>
    <p:extLst>
      <p:ext uri="{BB962C8B-B14F-4D97-AF65-F5344CB8AC3E}">
        <p14:creationId xmlns:p14="http://schemas.microsoft.com/office/powerpoint/2010/main" val="36945545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6990" y="185158"/>
            <a:ext cx="1757198" cy="544611"/>
          </a:xfrm>
          <a:prstGeom prst="rect">
            <a:avLst/>
          </a:prstGeom>
        </p:spPr>
        <p:txBody>
          <a:bodyPr vert="horz" wrap="square" lIns="0" tIns="0" rIns="0" bIns="0" rtlCol="0">
            <a:noAutofit/>
          </a:bodyPr>
          <a:lstStyle/>
          <a:p>
            <a:pPr marL="12036"/>
            <a:r>
              <a:rPr sz="3411" spc="-5" dirty="0" smtClean="0">
                <a:solidFill>
                  <a:schemeClr val="bg1"/>
                </a:solidFill>
                <a:latin typeface="Microsoft JhengHei Light"/>
                <a:cs typeface="Microsoft JhengHei Light"/>
              </a:rPr>
              <a:t>提</a:t>
            </a:r>
            <a:r>
              <a:rPr lang="zh-CN" altLang="en-US" sz="3411" spc="-5" dirty="0" smtClean="0">
                <a:solidFill>
                  <a:schemeClr val="bg1"/>
                </a:solidFill>
                <a:latin typeface="Microsoft JhengHei Light"/>
                <a:cs typeface="Microsoft JhengHei Light"/>
              </a:rPr>
              <a:t>纲</a:t>
            </a:r>
            <a:endParaRPr sz="3411" dirty="0">
              <a:solidFill>
                <a:schemeClr val="bg1"/>
              </a:solidFill>
              <a:latin typeface="Microsoft JhengHei Light"/>
              <a:cs typeface="Microsoft JhengHei Light"/>
            </a:endParaRPr>
          </a:p>
        </p:txBody>
      </p:sp>
      <p:sp>
        <p:nvSpPr>
          <p:cNvPr id="3" name="object 3"/>
          <p:cNvSpPr/>
          <p:nvPr/>
        </p:nvSpPr>
        <p:spPr>
          <a:xfrm>
            <a:off x="970816" y="1325842"/>
            <a:ext cx="729357" cy="1010991"/>
          </a:xfrm>
          <a:prstGeom prst="rect">
            <a:avLst/>
          </a:prstGeom>
          <a:blipFill>
            <a:blip r:embed="rId2" cstate="print"/>
            <a:stretch>
              <a:fillRect/>
            </a:stretch>
          </a:blipFill>
        </p:spPr>
        <p:txBody>
          <a:bodyPr wrap="square" lIns="0" tIns="0" rIns="0" bIns="0" rtlCol="0">
            <a:noAutofit/>
          </a:bodyPr>
          <a:lstStyle/>
          <a:p>
            <a:endParaRPr/>
          </a:p>
        </p:txBody>
      </p:sp>
      <p:sp>
        <p:nvSpPr>
          <p:cNvPr id="4" name="object 4"/>
          <p:cNvSpPr/>
          <p:nvPr/>
        </p:nvSpPr>
        <p:spPr>
          <a:xfrm>
            <a:off x="923157" y="1348952"/>
            <a:ext cx="826123" cy="1084647"/>
          </a:xfrm>
          <a:prstGeom prst="rect">
            <a:avLst/>
          </a:prstGeom>
          <a:blipFill>
            <a:blip r:embed="rId3" cstate="print"/>
            <a:stretch>
              <a:fillRect/>
            </a:stretch>
          </a:blipFill>
        </p:spPr>
        <p:txBody>
          <a:bodyPr wrap="square" lIns="0" tIns="0" rIns="0" bIns="0" rtlCol="0">
            <a:noAutofit/>
          </a:bodyPr>
          <a:lstStyle/>
          <a:p>
            <a:endParaRPr/>
          </a:p>
        </p:txBody>
      </p:sp>
      <p:sp>
        <p:nvSpPr>
          <p:cNvPr id="5" name="object 5"/>
          <p:cNvSpPr/>
          <p:nvPr/>
        </p:nvSpPr>
        <p:spPr>
          <a:xfrm>
            <a:off x="1015589" y="1357618"/>
            <a:ext cx="639813" cy="914223"/>
          </a:xfrm>
          <a:prstGeom prst="rect">
            <a:avLst/>
          </a:prstGeom>
          <a:blipFill>
            <a:blip r:embed="rId4" cstate="print"/>
            <a:stretch>
              <a:fillRect/>
            </a:stretch>
          </a:blipFill>
        </p:spPr>
        <p:txBody>
          <a:bodyPr wrap="square" lIns="0" tIns="0" rIns="0" bIns="0" rtlCol="0">
            <a:noAutofit/>
          </a:bodyPr>
          <a:lstStyle/>
          <a:p>
            <a:endParaRPr/>
          </a:p>
        </p:txBody>
      </p:sp>
      <p:sp>
        <p:nvSpPr>
          <p:cNvPr id="6" name="object 6"/>
          <p:cNvSpPr/>
          <p:nvPr/>
        </p:nvSpPr>
        <p:spPr>
          <a:xfrm>
            <a:off x="1015589" y="1357618"/>
            <a:ext cx="639813" cy="914223"/>
          </a:xfrm>
          <a:custGeom>
            <a:avLst/>
            <a:gdLst/>
            <a:ahLst/>
            <a:cxnLst/>
            <a:rect l="l" t="t" r="r" b="b"/>
            <a:pathLst>
              <a:path w="675132" h="964691">
                <a:moveTo>
                  <a:pt x="675132" y="0"/>
                </a:moveTo>
                <a:lnTo>
                  <a:pt x="675132" y="627126"/>
                </a:lnTo>
                <a:lnTo>
                  <a:pt x="337566" y="964691"/>
                </a:lnTo>
                <a:lnTo>
                  <a:pt x="0" y="627126"/>
                </a:lnTo>
                <a:lnTo>
                  <a:pt x="0" y="0"/>
                </a:lnTo>
                <a:lnTo>
                  <a:pt x="337566" y="337565"/>
                </a:lnTo>
                <a:lnTo>
                  <a:pt x="675132" y="0"/>
                </a:lnTo>
                <a:close/>
              </a:path>
            </a:pathLst>
          </a:custGeom>
          <a:ln w="9144">
            <a:solidFill>
              <a:srgbClr val="4F81BC"/>
            </a:solidFill>
          </a:ln>
        </p:spPr>
        <p:txBody>
          <a:bodyPr wrap="square" lIns="0" tIns="0" rIns="0" bIns="0" rtlCol="0">
            <a:noAutofit/>
          </a:bodyPr>
          <a:lstStyle/>
          <a:p>
            <a:endParaRPr/>
          </a:p>
        </p:txBody>
      </p:sp>
      <p:sp>
        <p:nvSpPr>
          <p:cNvPr id="7" name="object 7"/>
          <p:cNvSpPr/>
          <p:nvPr/>
        </p:nvSpPr>
        <p:spPr>
          <a:xfrm>
            <a:off x="1655402" y="1357615"/>
            <a:ext cx="6063055" cy="595040"/>
          </a:xfrm>
          <a:custGeom>
            <a:avLst/>
            <a:gdLst/>
            <a:ahLst/>
            <a:cxnLst/>
            <a:rect l="l" t="t" r="r" b="b"/>
            <a:pathLst>
              <a:path w="6397752" h="627888">
                <a:moveTo>
                  <a:pt x="6293104" y="0"/>
                </a:moveTo>
                <a:lnTo>
                  <a:pt x="0" y="0"/>
                </a:lnTo>
                <a:lnTo>
                  <a:pt x="0" y="627888"/>
                </a:lnTo>
                <a:lnTo>
                  <a:pt x="6302710" y="627452"/>
                </a:lnTo>
                <a:lnTo>
                  <a:pt x="6343121" y="615178"/>
                </a:lnTo>
                <a:lnTo>
                  <a:pt x="6374708" y="588750"/>
                </a:lnTo>
                <a:lnTo>
                  <a:pt x="6393792" y="551845"/>
                </a:lnTo>
                <a:lnTo>
                  <a:pt x="6397752" y="523239"/>
                </a:lnTo>
                <a:lnTo>
                  <a:pt x="6397752" y="104648"/>
                </a:lnTo>
                <a:lnTo>
                  <a:pt x="6385042" y="54630"/>
                </a:lnTo>
                <a:lnTo>
                  <a:pt x="6358614" y="23043"/>
                </a:lnTo>
                <a:lnTo>
                  <a:pt x="6321709" y="3959"/>
                </a:lnTo>
                <a:lnTo>
                  <a:pt x="6293104" y="0"/>
                </a:lnTo>
                <a:close/>
              </a:path>
            </a:pathLst>
          </a:custGeom>
          <a:solidFill>
            <a:srgbClr val="FFFFFF"/>
          </a:solidFill>
        </p:spPr>
        <p:txBody>
          <a:bodyPr wrap="square" lIns="0" tIns="0" rIns="0" bIns="0" rtlCol="0">
            <a:noAutofit/>
          </a:bodyPr>
          <a:lstStyle/>
          <a:p>
            <a:endParaRPr/>
          </a:p>
        </p:txBody>
      </p:sp>
      <p:sp>
        <p:nvSpPr>
          <p:cNvPr id="8" name="object 8"/>
          <p:cNvSpPr/>
          <p:nvPr/>
        </p:nvSpPr>
        <p:spPr>
          <a:xfrm>
            <a:off x="1655402" y="1357615"/>
            <a:ext cx="6063055" cy="595040"/>
          </a:xfrm>
          <a:custGeom>
            <a:avLst/>
            <a:gdLst/>
            <a:ahLst/>
            <a:cxnLst/>
            <a:rect l="l" t="t" r="r" b="b"/>
            <a:pathLst>
              <a:path w="6397752" h="627888">
                <a:moveTo>
                  <a:pt x="6397752" y="104648"/>
                </a:moveTo>
                <a:lnTo>
                  <a:pt x="6397752" y="523239"/>
                </a:lnTo>
                <a:lnTo>
                  <a:pt x="6396739" y="537852"/>
                </a:lnTo>
                <a:lnTo>
                  <a:pt x="6382640" y="577430"/>
                </a:lnTo>
                <a:lnTo>
                  <a:pt x="6354812" y="607760"/>
                </a:lnTo>
                <a:lnTo>
                  <a:pt x="6316934" y="625161"/>
                </a:lnTo>
                <a:lnTo>
                  <a:pt x="0" y="627888"/>
                </a:lnTo>
                <a:lnTo>
                  <a:pt x="0" y="0"/>
                </a:lnTo>
                <a:lnTo>
                  <a:pt x="6293104" y="0"/>
                </a:lnTo>
                <a:lnTo>
                  <a:pt x="6307716" y="1012"/>
                </a:lnTo>
                <a:lnTo>
                  <a:pt x="6347294" y="15111"/>
                </a:lnTo>
                <a:lnTo>
                  <a:pt x="6377624" y="42939"/>
                </a:lnTo>
                <a:lnTo>
                  <a:pt x="6395025" y="80817"/>
                </a:lnTo>
                <a:lnTo>
                  <a:pt x="6397752" y="104648"/>
                </a:lnTo>
                <a:close/>
              </a:path>
            </a:pathLst>
          </a:custGeom>
          <a:ln w="9144">
            <a:solidFill>
              <a:srgbClr val="4F81BC"/>
            </a:solidFill>
          </a:ln>
        </p:spPr>
        <p:txBody>
          <a:bodyPr wrap="square" lIns="0" tIns="0" rIns="0" bIns="0" rtlCol="0">
            <a:noAutofit/>
          </a:bodyPr>
          <a:lstStyle/>
          <a:p>
            <a:endParaRPr/>
          </a:p>
        </p:txBody>
      </p:sp>
      <p:sp>
        <p:nvSpPr>
          <p:cNvPr id="9" name="object 9"/>
          <p:cNvSpPr/>
          <p:nvPr/>
        </p:nvSpPr>
        <p:spPr>
          <a:xfrm>
            <a:off x="970816" y="2127413"/>
            <a:ext cx="729357" cy="1010991"/>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885602" y="2150522"/>
            <a:ext cx="901226" cy="1084647"/>
          </a:xfrm>
          <a:prstGeom prst="rect">
            <a:avLst/>
          </a:prstGeom>
          <a:blipFill>
            <a:blip r:embed="rId5" cstate="print"/>
            <a:stretch>
              <a:fillRect/>
            </a:stretch>
          </a:blipFill>
        </p:spPr>
        <p:txBody>
          <a:bodyPr wrap="square" lIns="0" tIns="0" rIns="0" bIns="0" rtlCol="0">
            <a:noAutofit/>
          </a:bodyPr>
          <a:lstStyle/>
          <a:p>
            <a:endParaRPr/>
          </a:p>
        </p:txBody>
      </p:sp>
      <p:sp>
        <p:nvSpPr>
          <p:cNvPr id="11" name="object 11"/>
          <p:cNvSpPr/>
          <p:nvPr/>
        </p:nvSpPr>
        <p:spPr>
          <a:xfrm>
            <a:off x="1015589" y="2159187"/>
            <a:ext cx="639813" cy="914224"/>
          </a:xfrm>
          <a:prstGeom prst="rect">
            <a:avLst/>
          </a:prstGeom>
          <a:blipFill>
            <a:blip r:embed="rId6" cstate="print"/>
            <a:stretch>
              <a:fillRect/>
            </a:stretch>
          </a:blipFill>
        </p:spPr>
        <p:txBody>
          <a:bodyPr wrap="square" lIns="0" tIns="0" rIns="0" bIns="0" rtlCol="0">
            <a:noAutofit/>
          </a:bodyPr>
          <a:lstStyle/>
          <a:p>
            <a:endParaRPr/>
          </a:p>
        </p:txBody>
      </p:sp>
      <p:sp>
        <p:nvSpPr>
          <p:cNvPr id="12" name="object 12"/>
          <p:cNvSpPr/>
          <p:nvPr/>
        </p:nvSpPr>
        <p:spPr>
          <a:xfrm>
            <a:off x="1015589" y="2159187"/>
            <a:ext cx="639813" cy="914224"/>
          </a:xfrm>
          <a:custGeom>
            <a:avLst/>
            <a:gdLst/>
            <a:ahLst/>
            <a:cxnLst/>
            <a:rect l="l" t="t" r="r" b="b"/>
            <a:pathLst>
              <a:path w="675132" h="964692">
                <a:moveTo>
                  <a:pt x="675132" y="0"/>
                </a:moveTo>
                <a:lnTo>
                  <a:pt x="675132" y="627126"/>
                </a:lnTo>
                <a:lnTo>
                  <a:pt x="337566" y="964692"/>
                </a:lnTo>
                <a:lnTo>
                  <a:pt x="0" y="627126"/>
                </a:lnTo>
                <a:lnTo>
                  <a:pt x="0" y="0"/>
                </a:lnTo>
                <a:lnTo>
                  <a:pt x="337566" y="337566"/>
                </a:lnTo>
                <a:lnTo>
                  <a:pt x="675132" y="0"/>
                </a:lnTo>
                <a:close/>
              </a:path>
            </a:pathLst>
          </a:custGeom>
          <a:ln w="9143">
            <a:solidFill>
              <a:srgbClr val="4F81BC"/>
            </a:solidFill>
          </a:ln>
        </p:spPr>
        <p:txBody>
          <a:bodyPr wrap="square" lIns="0" tIns="0" rIns="0" bIns="0" rtlCol="0">
            <a:noAutofit/>
          </a:bodyPr>
          <a:lstStyle/>
          <a:p>
            <a:endParaRPr/>
          </a:p>
        </p:txBody>
      </p:sp>
      <p:sp>
        <p:nvSpPr>
          <p:cNvPr id="13" name="object 13"/>
          <p:cNvSpPr/>
          <p:nvPr/>
        </p:nvSpPr>
        <p:spPr>
          <a:xfrm>
            <a:off x="1655402" y="2159186"/>
            <a:ext cx="6063055" cy="595040"/>
          </a:xfrm>
          <a:custGeom>
            <a:avLst/>
            <a:gdLst/>
            <a:ahLst/>
            <a:cxnLst/>
            <a:rect l="l" t="t" r="r" b="b"/>
            <a:pathLst>
              <a:path w="6397752" h="627888">
                <a:moveTo>
                  <a:pt x="6293104" y="0"/>
                </a:moveTo>
                <a:lnTo>
                  <a:pt x="0" y="0"/>
                </a:lnTo>
                <a:lnTo>
                  <a:pt x="0" y="627888"/>
                </a:lnTo>
                <a:lnTo>
                  <a:pt x="6302710" y="627452"/>
                </a:lnTo>
                <a:lnTo>
                  <a:pt x="6343121" y="615178"/>
                </a:lnTo>
                <a:lnTo>
                  <a:pt x="6374708" y="588750"/>
                </a:lnTo>
                <a:lnTo>
                  <a:pt x="6393792" y="551845"/>
                </a:lnTo>
                <a:lnTo>
                  <a:pt x="6397752" y="523240"/>
                </a:lnTo>
                <a:lnTo>
                  <a:pt x="6397752" y="104648"/>
                </a:lnTo>
                <a:lnTo>
                  <a:pt x="6385042" y="54630"/>
                </a:lnTo>
                <a:lnTo>
                  <a:pt x="6358614" y="23043"/>
                </a:lnTo>
                <a:lnTo>
                  <a:pt x="6321709" y="3959"/>
                </a:lnTo>
                <a:lnTo>
                  <a:pt x="6293104" y="0"/>
                </a:lnTo>
                <a:close/>
              </a:path>
            </a:pathLst>
          </a:custGeom>
          <a:solidFill>
            <a:srgbClr val="FFFFFF"/>
          </a:solidFill>
        </p:spPr>
        <p:txBody>
          <a:bodyPr wrap="square" lIns="0" tIns="0" rIns="0" bIns="0" rtlCol="0">
            <a:noAutofit/>
          </a:bodyPr>
          <a:lstStyle/>
          <a:p>
            <a:endParaRPr/>
          </a:p>
        </p:txBody>
      </p:sp>
      <p:sp>
        <p:nvSpPr>
          <p:cNvPr id="14" name="object 14"/>
          <p:cNvSpPr/>
          <p:nvPr/>
        </p:nvSpPr>
        <p:spPr>
          <a:xfrm>
            <a:off x="1655402" y="2159186"/>
            <a:ext cx="6063055" cy="595040"/>
          </a:xfrm>
          <a:custGeom>
            <a:avLst/>
            <a:gdLst/>
            <a:ahLst/>
            <a:cxnLst/>
            <a:rect l="l" t="t" r="r" b="b"/>
            <a:pathLst>
              <a:path w="6397752" h="627888">
                <a:moveTo>
                  <a:pt x="6397752" y="104648"/>
                </a:moveTo>
                <a:lnTo>
                  <a:pt x="6397752" y="523240"/>
                </a:lnTo>
                <a:lnTo>
                  <a:pt x="6396739" y="537852"/>
                </a:lnTo>
                <a:lnTo>
                  <a:pt x="6382640" y="577430"/>
                </a:lnTo>
                <a:lnTo>
                  <a:pt x="6354812" y="607760"/>
                </a:lnTo>
                <a:lnTo>
                  <a:pt x="6316934" y="625161"/>
                </a:lnTo>
                <a:lnTo>
                  <a:pt x="0" y="627888"/>
                </a:lnTo>
                <a:lnTo>
                  <a:pt x="0" y="0"/>
                </a:lnTo>
                <a:lnTo>
                  <a:pt x="6293104" y="0"/>
                </a:lnTo>
                <a:lnTo>
                  <a:pt x="6307716" y="1012"/>
                </a:lnTo>
                <a:lnTo>
                  <a:pt x="6347294" y="15111"/>
                </a:lnTo>
                <a:lnTo>
                  <a:pt x="6377624" y="42939"/>
                </a:lnTo>
                <a:lnTo>
                  <a:pt x="6395025" y="80817"/>
                </a:lnTo>
                <a:lnTo>
                  <a:pt x="6397752" y="104648"/>
                </a:lnTo>
                <a:close/>
              </a:path>
            </a:pathLst>
          </a:custGeom>
          <a:ln w="9144">
            <a:solidFill>
              <a:srgbClr val="4F81BC"/>
            </a:solidFill>
          </a:ln>
        </p:spPr>
        <p:txBody>
          <a:bodyPr wrap="square" lIns="0" tIns="0" rIns="0" bIns="0" rtlCol="0">
            <a:noAutofit/>
          </a:bodyPr>
          <a:lstStyle/>
          <a:p>
            <a:endParaRPr/>
          </a:p>
        </p:txBody>
      </p:sp>
      <p:sp>
        <p:nvSpPr>
          <p:cNvPr id="15" name="object 15"/>
          <p:cNvSpPr/>
          <p:nvPr/>
        </p:nvSpPr>
        <p:spPr>
          <a:xfrm>
            <a:off x="970816" y="2930428"/>
            <a:ext cx="729357" cy="1010990"/>
          </a:xfrm>
          <a:prstGeom prst="rect">
            <a:avLst/>
          </a:prstGeom>
          <a:blipFill>
            <a:blip r:embed="rId2" cstate="print"/>
            <a:stretch>
              <a:fillRect/>
            </a:stretch>
          </a:blipFill>
        </p:spPr>
        <p:txBody>
          <a:bodyPr wrap="square" lIns="0" tIns="0" rIns="0" bIns="0" rtlCol="0">
            <a:noAutofit/>
          </a:bodyPr>
          <a:lstStyle/>
          <a:p>
            <a:endParaRPr/>
          </a:p>
        </p:txBody>
      </p:sp>
      <p:sp>
        <p:nvSpPr>
          <p:cNvPr id="16" name="object 16"/>
          <p:cNvSpPr/>
          <p:nvPr/>
        </p:nvSpPr>
        <p:spPr>
          <a:xfrm>
            <a:off x="885602" y="2953535"/>
            <a:ext cx="901226" cy="1083204"/>
          </a:xfrm>
          <a:prstGeom prst="rect">
            <a:avLst/>
          </a:prstGeom>
          <a:blipFill>
            <a:blip r:embed="rId7" cstate="print"/>
            <a:stretch>
              <a:fillRect/>
            </a:stretch>
          </a:blipFill>
        </p:spPr>
        <p:txBody>
          <a:bodyPr wrap="square" lIns="0" tIns="0" rIns="0" bIns="0" rtlCol="0">
            <a:noAutofit/>
          </a:bodyPr>
          <a:lstStyle/>
          <a:p>
            <a:endParaRPr/>
          </a:p>
        </p:txBody>
      </p:sp>
      <p:sp>
        <p:nvSpPr>
          <p:cNvPr id="17" name="object 17"/>
          <p:cNvSpPr/>
          <p:nvPr/>
        </p:nvSpPr>
        <p:spPr>
          <a:xfrm>
            <a:off x="1015589" y="2962201"/>
            <a:ext cx="639813" cy="914224"/>
          </a:xfrm>
          <a:prstGeom prst="rect">
            <a:avLst/>
          </a:prstGeom>
          <a:blipFill>
            <a:blip r:embed="rId4" cstate="print"/>
            <a:stretch>
              <a:fillRect/>
            </a:stretch>
          </a:blipFill>
        </p:spPr>
        <p:txBody>
          <a:bodyPr wrap="square" lIns="0" tIns="0" rIns="0" bIns="0" rtlCol="0">
            <a:noAutofit/>
          </a:bodyPr>
          <a:lstStyle/>
          <a:p>
            <a:endParaRPr/>
          </a:p>
        </p:txBody>
      </p:sp>
      <p:sp>
        <p:nvSpPr>
          <p:cNvPr id="18" name="object 18"/>
          <p:cNvSpPr/>
          <p:nvPr/>
        </p:nvSpPr>
        <p:spPr>
          <a:xfrm>
            <a:off x="1015589" y="2962201"/>
            <a:ext cx="639813" cy="914224"/>
          </a:xfrm>
          <a:custGeom>
            <a:avLst/>
            <a:gdLst/>
            <a:ahLst/>
            <a:cxnLst/>
            <a:rect l="l" t="t" r="r" b="b"/>
            <a:pathLst>
              <a:path w="675132" h="964692">
                <a:moveTo>
                  <a:pt x="675132" y="0"/>
                </a:moveTo>
                <a:lnTo>
                  <a:pt x="675132" y="627126"/>
                </a:lnTo>
                <a:lnTo>
                  <a:pt x="337566" y="964692"/>
                </a:lnTo>
                <a:lnTo>
                  <a:pt x="0" y="627126"/>
                </a:lnTo>
                <a:lnTo>
                  <a:pt x="0" y="0"/>
                </a:lnTo>
                <a:lnTo>
                  <a:pt x="337566" y="337565"/>
                </a:lnTo>
                <a:lnTo>
                  <a:pt x="675132" y="0"/>
                </a:lnTo>
                <a:close/>
              </a:path>
            </a:pathLst>
          </a:custGeom>
          <a:ln w="9144">
            <a:solidFill>
              <a:srgbClr val="4F81BC"/>
            </a:solidFill>
          </a:ln>
        </p:spPr>
        <p:txBody>
          <a:bodyPr wrap="square" lIns="0" tIns="0" rIns="0" bIns="0" rtlCol="0">
            <a:noAutofit/>
          </a:bodyPr>
          <a:lstStyle/>
          <a:p>
            <a:endParaRPr/>
          </a:p>
        </p:txBody>
      </p:sp>
      <p:sp>
        <p:nvSpPr>
          <p:cNvPr id="19" name="object 19"/>
          <p:cNvSpPr/>
          <p:nvPr/>
        </p:nvSpPr>
        <p:spPr>
          <a:xfrm>
            <a:off x="1655402" y="2962203"/>
            <a:ext cx="6063055" cy="593595"/>
          </a:xfrm>
          <a:custGeom>
            <a:avLst/>
            <a:gdLst/>
            <a:ahLst/>
            <a:cxnLst/>
            <a:rect l="l" t="t" r="r" b="b"/>
            <a:pathLst>
              <a:path w="6397752" h="626363">
                <a:moveTo>
                  <a:pt x="6293358" y="0"/>
                </a:moveTo>
                <a:lnTo>
                  <a:pt x="0" y="0"/>
                </a:lnTo>
                <a:lnTo>
                  <a:pt x="0" y="626363"/>
                </a:lnTo>
                <a:lnTo>
                  <a:pt x="6302555" y="625964"/>
                </a:lnTo>
                <a:lnTo>
                  <a:pt x="6343022" y="613817"/>
                </a:lnTo>
                <a:lnTo>
                  <a:pt x="6374663" y="587457"/>
                </a:lnTo>
                <a:lnTo>
                  <a:pt x="6393784" y="550577"/>
                </a:lnTo>
                <a:lnTo>
                  <a:pt x="6397752" y="521969"/>
                </a:lnTo>
                <a:lnTo>
                  <a:pt x="6397752" y="104393"/>
                </a:lnTo>
                <a:lnTo>
                  <a:pt x="6385205" y="54729"/>
                </a:lnTo>
                <a:lnTo>
                  <a:pt x="6358845" y="23088"/>
                </a:lnTo>
                <a:lnTo>
                  <a:pt x="6321965" y="3967"/>
                </a:lnTo>
                <a:lnTo>
                  <a:pt x="6293358" y="0"/>
                </a:lnTo>
                <a:close/>
              </a:path>
            </a:pathLst>
          </a:custGeom>
          <a:solidFill>
            <a:srgbClr val="FFFFFF"/>
          </a:solidFill>
        </p:spPr>
        <p:txBody>
          <a:bodyPr wrap="square" lIns="0" tIns="0" rIns="0" bIns="0" rtlCol="0">
            <a:noAutofit/>
          </a:bodyPr>
          <a:lstStyle/>
          <a:p>
            <a:endParaRPr/>
          </a:p>
        </p:txBody>
      </p:sp>
      <p:sp>
        <p:nvSpPr>
          <p:cNvPr id="20" name="object 20"/>
          <p:cNvSpPr/>
          <p:nvPr/>
        </p:nvSpPr>
        <p:spPr>
          <a:xfrm>
            <a:off x="1655402" y="2962203"/>
            <a:ext cx="6063055" cy="593595"/>
          </a:xfrm>
          <a:custGeom>
            <a:avLst/>
            <a:gdLst/>
            <a:ahLst/>
            <a:cxnLst/>
            <a:rect l="l" t="t" r="r" b="b"/>
            <a:pathLst>
              <a:path w="6397752" h="626363">
                <a:moveTo>
                  <a:pt x="6397752" y="104393"/>
                </a:moveTo>
                <a:lnTo>
                  <a:pt x="6397752" y="521969"/>
                </a:lnTo>
                <a:lnTo>
                  <a:pt x="6396737" y="536584"/>
                </a:lnTo>
                <a:lnTo>
                  <a:pt x="6382610" y="576150"/>
                </a:lnTo>
                <a:lnTo>
                  <a:pt x="6354732" y="606427"/>
                </a:lnTo>
                <a:lnTo>
                  <a:pt x="6316797" y="623722"/>
                </a:lnTo>
                <a:lnTo>
                  <a:pt x="0" y="626363"/>
                </a:lnTo>
                <a:lnTo>
                  <a:pt x="0" y="0"/>
                </a:lnTo>
                <a:lnTo>
                  <a:pt x="6293358" y="0"/>
                </a:lnTo>
                <a:lnTo>
                  <a:pt x="6307972" y="1014"/>
                </a:lnTo>
                <a:lnTo>
                  <a:pt x="6347538" y="15141"/>
                </a:lnTo>
                <a:lnTo>
                  <a:pt x="6377815" y="43019"/>
                </a:lnTo>
                <a:lnTo>
                  <a:pt x="6395110" y="80954"/>
                </a:lnTo>
                <a:lnTo>
                  <a:pt x="6397752" y="104393"/>
                </a:lnTo>
                <a:close/>
              </a:path>
            </a:pathLst>
          </a:custGeom>
          <a:ln w="9144">
            <a:solidFill>
              <a:srgbClr val="4F81BC"/>
            </a:solidFill>
          </a:ln>
        </p:spPr>
        <p:txBody>
          <a:bodyPr wrap="square" lIns="0" tIns="0" rIns="0" bIns="0" rtlCol="0">
            <a:noAutofit/>
          </a:bodyPr>
          <a:lstStyle/>
          <a:p>
            <a:endParaRPr/>
          </a:p>
        </p:txBody>
      </p:sp>
      <p:sp>
        <p:nvSpPr>
          <p:cNvPr id="21" name="object 21"/>
          <p:cNvSpPr/>
          <p:nvPr/>
        </p:nvSpPr>
        <p:spPr>
          <a:xfrm>
            <a:off x="970816" y="3731999"/>
            <a:ext cx="729357" cy="1010991"/>
          </a:xfrm>
          <a:prstGeom prst="rect">
            <a:avLst/>
          </a:prstGeom>
          <a:blipFill>
            <a:blip r:embed="rId2" cstate="print"/>
            <a:stretch>
              <a:fillRect/>
            </a:stretch>
          </a:blipFill>
        </p:spPr>
        <p:txBody>
          <a:bodyPr wrap="square" lIns="0" tIns="0" rIns="0" bIns="0" rtlCol="0">
            <a:noAutofit/>
          </a:bodyPr>
          <a:lstStyle/>
          <a:p>
            <a:endParaRPr/>
          </a:p>
        </p:txBody>
      </p:sp>
      <p:sp>
        <p:nvSpPr>
          <p:cNvPr id="22" name="object 22"/>
          <p:cNvSpPr/>
          <p:nvPr/>
        </p:nvSpPr>
        <p:spPr>
          <a:xfrm>
            <a:off x="885602" y="3755109"/>
            <a:ext cx="901226" cy="1084647"/>
          </a:xfrm>
          <a:prstGeom prst="rect">
            <a:avLst/>
          </a:prstGeom>
          <a:blipFill>
            <a:blip r:embed="rId8" cstate="print"/>
            <a:stretch>
              <a:fillRect/>
            </a:stretch>
          </a:blipFill>
        </p:spPr>
        <p:txBody>
          <a:bodyPr wrap="square" lIns="0" tIns="0" rIns="0" bIns="0" rtlCol="0">
            <a:noAutofit/>
          </a:bodyPr>
          <a:lstStyle/>
          <a:p>
            <a:endParaRPr/>
          </a:p>
        </p:txBody>
      </p:sp>
      <p:sp>
        <p:nvSpPr>
          <p:cNvPr id="23" name="object 23"/>
          <p:cNvSpPr/>
          <p:nvPr/>
        </p:nvSpPr>
        <p:spPr>
          <a:xfrm>
            <a:off x="1015589" y="3763772"/>
            <a:ext cx="639813" cy="914224"/>
          </a:xfrm>
          <a:prstGeom prst="rect">
            <a:avLst/>
          </a:prstGeom>
          <a:blipFill>
            <a:blip r:embed="rId9" cstate="print"/>
            <a:stretch>
              <a:fillRect/>
            </a:stretch>
          </a:blipFill>
        </p:spPr>
        <p:txBody>
          <a:bodyPr wrap="square" lIns="0" tIns="0" rIns="0" bIns="0" rtlCol="0">
            <a:noAutofit/>
          </a:bodyPr>
          <a:lstStyle/>
          <a:p>
            <a:endParaRPr/>
          </a:p>
        </p:txBody>
      </p:sp>
      <p:sp>
        <p:nvSpPr>
          <p:cNvPr id="24" name="object 24"/>
          <p:cNvSpPr/>
          <p:nvPr/>
        </p:nvSpPr>
        <p:spPr>
          <a:xfrm>
            <a:off x="1015589" y="3763772"/>
            <a:ext cx="639813" cy="914224"/>
          </a:xfrm>
          <a:custGeom>
            <a:avLst/>
            <a:gdLst/>
            <a:ahLst/>
            <a:cxnLst/>
            <a:rect l="l" t="t" r="r" b="b"/>
            <a:pathLst>
              <a:path w="675132" h="964692">
                <a:moveTo>
                  <a:pt x="675132" y="0"/>
                </a:moveTo>
                <a:lnTo>
                  <a:pt x="675132" y="627125"/>
                </a:lnTo>
                <a:lnTo>
                  <a:pt x="337566" y="964691"/>
                </a:lnTo>
                <a:lnTo>
                  <a:pt x="0" y="627125"/>
                </a:lnTo>
                <a:lnTo>
                  <a:pt x="0" y="0"/>
                </a:lnTo>
                <a:lnTo>
                  <a:pt x="337566" y="337565"/>
                </a:lnTo>
                <a:lnTo>
                  <a:pt x="675132" y="0"/>
                </a:lnTo>
                <a:close/>
              </a:path>
            </a:pathLst>
          </a:custGeom>
          <a:ln w="9144">
            <a:solidFill>
              <a:srgbClr val="4F81BC"/>
            </a:solidFill>
          </a:ln>
        </p:spPr>
        <p:txBody>
          <a:bodyPr wrap="square" lIns="0" tIns="0" rIns="0" bIns="0" rtlCol="0">
            <a:noAutofit/>
          </a:bodyPr>
          <a:lstStyle/>
          <a:p>
            <a:endParaRPr/>
          </a:p>
        </p:txBody>
      </p:sp>
      <p:sp>
        <p:nvSpPr>
          <p:cNvPr id="25" name="object 25"/>
          <p:cNvSpPr/>
          <p:nvPr/>
        </p:nvSpPr>
        <p:spPr>
          <a:xfrm>
            <a:off x="1655402" y="3763773"/>
            <a:ext cx="6063055" cy="595040"/>
          </a:xfrm>
          <a:custGeom>
            <a:avLst/>
            <a:gdLst/>
            <a:ahLst/>
            <a:cxnLst/>
            <a:rect l="l" t="t" r="r" b="b"/>
            <a:pathLst>
              <a:path w="6397752" h="627888">
                <a:moveTo>
                  <a:pt x="6293104" y="0"/>
                </a:moveTo>
                <a:lnTo>
                  <a:pt x="0" y="0"/>
                </a:lnTo>
                <a:lnTo>
                  <a:pt x="0" y="627887"/>
                </a:lnTo>
                <a:lnTo>
                  <a:pt x="6302710" y="627452"/>
                </a:lnTo>
                <a:lnTo>
                  <a:pt x="6343121" y="615178"/>
                </a:lnTo>
                <a:lnTo>
                  <a:pt x="6374708" y="588750"/>
                </a:lnTo>
                <a:lnTo>
                  <a:pt x="6393792" y="551845"/>
                </a:lnTo>
                <a:lnTo>
                  <a:pt x="6397752" y="523239"/>
                </a:lnTo>
                <a:lnTo>
                  <a:pt x="6397752" y="104647"/>
                </a:lnTo>
                <a:lnTo>
                  <a:pt x="6385042" y="54630"/>
                </a:lnTo>
                <a:lnTo>
                  <a:pt x="6358614" y="23043"/>
                </a:lnTo>
                <a:lnTo>
                  <a:pt x="6321709" y="3959"/>
                </a:lnTo>
                <a:lnTo>
                  <a:pt x="6293104" y="0"/>
                </a:lnTo>
                <a:close/>
              </a:path>
            </a:pathLst>
          </a:custGeom>
          <a:solidFill>
            <a:srgbClr val="FFFFFF"/>
          </a:solidFill>
        </p:spPr>
        <p:txBody>
          <a:bodyPr wrap="square" lIns="0" tIns="0" rIns="0" bIns="0" rtlCol="0">
            <a:noAutofit/>
          </a:bodyPr>
          <a:lstStyle/>
          <a:p>
            <a:endParaRPr/>
          </a:p>
        </p:txBody>
      </p:sp>
      <p:sp>
        <p:nvSpPr>
          <p:cNvPr id="26" name="object 26"/>
          <p:cNvSpPr/>
          <p:nvPr/>
        </p:nvSpPr>
        <p:spPr>
          <a:xfrm>
            <a:off x="1655402" y="3763773"/>
            <a:ext cx="6063055" cy="595040"/>
          </a:xfrm>
          <a:custGeom>
            <a:avLst/>
            <a:gdLst/>
            <a:ahLst/>
            <a:cxnLst/>
            <a:rect l="l" t="t" r="r" b="b"/>
            <a:pathLst>
              <a:path w="6397752" h="627888">
                <a:moveTo>
                  <a:pt x="6397752" y="104647"/>
                </a:moveTo>
                <a:lnTo>
                  <a:pt x="6397752" y="523239"/>
                </a:lnTo>
                <a:lnTo>
                  <a:pt x="6396739" y="537852"/>
                </a:lnTo>
                <a:lnTo>
                  <a:pt x="6382640" y="577430"/>
                </a:lnTo>
                <a:lnTo>
                  <a:pt x="6354812" y="607760"/>
                </a:lnTo>
                <a:lnTo>
                  <a:pt x="6316934" y="625161"/>
                </a:lnTo>
                <a:lnTo>
                  <a:pt x="0" y="627887"/>
                </a:lnTo>
                <a:lnTo>
                  <a:pt x="0" y="0"/>
                </a:lnTo>
                <a:lnTo>
                  <a:pt x="6293104" y="0"/>
                </a:lnTo>
                <a:lnTo>
                  <a:pt x="6307716" y="1012"/>
                </a:lnTo>
                <a:lnTo>
                  <a:pt x="6347294" y="15111"/>
                </a:lnTo>
                <a:lnTo>
                  <a:pt x="6377624" y="42939"/>
                </a:lnTo>
                <a:lnTo>
                  <a:pt x="6395025" y="80817"/>
                </a:lnTo>
                <a:lnTo>
                  <a:pt x="6397752" y="104647"/>
                </a:lnTo>
                <a:close/>
              </a:path>
            </a:pathLst>
          </a:custGeom>
          <a:ln w="9144">
            <a:solidFill>
              <a:srgbClr val="4F81BC"/>
            </a:solidFill>
          </a:ln>
        </p:spPr>
        <p:txBody>
          <a:bodyPr wrap="square" lIns="0" tIns="0" rIns="0" bIns="0" rtlCol="0">
            <a:noAutofit/>
          </a:bodyPr>
          <a:lstStyle/>
          <a:p>
            <a:endParaRPr/>
          </a:p>
        </p:txBody>
      </p:sp>
      <p:sp>
        <p:nvSpPr>
          <p:cNvPr id="27" name="object 27"/>
          <p:cNvSpPr/>
          <p:nvPr/>
        </p:nvSpPr>
        <p:spPr>
          <a:xfrm>
            <a:off x="970816" y="4533570"/>
            <a:ext cx="729357" cy="1012434"/>
          </a:xfrm>
          <a:prstGeom prst="rect">
            <a:avLst/>
          </a:prstGeom>
          <a:blipFill>
            <a:blip r:embed="rId10" cstate="print"/>
            <a:stretch>
              <a:fillRect/>
            </a:stretch>
          </a:blipFill>
        </p:spPr>
        <p:txBody>
          <a:bodyPr wrap="square" lIns="0" tIns="0" rIns="0" bIns="0" rtlCol="0">
            <a:noAutofit/>
          </a:bodyPr>
          <a:lstStyle/>
          <a:p>
            <a:endParaRPr/>
          </a:p>
        </p:txBody>
      </p:sp>
      <p:sp>
        <p:nvSpPr>
          <p:cNvPr id="28" name="object 28"/>
          <p:cNvSpPr/>
          <p:nvPr/>
        </p:nvSpPr>
        <p:spPr>
          <a:xfrm>
            <a:off x="885602" y="4556681"/>
            <a:ext cx="901226" cy="1084647"/>
          </a:xfrm>
          <a:prstGeom prst="rect">
            <a:avLst/>
          </a:prstGeom>
          <a:blipFill>
            <a:blip r:embed="rId11" cstate="print"/>
            <a:stretch>
              <a:fillRect/>
            </a:stretch>
          </a:blipFill>
        </p:spPr>
        <p:txBody>
          <a:bodyPr wrap="square" lIns="0" tIns="0" rIns="0" bIns="0" rtlCol="0">
            <a:noAutofit/>
          </a:bodyPr>
          <a:lstStyle/>
          <a:p>
            <a:endParaRPr/>
          </a:p>
        </p:txBody>
      </p:sp>
      <p:sp>
        <p:nvSpPr>
          <p:cNvPr id="29" name="object 29"/>
          <p:cNvSpPr/>
          <p:nvPr/>
        </p:nvSpPr>
        <p:spPr>
          <a:xfrm>
            <a:off x="1015589" y="4565346"/>
            <a:ext cx="639813" cy="915669"/>
          </a:xfrm>
          <a:prstGeom prst="rect">
            <a:avLst/>
          </a:prstGeom>
          <a:blipFill>
            <a:blip r:embed="rId12" cstate="print"/>
            <a:stretch>
              <a:fillRect/>
            </a:stretch>
          </a:blipFill>
        </p:spPr>
        <p:txBody>
          <a:bodyPr wrap="square" lIns="0" tIns="0" rIns="0" bIns="0" rtlCol="0">
            <a:noAutofit/>
          </a:bodyPr>
          <a:lstStyle/>
          <a:p>
            <a:endParaRPr/>
          </a:p>
        </p:txBody>
      </p:sp>
      <p:sp>
        <p:nvSpPr>
          <p:cNvPr id="30" name="object 30"/>
          <p:cNvSpPr/>
          <p:nvPr/>
        </p:nvSpPr>
        <p:spPr>
          <a:xfrm>
            <a:off x="1015589" y="4565346"/>
            <a:ext cx="639813" cy="915669"/>
          </a:xfrm>
          <a:custGeom>
            <a:avLst/>
            <a:gdLst/>
            <a:ahLst/>
            <a:cxnLst/>
            <a:rect l="l" t="t" r="r" b="b"/>
            <a:pathLst>
              <a:path w="675132" h="966216">
                <a:moveTo>
                  <a:pt x="675132" y="0"/>
                </a:moveTo>
                <a:lnTo>
                  <a:pt x="675132" y="628650"/>
                </a:lnTo>
                <a:lnTo>
                  <a:pt x="337566" y="966216"/>
                </a:lnTo>
                <a:lnTo>
                  <a:pt x="0" y="628650"/>
                </a:lnTo>
                <a:lnTo>
                  <a:pt x="0" y="0"/>
                </a:lnTo>
                <a:lnTo>
                  <a:pt x="337566" y="337566"/>
                </a:lnTo>
                <a:lnTo>
                  <a:pt x="675132" y="0"/>
                </a:lnTo>
                <a:close/>
              </a:path>
            </a:pathLst>
          </a:custGeom>
          <a:ln w="9144">
            <a:solidFill>
              <a:srgbClr val="4F81BC"/>
            </a:solidFill>
          </a:ln>
        </p:spPr>
        <p:txBody>
          <a:bodyPr wrap="square" lIns="0" tIns="0" rIns="0" bIns="0" rtlCol="0">
            <a:noAutofit/>
          </a:bodyPr>
          <a:lstStyle/>
          <a:p>
            <a:endParaRPr/>
          </a:p>
        </p:txBody>
      </p:sp>
      <p:sp>
        <p:nvSpPr>
          <p:cNvPr id="31" name="object 31"/>
          <p:cNvSpPr txBox="1"/>
          <p:nvPr/>
        </p:nvSpPr>
        <p:spPr>
          <a:xfrm>
            <a:off x="1200215" y="1484954"/>
            <a:ext cx="270801" cy="3753903"/>
          </a:xfrm>
          <a:prstGeom prst="rect">
            <a:avLst/>
          </a:prstGeom>
        </p:spPr>
        <p:txBody>
          <a:bodyPr vert="horz" wrap="square" lIns="0" tIns="0" rIns="0" bIns="0" rtlCol="0">
            <a:noAutofit/>
          </a:bodyPr>
          <a:lstStyle/>
          <a:p>
            <a:pPr marL="49345"/>
            <a:r>
              <a:rPr sz="3411" spc="-554" dirty="0">
                <a:latin typeface="Arial"/>
                <a:cs typeface="Arial"/>
              </a:rPr>
              <a:t>1</a:t>
            </a:r>
            <a:endParaRPr sz="3411" dirty="0">
              <a:latin typeface="Arial"/>
              <a:cs typeface="Arial"/>
            </a:endParaRPr>
          </a:p>
          <a:p>
            <a:pPr>
              <a:lnSpc>
                <a:spcPts val="948"/>
              </a:lnSpc>
            </a:pPr>
            <a:endParaRPr sz="948" dirty="0"/>
          </a:p>
          <a:p>
            <a:pPr>
              <a:lnSpc>
                <a:spcPts val="1232"/>
              </a:lnSpc>
              <a:spcBef>
                <a:spcPts val="46"/>
              </a:spcBef>
            </a:pPr>
            <a:endParaRPr sz="1232" dirty="0"/>
          </a:p>
          <a:p>
            <a:pPr marL="12036"/>
            <a:r>
              <a:rPr sz="3411" spc="38" dirty="0">
                <a:latin typeface="Arial"/>
                <a:cs typeface="Arial"/>
              </a:rPr>
              <a:t>2</a:t>
            </a:r>
            <a:endParaRPr sz="3411" dirty="0">
              <a:latin typeface="Arial"/>
              <a:cs typeface="Arial"/>
            </a:endParaRPr>
          </a:p>
          <a:p>
            <a:pPr>
              <a:lnSpc>
                <a:spcPts val="948"/>
              </a:lnSpc>
            </a:pPr>
            <a:endParaRPr sz="948" dirty="0"/>
          </a:p>
          <a:p>
            <a:pPr>
              <a:lnSpc>
                <a:spcPts val="1232"/>
              </a:lnSpc>
              <a:spcBef>
                <a:spcPts val="44"/>
              </a:spcBef>
            </a:pPr>
            <a:endParaRPr sz="1232" dirty="0"/>
          </a:p>
          <a:p>
            <a:pPr marL="12036"/>
            <a:r>
              <a:rPr sz="3411" spc="38" dirty="0">
                <a:latin typeface="Arial"/>
                <a:cs typeface="Arial"/>
              </a:rPr>
              <a:t>3</a:t>
            </a:r>
            <a:endParaRPr sz="3411" dirty="0">
              <a:latin typeface="Arial"/>
              <a:cs typeface="Arial"/>
            </a:endParaRPr>
          </a:p>
          <a:p>
            <a:pPr>
              <a:lnSpc>
                <a:spcPts val="948"/>
              </a:lnSpc>
            </a:pPr>
            <a:endParaRPr sz="948" dirty="0"/>
          </a:p>
          <a:p>
            <a:pPr>
              <a:lnSpc>
                <a:spcPts val="1232"/>
              </a:lnSpc>
              <a:spcBef>
                <a:spcPts val="43"/>
              </a:spcBef>
            </a:pPr>
            <a:endParaRPr sz="1232" dirty="0"/>
          </a:p>
          <a:p>
            <a:pPr marL="12036"/>
            <a:r>
              <a:rPr sz="3411" spc="38" dirty="0">
                <a:latin typeface="Arial"/>
                <a:cs typeface="Arial"/>
              </a:rPr>
              <a:t>4</a:t>
            </a:r>
            <a:endParaRPr sz="3411" dirty="0">
              <a:latin typeface="Arial"/>
              <a:cs typeface="Arial"/>
            </a:endParaRPr>
          </a:p>
          <a:p>
            <a:pPr>
              <a:lnSpc>
                <a:spcPts val="948"/>
              </a:lnSpc>
            </a:pPr>
            <a:endParaRPr sz="948" dirty="0"/>
          </a:p>
          <a:p>
            <a:pPr>
              <a:lnSpc>
                <a:spcPts val="1232"/>
              </a:lnSpc>
              <a:spcBef>
                <a:spcPts val="44"/>
              </a:spcBef>
            </a:pPr>
            <a:endParaRPr sz="1232" dirty="0"/>
          </a:p>
          <a:p>
            <a:pPr marL="12036"/>
            <a:r>
              <a:rPr sz="3411" spc="38" dirty="0">
                <a:latin typeface="Arial"/>
                <a:cs typeface="Arial"/>
              </a:rPr>
              <a:t>5</a:t>
            </a:r>
            <a:endParaRPr sz="3411" dirty="0">
              <a:latin typeface="Arial"/>
              <a:cs typeface="Arial"/>
            </a:endParaRPr>
          </a:p>
        </p:txBody>
      </p:sp>
      <p:sp>
        <p:nvSpPr>
          <p:cNvPr id="33" name="object 33"/>
          <p:cNvSpPr txBox="1"/>
          <p:nvPr/>
        </p:nvSpPr>
        <p:spPr>
          <a:xfrm>
            <a:off x="1777291" y="2136792"/>
            <a:ext cx="3166316" cy="544009"/>
          </a:xfrm>
          <a:prstGeom prst="rect">
            <a:avLst/>
          </a:prstGeom>
        </p:spPr>
        <p:txBody>
          <a:bodyPr vert="horz" wrap="square" lIns="0" tIns="0" rIns="0" bIns="0" rtlCol="0">
            <a:noAutofit/>
          </a:bodyPr>
          <a:lstStyle/>
          <a:p>
            <a:pPr marL="283442" indent="-272008">
              <a:buFont typeface="Microsoft JhengHei Light"/>
              <a:buChar char="•"/>
              <a:tabLst>
                <a:tab pos="283442" algn="l"/>
              </a:tabLst>
            </a:pPr>
            <a:r>
              <a:rPr lang="zh-CN" altLang="en-US" sz="3411" spc="-422" dirty="0">
                <a:latin typeface="Arial"/>
                <a:cs typeface="Arial"/>
              </a:rPr>
              <a:t>云存储平台架构</a:t>
            </a:r>
            <a:endParaRPr sz="3411" dirty="0">
              <a:latin typeface="Arial"/>
              <a:cs typeface="Arial"/>
            </a:endParaRPr>
          </a:p>
        </p:txBody>
      </p:sp>
      <p:sp>
        <p:nvSpPr>
          <p:cNvPr id="34" name="object 34"/>
          <p:cNvSpPr txBox="1"/>
          <p:nvPr/>
        </p:nvSpPr>
        <p:spPr>
          <a:xfrm>
            <a:off x="1856373" y="2939295"/>
            <a:ext cx="3329047" cy="544611"/>
          </a:xfrm>
          <a:prstGeom prst="rect">
            <a:avLst/>
          </a:prstGeom>
        </p:spPr>
        <p:txBody>
          <a:bodyPr vert="horz" wrap="square" lIns="0" tIns="0" rIns="0" bIns="0" rtlCol="0">
            <a:noAutofit/>
          </a:bodyPr>
          <a:lstStyle/>
          <a:p>
            <a:pPr marL="283442" indent="-272008">
              <a:buFont typeface="Microsoft JhengHei Light"/>
              <a:buChar char="•"/>
              <a:tabLst>
                <a:tab pos="283442" algn="l"/>
              </a:tabLst>
            </a:pPr>
            <a:r>
              <a:rPr lang="zh-CN" altLang="en-US" sz="3411" spc="-85" dirty="0">
                <a:latin typeface="Arial"/>
                <a:cs typeface="Arial"/>
              </a:rPr>
              <a:t>云存储主要技术</a:t>
            </a:r>
            <a:endParaRPr sz="3411" dirty="0">
              <a:latin typeface="Arial"/>
              <a:cs typeface="Arial"/>
            </a:endParaRPr>
          </a:p>
        </p:txBody>
      </p:sp>
      <p:sp>
        <p:nvSpPr>
          <p:cNvPr id="35" name="object 35"/>
          <p:cNvSpPr txBox="1"/>
          <p:nvPr/>
        </p:nvSpPr>
        <p:spPr>
          <a:xfrm>
            <a:off x="1886845" y="3732000"/>
            <a:ext cx="3166316" cy="544009"/>
          </a:xfrm>
          <a:prstGeom prst="rect">
            <a:avLst/>
          </a:prstGeom>
        </p:spPr>
        <p:txBody>
          <a:bodyPr vert="horz" wrap="square" lIns="0" tIns="0" rIns="0" bIns="0" rtlCol="0">
            <a:noAutofit/>
          </a:bodyPr>
          <a:lstStyle/>
          <a:p>
            <a:pPr marL="283442" indent="-272008" algn="l">
              <a:buFont typeface="Microsoft JhengHei Light"/>
              <a:buChar char="•"/>
              <a:tabLst>
                <a:tab pos="283442" algn="l"/>
              </a:tabLst>
            </a:pPr>
            <a:r>
              <a:rPr lang="zh-CN" altLang="en-US" sz="3411" dirty="0">
                <a:latin typeface="Microsoft JhengHei Light"/>
                <a:cs typeface="Microsoft JhengHei Light"/>
              </a:rPr>
              <a:t>云存储应用</a:t>
            </a:r>
            <a:endParaRPr sz="3411" dirty="0">
              <a:latin typeface="Arial"/>
              <a:cs typeface="Arial"/>
            </a:endParaRPr>
          </a:p>
        </p:txBody>
      </p:sp>
      <p:sp>
        <p:nvSpPr>
          <p:cNvPr id="36" name="object 36"/>
          <p:cNvSpPr/>
          <p:nvPr/>
        </p:nvSpPr>
        <p:spPr>
          <a:xfrm>
            <a:off x="1655402" y="4565345"/>
            <a:ext cx="6063055" cy="595040"/>
          </a:xfrm>
          <a:custGeom>
            <a:avLst/>
            <a:gdLst/>
            <a:ahLst/>
            <a:cxnLst/>
            <a:rect l="l" t="t" r="r" b="b"/>
            <a:pathLst>
              <a:path w="6397752" h="627888">
                <a:moveTo>
                  <a:pt x="6293104" y="0"/>
                </a:moveTo>
                <a:lnTo>
                  <a:pt x="0" y="0"/>
                </a:lnTo>
                <a:lnTo>
                  <a:pt x="0" y="627888"/>
                </a:lnTo>
                <a:lnTo>
                  <a:pt x="6302710" y="627452"/>
                </a:lnTo>
                <a:lnTo>
                  <a:pt x="6343121" y="615178"/>
                </a:lnTo>
                <a:lnTo>
                  <a:pt x="6374708" y="588750"/>
                </a:lnTo>
                <a:lnTo>
                  <a:pt x="6393792" y="551845"/>
                </a:lnTo>
                <a:lnTo>
                  <a:pt x="6397752" y="523240"/>
                </a:lnTo>
                <a:lnTo>
                  <a:pt x="6397752" y="104648"/>
                </a:lnTo>
                <a:lnTo>
                  <a:pt x="6385042" y="54630"/>
                </a:lnTo>
                <a:lnTo>
                  <a:pt x="6358614" y="23043"/>
                </a:lnTo>
                <a:lnTo>
                  <a:pt x="6321709" y="3959"/>
                </a:lnTo>
                <a:lnTo>
                  <a:pt x="6293104" y="0"/>
                </a:lnTo>
                <a:close/>
              </a:path>
            </a:pathLst>
          </a:custGeom>
          <a:solidFill>
            <a:srgbClr val="FFFFFF"/>
          </a:solidFill>
        </p:spPr>
        <p:txBody>
          <a:bodyPr wrap="square" lIns="0" tIns="0" rIns="0" bIns="0" rtlCol="0">
            <a:noAutofit/>
          </a:bodyPr>
          <a:lstStyle/>
          <a:p>
            <a:endParaRPr/>
          </a:p>
        </p:txBody>
      </p:sp>
      <p:sp>
        <p:nvSpPr>
          <p:cNvPr id="37" name="object 37"/>
          <p:cNvSpPr/>
          <p:nvPr/>
        </p:nvSpPr>
        <p:spPr>
          <a:xfrm>
            <a:off x="1655402" y="4565345"/>
            <a:ext cx="6063055" cy="595040"/>
          </a:xfrm>
          <a:custGeom>
            <a:avLst/>
            <a:gdLst/>
            <a:ahLst/>
            <a:cxnLst/>
            <a:rect l="l" t="t" r="r" b="b"/>
            <a:pathLst>
              <a:path w="6397752" h="627888">
                <a:moveTo>
                  <a:pt x="6397752" y="104648"/>
                </a:moveTo>
                <a:lnTo>
                  <a:pt x="6397752" y="523240"/>
                </a:lnTo>
                <a:lnTo>
                  <a:pt x="6396739" y="537852"/>
                </a:lnTo>
                <a:lnTo>
                  <a:pt x="6382640" y="577430"/>
                </a:lnTo>
                <a:lnTo>
                  <a:pt x="6354812" y="607760"/>
                </a:lnTo>
                <a:lnTo>
                  <a:pt x="6316934" y="625161"/>
                </a:lnTo>
                <a:lnTo>
                  <a:pt x="0" y="627888"/>
                </a:lnTo>
                <a:lnTo>
                  <a:pt x="0" y="0"/>
                </a:lnTo>
                <a:lnTo>
                  <a:pt x="6293104" y="0"/>
                </a:lnTo>
                <a:lnTo>
                  <a:pt x="6307716" y="1012"/>
                </a:lnTo>
                <a:lnTo>
                  <a:pt x="6347294" y="15111"/>
                </a:lnTo>
                <a:lnTo>
                  <a:pt x="6377624" y="42939"/>
                </a:lnTo>
                <a:lnTo>
                  <a:pt x="6395025" y="80817"/>
                </a:lnTo>
                <a:lnTo>
                  <a:pt x="6397752" y="104648"/>
                </a:lnTo>
                <a:close/>
              </a:path>
            </a:pathLst>
          </a:custGeom>
          <a:ln w="9144">
            <a:solidFill>
              <a:srgbClr val="4F81BC"/>
            </a:solidFill>
          </a:ln>
        </p:spPr>
        <p:txBody>
          <a:bodyPr wrap="square" lIns="0" tIns="0" rIns="0" bIns="0" rtlCol="0">
            <a:noAutofit/>
          </a:bodyPr>
          <a:lstStyle/>
          <a:p>
            <a:endParaRPr/>
          </a:p>
        </p:txBody>
      </p:sp>
      <p:sp>
        <p:nvSpPr>
          <p:cNvPr id="38" name="object 38"/>
          <p:cNvSpPr txBox="1"/>
          <p:nvPr/>
        </p:nvSpPr>
        <p:spPr>
          <a:xfrm>
            <a:off x="1849070" y="4565345"/>
            <a:ext cx="3526356" cy="544009"/>
          </a:xfrm>
          <a:prstGeom prst="rect">
            <a:avLst/>
          </a:prstGeom>
        </p:spPr>
        <p:txBody>
          <a:bodyPr vert="horz" wrap="square" lIns="0" tIns="0" rIns="0" bIns="0" rtlCol="0">
            <a:noAutofit/>
          </a:bodyPr>
          <a:lstStyle/>
          <a:p>
            <a:pPr marL="12036"/>
            <a:r>
              <a:rPr sz="3411" spc="232" dirty="0">
                <a:latin typeface="Microsoft JhengHei Light"/>
                <a:cs typeface="Microsoft JhengHei Light"/>
              </a:rPr>
              <a:t>•</a:t>
            </a:r>
            <a:r>
              <a:rPr lang="zh-CN" altLang="en-US" sz="3411" spc="232" dirty="0">
                <a:latin typeface="Microsoft JhengHei Light"/>
                <a:cs typeface="Microsoft JhengHei Light"/>
              </a:rPr>
              <a:t>分布式文件系统</a:t>
            </a:r>
            <a:endParaRPr sz="3411" dirty="0">
              <a:latin typeface="Microsoft JhengHei Light"/>
              <a:cs typeface="Microsoft JhengHei Light"/>
            </a:endParaRPr>
          </a:p>
        </p:txBody>
      </p:sp>
      <p:sp>
        <p:nvSpPr>
          <p:cNvPr id="39" name="object 32"/>
          <p:cNvSpPr txBox="1"/>
          <p:nvPr/>
        </p:nvSpPr>
        <p:spPr>
          <a:xfrm>
            <a:off x="1886847" y="1325240"/>
            <a:ext cx="4246434" cy="544009"/>
          </a:xfrm>
          <a:prstGeom prst="rect">
            <a:avLst/>
          </a:prstGeom>
        </p:spPr>
        <p:txBody>
          <a:bodyPr vert="horz" wrap="square" lIns="0" tIns="0" rIns="0" bIns="0" rtlCol="0">
            <a:noAutofit/>
          </a:bodyPr>
          <a:lstStyle/>
          <a:p>
            <a:pPr marL="12036" algn="l"/>
            <a:r>
              <a:rPr sz="3411" spc="232" dirty="0" smtClean="0">
                <a:latin typeface="Microsoft JhengHei Light"/>
                <a:cs typeface="Microsoft JhengHei Light"/>
              </a:rPr>
              <a:t>•</a:t>
            </a:r>
            <a:r>
              <a:rPr lang="zh-CN" altLang="en-US" sz="3411" spc="-578" dirty="0" smtClean="0">
                <a:latin typeface="Microsoft JhengHei Light"/>
                <a:cs typeface="Microsoft JhengHei Light"/>
              </a:rPr>
              <a:t>大数据和云</a:t>
            </a:r>
            <a:r>
              <a:rPr lang="zh-CN" altLang="en-US" sz="3411" spc="-578" dirty="0">
                <a:latin typeface="Microsoft JhengHei Light"/>
                <a:cs typeface="Microsoft JhengHei Light"/>
              </a:rPr>
              <a:t>存储简介</a:t>
            </a:r>
            <a:endParaRPr sz="3411" dirty="0">
              <a:latin typeface="Microsoft JhengHei Light"/>
              <a:cs typeface="Microsoft JhengHei Light"/>
            </a:endParaRPr>
          </a:p>
        </p:txBody>
      </p:sp>
    </p:spTree>
    <p:extLst>
      <p:ext uri="{BB962C8B-B14F-4D97-AF65-F5344CB8AC3E}">
        <p14:creationId xmlns:p14="http://schemas.microsoft.com/office/powerpoint/2010/main" val="12586607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81260"/>
            <a:ext cx="7923213" cy="750887"/>
          </a:xfrm>
        </p:spPr>
        <p:txBody>
          <a:bodyPr/>
          <a:lstStyle/>
          <a:p>
            <a:r>
              <a:rPr lang="zh-CN" altLang="en-US" sz="3200" dirty="0"/>
              <a:t>云存储平台架构</a:t>
            </a:r>
            <a:r>
              <a:rPr lang="en-US" altLang="zh-CN" sz="3200" dirty="0"/>
              <a:t>--</a:t>
            </a:r>
            <a:r>
              <a:rPr lang="zh-CN" altLang="en-US" sz="3200" dirty="0"/>
              <a:t>基础管理层</a:t>
            </a:r>
          </a:p>
        </p:txBody>
      </p:sp>
      <p:sp>
        <p:nvSpPr>
          <p:cNvPr id="3" name="内容占位符 2"/>
          <p:cNvSpPr>
            <a:spLocks noGrp="1"/>
          </p:cNvSpPr>
          <p:nvPr>
            <p:ph sz="quarter" idx="1"/>
          </p:nvPr>
        </p:nvSpPr>
        <p:spPr/>
        <p:txBody>
          <a:bodyPr/>
          <a:lstStyle/>
          <a:p>
            <a:r>
              <a:rPr lang="zh-CN" altLang="en-US" dirty="0" smtClean="0"/>
              <a:t>通过集群、分布式文件系统和网格计算等技术，提供强大数据访问性能，同时兼具数据管理功能。</a:t>
            </a:r>
            <a:endParaRPr lang="en-US" altLang="zh-CN" dirty="0" smtClean="0"/>
          </a:p>
          <a:p>
            <a:r>
              <a:rPr lang="zh-CN" altLang="en-US" dirty="0" smtClean="0"/>
              <a:t>云存储基础管理层的文件系统技术主要有</a:t>
            </a:r>
            <a:endParaRPr lang="en-US" altLang="zh-CN" dirty="0" smtClean="0"/>
          </a:p>
          <a:p>
            <a:pPr lvl="1"/>
            <a:r>
              <a:rPr lang="zh-CN" altLang="en-US" dirty="0" smtClean="0"/>
              <a:t>谷歌的非开源的</a:t>
            </a:r>
            <a:r>
              <a:rPr lang="en-US" altLang="zh-CN" dirty="0" smtClean="0"/>
              <a:t>GFS(Google File System)</a:t>
            </a:r>
          </a:p>
          <a:p>
            <a:pPr lvl="1"/>
            <a:r>
              <a:rPr lang="en-US" altLang="zh-CN" dirty="0" err="1" smtClean="0"/>
              <a:t>Hadoop</a:t>
            </a:r>
            <a:r>
              <a:rPr lang="zh-CN" altLang="en-US" dirty="0" smtClean="0"/>
              <a:t>开发团队开源的 </a:t>
            </a:r>
            <a:r>
              <a:rPr lang="en-US" altLang="zh-CN" dirty="0" smtClean="0"/>
              <a:t>HDFS(</a:t>
            </a:r>
            <a:r>
              <a:rPr lang="en-US" altLang="zh-CN" dirty="0" err="1" smtClean="0"/>
              <a:t>Hadoop</a:t>
            </a:r>
            <a:r>
              <a:rPr lang="en-US" altLang="zh-CN" dirty="0" smtClean="0"/>
              <a:t> Distributed   File System)</a:t>
            </a:r>
          </a:p>
          <a:p>
            <a:pPr lvl="1"/>
            <a:r>
              <a:rPr lang="en-US" altLang="zh-CN" dirty="0" smtClean="0"/>
              <a:t>IBM</a:t>
            </a:r>
            <a:r>
              <a:rPr lang="zh-CN" altLang="en-US" dirty="0" smtClean="0"/>
              <a:t>的</a:t>
            </a:r>
            <a:r>
              <a:rPr lang="en-US" altLang="zh-CN" dirty="0" smtClean="0"/>
              <a:t>GPFS(General Parallel File System)</a:t>
            </a:r>
          </a:p>
          <a:p>
            <a:endParaRPr lang="zh-CN" altLang="en-US" dirty="0"/>
          </a:p>
        </p:txBody>
      </p:sp>
    </p:spTree>
    <p:extLst>
      <p:ext uri="{BB962C8B-B14F-4D97-AF65-F5344CB8AC3E}">
        <p14:creationId xmlns:p14="http://schemas.microsoft.com/office/powerpoint/2010/main" val="3657249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56617" y="153268"/>
            <a:ext cx="6960544" cy="750887"/>
          </a:xfrm>
        </p:spPr>
        <p:txBody>
          <a:bodyPr/>
          <a:lstStyle/>
          <a:p>
            <a:r>
              <a:rPr lang="zh-CN" altLang="en-US" sz="3200" dirty="0"/>
              <a:t>云存储平台架构</a:t>
            </a:r>
            <a:r>
              <a:rPr lang="en-US" altLang="zh-CN" sz="3200" dirty="0"/>
              <a:t>--</a:t>
            </a:r>
            <a:r>
              <a:rPr lang="zh-CN" altLang="en-US" sz="3200" dirty="0"/>
              <a:t>应用接口层</a:t>
            </a:r>
          </a:p>
        </p:txBody>
      </p:sp>
      <p:sp>
        <p:nvSpPr>
          <p:cNvPr id="3" name="内容占位符 2"/>
          <p:cNvSpPr>
            <a:spLocks noGrp="1"/>
          </p:cNvSpPr>
          <p:nvPr>
            <p:ph sz="quarter" idx="1"/>
          </p:nvPr>
        </p:nvSpPr>
        <p:spPr/>
        <p:txBody>
          <a:bodyPr>
            <a:normAutofit/>
          </a:bodyPr>
          <a:lstStyle/>
          <a:p>
            <a:r>
              <a:rPr lang="zh-CN" altLang="en-US" dirty="0" smtClean="0"/>
              <a:t>应用接口层提供不同的应用服务接口。</a:t>
            </a:r>
            <a:endParaRPr lang="en-US" altLang="zh-CN" dirty="0" smtClean="0"/>
          </a:p>
          <a:p>
            <a:pPr lvl="1"/>
            <a:r>
              <a:rPr lang="zh-CN" altLang="en-US" dirty="0" smtClean="0"/>
              <a:t>视频监控应用平台</a:t>
            </a:r>
            <a:endParaRPr lang="en-US" altLang="zh-CN" dirty="0" smtClean="0"/>
          </a:p>
          <a:p>
            <a:pPr lvl="1"/>
            <a:r>
              <a:rPr lang="en-US" altLang="zh-CN" dirty="0" smtClean="0"/>
              <a:t>IPTV</a:t>
            </a:r>
            <a:r>
              <a:rPr lang="zh-CN" altLang="en-US" dirty="0" smtClean="0"/>
              <a:t>和视频点播应用平台</a:t>
            </a:r>
            <a:endParaRPr lang="en-US" altLang="zh-CN" dirty="0" smtClean="0"/>
          </a:p>
          <a:p>
            <a:pPr lvl="1"/>
            <a:r>
              <a:rPr lang="zh-CN" altLang="en-US" dirty="0" smtClean="0"/>
              <a:t>网络硬盘</a:t>
            </a:r>
            <a:endParaRPr lang="en-US" altLang="zh-CN" dirty="0" smtClean="0"/>
          </a:p>
          <a:p>
            <a:pPr lvl="1"/>
            <a:r>
              <a:rPr lang="zh-CN" altLang="en-US" dirty="0" smtClean="0"/>
              <a:t>远程数据备份应用平台等。</a:t>
            </a:r>
            <a:endParaRPr lang="en-US" altLang="zh-CN" dirty="0" smtClean="0"/>
          </a:p>
          <a:p>
            <a:pPr marL="0" indent="0">
              <a:buNone/>
            </a:pPr>
            <a:r>
              <a:rPr lang="zh-CN" altLang="en-US" dirty="0" smtClean="0"/>
              <a:t>　</a:t>
            </a:r>
          </a:p>
          <a:p>
            <a:endParaRPr lang="zh-CN" altLang="en-US" dirty="0"/>
          </a:p>
        </p:txBody>
      </p:sp>
    </p:spTree>
    <p:extLst>
      <p:ext uri="{BB962C8B-B14F-4D97-AF65-F5344CB8AC3E}">
        <p14:creationId xmlns:p14="http://schemas.microsoft.com/office/powerpoint/2010/main" val="23020883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284502" y="81260"/>
            <a:ext cx="6960544" cy="750887"/>
          </a:xfrm>
        </p:spPr>
        <p:txBody>
          <a:bodyPr/>
          <a:lstStyle/>
          <a:p>
            <a:r>
              <a:rPr lang="zh-CN" altLang="en-US" sz="3200" dirty="0"/>
              <a:t>云存储平台</a:t>
            </a:r>
            <a:r>
              <a:rPr lang="zh-CN" altLang="en-US" sz="3200" dirty="0" smtClean="0"/>
              <a:t>架构</a:t>
            </a:r>
            <a:r>
              <a:rPr lang="en-US" altLang="zh-CN" sz="3200" dirty="0" smtClean="0"/>
              <a:t>----</a:t>
            </a:r>
            <a:r>
              <a:rPr lang="zh-CN" altLang="en-US" sz="3200" dirty="0"/>
              <a:t>访问层</a:t>
            </a:r>
          </a:p>
        </p:txBody>
      </p:sp>
      <p:sp>
        <p:nvSpPr>
          <p:cNvPr id="3" name="内容占位符 2"/>
          <p:cNvSpPr>
            <a:spLocks noGrp="1"/>
          </p:cNvSpPr>
          <p:nvPr>
            <p:ph sz="quarter" idx="1"/>
          </p:nvPr>
        </p:nvSpPr>
        <p:spPr/>
        <p:txBody>
          <a:bodyPr>
            <a:normAutofit/>
          </a:bodyPr>
          <a:lstStyle/>
          <a:p>
            <a:r>
              <a:rPr lang="zh-CN" altLang="en-US" dirty="0" smtClean="0"/>
              <a:t>基</a:t>
            </a:r>
            <a:r>
              <a:rPr lang="zh-CN" altLang="en-US" dirty="0"/>
              <a:t>于云存储开发的应用程序的入</a:t>
            </a:r>
            <a:r>
              <a:rPr lang="zh-CN" altLang="en-US" dirty="0" smtClean="0"/>
              <a:t>口，用于给授</a:t>
            </a:r>
            <a:r>
              <a:rPr lang="zh-CN" altLang="en-US" dirty="0"/>
              <a:t>权用</a:t>
            </a:r>
            <a:r>
              <a:rPr lang="zh-CN" altLang="en-US" dirty="0" smtClean="0"/>
              <a:t>户通</a:t>
            </a:r>
            <a:r>
              <a:rPr lang="zh-CN" altLang="en-US" dirty="0"/>
              <a:t>过标准的公用应用接口来登录云存储系</a:t>
            </a:r>
            <a:r>
              <a:rPr lang="zh-CN" altLang="en-US" dirty="0" smtClean="0"/>
              <a:t>统，享</a:t>
            </a:r>
            <a:r>
              <a:rPr lang="zh-CN" altLang="en-US" dirty="0"/>
              <a:t>受云存储服务</a:t>
            </a:r>
            <a:r>
              <a:rPr lang="zh-CN" altLang="en-US" dirty="0" smtClean="0"/>
              <a:t>。</a:t>
            </a:r>
            <a:endParaRPr lang="en-US" altLang="zh-CN" dirty="0" smtClean="0"/>
          </a:p>
          <a:p>
            <a:r>
              <a:rPr lang="zh-CN" altLang="en-US" dirty="0" smtClean="0"/>
              <a:t>云</a:t>
            </a:r>
            <a:r>
              <a:rPr lang="zh-CN" altLang="en-US" dirty="0"/>
              <a:t>存储运营单位不同，云存储提供的访问类型和访问手段也不同。 </a:t>
            </a:r>
          </a:p>
          <a:p>
            <a:endParaRPr lang="zh-CN" altLang="en-US" dirty="0"/>
          </a:p>
        </p:txBody>
      </p:sp>
    </p:spTree>
    <p:extLst>
      <p:ext uri="{BB962C8B-B14F-4D97-AF65-F5344CB8AC3E}">
        <p14:creationId xmlns:p14="http://schemas.microsoft.com/office/powerpoint/2010/main" val="12913592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object 11"/>
          <p:cNvSpPr/>
          <p:nvPr/>
        </p:nvSpPr>
        <p:spPr>
          <a:xfrm>
            <a:off x="1001021" y="1363135"/>
            <a:ext cx="639813" cy="914224"/>
          </a:xfrm>
          <a:prstGeom prst="rect">
            <a:avLst/>
          </a:prstGeom>
          <a:blipFill>
            <a:blip r:embed="rId2" cstate="print"/>
            <a:stretch>
              <a:fillRect/>
            </a:stretch>
          </a:blipFill>
        </p:spPr>
        <p:txBody>
          <a:bodyPr wrap="square" lIns="0" tIns="0" rIns="0" bIns="0" rtlCol="0">
            <a:noAutofit/>
          </a:bodyPr>
          <a:lstStyle/>
          <a:p>
            <a:endParaRPr/>
          </a:p>
        </p:txBody>
      </p:sp>
      <p:sp>
        <p:nvSpPr>
          <p:cNvPr id="39" name="object 11"/>
          <p:cNvSpPr/>
          <p:nvPr/>
        </p:nvSpPr>
        <p:spPr>
          <a:xfrm>
            <a:off x="993653" y="2935360"/>
            <a:ext cx="675132" cy="964692"/>
          </a:xfrm>
          <a:prstGeom prst="rect">
            <a:avLst/>
          </a:prstGeom>
          <a:blipFill>
            <a:blip r:embed="rId3" cstate="print"/>
            <a:stretch>
              <a:fillRect/>
            </a:stretch>
          </a:blipFill>
        </p:spPr>
        <p:txBody>
          <a:bodyPr wrap="square" lIns="0" tIns="0" rIns="0" bIns="0" rtlCol="0">
            <a:noAutofit/>
          </a:bodyPr>
          <a:lstStyle/>
          <a:p>
            <a:endParaRPr/>
          </a:p>
        </p:txBody>
      </p:sp>
      <p:sp>
        <p:nvSpPr>
          <p:cNvPr id="2" name="object 2"/>
          <p:cNvSpPr txBox="1"/>
          <p:nvPr/>
        </p:nvSpPr>
        <p:spPr>
          <a:xfrm>
            <a:off x="90753" y="165941"/>
            <a:ext cx="5466464" cy="544611"/>
          </a:xfrm>
          <a:prstGeom prst="rect">
            <a:avLst/>
          </a:prstGeom>
        </p:spPr>
        <p:txBody>
          <a:bodyPr vert="horz" wrap="square" lIns="0" tIns="0" rIns="0" bIns="0" rtlCol="0">
            <a:noAutofit/>
          </a:bodyPr>
          <a:lstStyle/>
          <a:p>
            <a:pPr marL="12036" algn="l"/>
            <a:r>
              <a:rPr sz="3400" spc="-5" dirty="0">
                <a:solidFill>
                  <a:schemeClr val="bg1"/>
                </a:solidFill>
                <a:latin typeface="Microsoft JhengHei Light"/>
                <a:cs typeface="Microsoft JhengHei Light"/>
              </a:rPr>
              <a:t>内容提要</a:t>
            </a:r>
            <a:endParaRPr sz="3400" dirty="0">
              <a:solidFill>
                <a:schemeClr val="bg1"/>
              </a:solidFill>
              <a:latin typeface="Microsoft JhengHei Light"/>
              <a:cs typeface="Microsoft JhengHei Light"/>
            </a:endParaRPr>
          </a:p>
        </p:txBody>
      </p:sp>
      <p:sp>
        <p:nvSpPr>
          <p:cNvPr id="3" name="object 3"/>
          <p:cNvSpPr/>
          <p:nvPr/>
        </p:nvSpPr>
        <p:spPr>
          <a:xfrm>
            <a:off x="970816" y="1325842"/>
            <a:ext cx="729357" cy="1010991"/>
          </a:xfrm>
          <a:prstGeom prst="rect">
            <a:avLst/>
          </a:prstGeom>
          <a:blipFill>
            <a:blip r:embed="rId4" cstate="print"/>
            <a:stretch>
              <a:fillRect/>
            </a:stretch>
          </a:blipFill>
        </p:spPr>
        <p:txBody>
          <a:bodyPr wrap="square" lIns="0" tIns="0" rIns="0" bIns="0" rtlCol="0">
            <a:noAutofit/>
          </a:bodyPr>
          <a:lstStyle/>
          <a:p>
            <a:endParaRPr/>
          </a:p>
        </p:txBody>
      </p:sp>
      <p:sp>
        <p:nvSpPr>
          <p:cNvPr id="4" name="object 4"/>
          <p:cNvSpPr/>
          <p:nvPr/>
        </p:nvSpPr>
        <p:spPr>
          <a:xfrm>
            <a:off x="923157" y="1348952"/>
            <a:ext cx="826123" cy="1084647"/>
          </a:xfrm>
          <a:prstGeom prst="rect">
            <a:avLst/>
          </a:prstGeom>
          <a:blipFill>
            <a:blip r:embed="rId5" cstate="print"/>
            <a:stretch>
              <a:fillRect/>
            </a:stretch>
          </a:blipFill>
        </p:spPr>
        <p:txBody>
          <a:bodyPr wrap="square" lIns="0" tIns="0" rIns="0" bIns="0" rtlCol="0">
            <a:noAutofit/>
          </a:bodyPr>
          <a:lstStyle/>
          <a:p>
            <a:endParaRPr/>
          </a:p>
        </p:txBody>
      </p:sp>
      <p:sp>
        <p:nvSpPr>
          <p:cNvPr id="6" name="object 6"/>
          <p:cNvSpPr/>
          <p:nvPr/>
        </p:nvSpPr>
        <p:spPr>
          <a:xfrm>
            <a:off x="1015589" y="1357618"/>
            <a:ext cx="639813" cy="914223"/>
          </a:xfrm>
          <a:custGeom>
            <a:avLst/>
            <a:gdLst/>
            <a:ahLst/>
            <a:cxnLst/>
            <a:rect l="l" t="t" r="r" b="b"/>
            <a:pathLst>
              <a:path w="675132" h="964691">
                <a:moveTo>
                  <a:pt x="675132" y="0"/>
                </a:moveTo>
                <a:lnTo>
                  <a:pt x="675132" y="627126"/>
                </a:lnTo>
                <a:lnTo>
                  <a:pt x="337566" y="964691"/>
                </a:lnTo>
                <a:lnTo>
                  <a:pt x="0" y="627126"/>
                </a:lnTo>
                <a:lnTo>
                  <a:pt x="0" y="0"/>
                </a:lnTo>
                <a:lnTo>
                  <a:pt x="337566" y="337565"/>
                </a:lnTo>
                <a:lnTo>
                  <a:pt x="675132" y="0"/>
                </a:lnTo>
                <a:close/>
              </a:path>
            </a:pathLst>
          </a:custGeom>
          <a:ln w="9144">
            <a:solidFill>
              <a:srgbClr val="4F81BC"/>
            </a:solidFill>
          </a:ln>
        </p:spPr>
        <p:txBody>
          <a:bodyPr wrap="square" lIns="0" tIns="0" rIns="0" bIns="0" rtlCol="0">
            <a:noAutofit/>
          </a:bodyPr>
          <a:lstStyle/>
          <a:p>
            <a:endParaRPr/>
          </a:p>
        </p:txBody>
      </p:sp>
      <p:sp>
        <p:nvSpPr>
          <p:cNvPr id="7" name="object 7"/>
          <p:cNvSpPr/>
          <p:nvPr/>
        </p:nvSpPr>
        <p:spPr>
          <a:xfrm>
            <a:off x="1655402" y="1357615"/>
            <a:ext cx="6063055" cy="595040"/>
          </a:xfrm>
          <a:custGeom>
            <a:avLst/>
            <a:gdLst/>
            <a:ahLst/>
            <a:cxnLst/>
            <a:rect l="l" t="t" r="r" b="b"/>
            <a:pathLst>
              <a:path w="6397752" h="627888">
                <a:moveTo>
                  <a:pt x="6293104" y="0"/>
                </a:moveTo>
                <a:lnTo>
                  <a:pt x="0" y="0"/>
                </a:lnTo>
                <a:lnTo>
                  <a:pt x="0" y="627888"/>
                </a:lnTo>
                <a:lnTo>
                  <a:pt x="6302710" y="627452"/>
                </a:lnTo>
                <a:lnTo>
                  <a:pt x="6343121" y="615178"/>
                </a:lnTo>
                <a:lnTo>
                  <a:pt x="6374708" y="588750"/>
                </a:lnTo>
                <a:lnTo>
                  <a:pt x="6393792" y="551845"/>
                </a:lnTo>
                <a:lnTo>
                  <a:pt x="6397752" y="523239"/>
                </a:lnTo>
                <a:lnTo>
                  <a:pt x="6397752" y="104648"/>
                </a:lnTo>
                <a:lnTo>
                  <a:pt x="6385042" y="54630"/>
                </a:lnTo>
                <a:lnTo>
                  <a:pt x="6358614" y="23043"/>
                </a:lnTo>
                <a:lnTo>
                  <a:pt x="6321709" y="3959"/>
                </a:lnTo>
                <a:lnTo>
                  <a:pt x="6293104" y="0"/>
                </a:lnTo>
                <a:close/>
              </a:path>
            </a:pathLst>
          </a:custGeom>
          <a:solidFill>
            <a:srgbClr val="FFFFFF"/>
          </a:solidFill>
        </p:spPr>
        <p:txBody>
          <a:bodyPr wrap="square" lIns="0" tIns="0" rIns="0" bIns="0" rtlCol="0">
            <a:noAutofit/>
          </a:bodyPr>
          <a:lstStyle/>
          <a:p>
            <a:endParaRPr/>
          </a:p>
        </p:txBody>
      </p:sp>
      <p:sp>
        <p:nvSpPr>
          <p:cNvPr id="8" name="object 8"/>
          <p:cNvSpPr/>
          <p:nvPr/>
        </p:nvSpPr>
        <p:spPr>
          <a:xfrm>
            <a:off x="1655402" y="1357615"/>
            <a:ext cx="6063055" cy="595040"/>
          </a:xfrm>
          <a:custGeom>
            <a:avLst/>
            <a:gdLst/>
            <a:ahLst/>
            <a:cxnLst/>
            <a:rect l="l" t="t" r="r" b="b"/>
            <a:pathLst>
              <a:path w="6397752" h="627888">
                <a:moveTo>
                  <a:pt x="6397752" y="104648"/>
                </a:moveTo>
                <a:lnTo>
                  <a:pt x="6397752" y="523239"/>
                </a:lnTo>
                <a:lnTo>
                  <a:pt x="6396739" y="537852"/>
                </a:lnTo>
                <a:lnTo>
                  <a:pt x="6382640" y="577430"/>
                </a:lnTo>
                <a:lnTo>
                  <a:pt x="6354812" y="607760"/>
                </a:lnTo>
                <a:lnTo>
                  <a:pt x="6316934" y="625161"/>
                </a:lnTo>
                <a:lnTo>
                  <a:pt x="0" y="627888"/>
                </a:lnTo>
                <a:lnTo>
                  <a:pt x="0" y="0"/>
                </a:lnTo>
                <a:lnTo>
                  <a:pt x="6293104" y="0"/>
                </a:lnTo>
                <a:lnTo>
                  <a:pt x="6307716" y="1012"/>
                </a:lnTo>
                <a:lnTo>
                  <a:pt x="6347294" y="15111"/>
                </a:lnTo>
                <a:lnTo>
                  <a:pt x="6377624" y="42939"/>
                </a:lnTo>
                <a:lnTo>
                  <a:pt x="6395025" y="80817"/>
                </a:lnTo>
                <a:lnTo>
                  <a:pt x="6397752" y="104648"/>
                </a:lnTo>
                <a:close/>
              </a:path>
            </a:pathLst>
          </a:custGeom>
          <a:ln w="9144">
            <a:solidFill>
              <a:srgbClr val="4F81BC"/>
            </a:solidFill>
          </a:ln>
        </p:spPr>
        <p:txBody>
          <a:bodyPr wrap="square" lIns="0" tIns="0" rIns="0" bIns="0" rtlCol="0">
            <a:noAutofit/>
          </a:bodyPr>
          <a:lstStyle/>
          <a:p>
            <a:endParaRPr/>
          </a:p>
        </p:txBody>
      </p:sp>
      <p:sp>
        <p:nvSpPr>
          <p:cNvPr id="9" name="object 9"/>
          <p:cNvSpPr/>
          <p:nvPr/>
        </p:nvSpPr>
        <p:spPr>
          <a:xfrm>
            <a:off x="1011438" y="2097486"/>
            <a:ext cx="729357" cy="1010991"/>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1015589" y="2159187"/>
            <a:ext cx="639813" cy="914224"/>
          </a:xfrm>
          <a:custGeom>
            <a:avLst/>
            <a:gdLst/>
            <a:ahLst/>
            <a:cxnLst/>
            <a:rect l="l" t="t" r="r" b="b"/>
            <a:pathLst>
              <a:path w="675132" h="964692">
                <a:moveTo>
                  <a:pt x="675132" y="0"/>
                </a:moveTo>
                <a:lnTo>
                  <a:pt x="675132" y="627126"/>
                </a:lnTo>
                <a:lnTo>
                  <a:pt x="337566" y="964692"/>
                </a:lnTo>
                <a:lnTo>
                  <a:pt x="0" y="627126"/>
                </a:lnTo>
                <a:lnTo>
                  <a:pt x="0" y="0"/>
                </a:lnTo>
                <a:lnTo>
                  <a:pt x="337566" y="337566"/>
                </a:lnTo>
                <a:lnTo>
                  <a:pt x="675132" y="0"/>
                </a:lnTo>
                <a:close/>
              </a:path>
            </a:pathLst>
          </a:custGeom>
          <a:ln w="9143">
            <a:solidFill>
              <a:srgbClr val="4F81BC"/>
            </a:solidFill>
          </a:ln>
        </p:spPr>
        <p:txBody>
          <a:bodyPr wrap="square" lIns="0" tIns="0" rIns="0" bIns="0" rtlCol="0">
            <a:noAutofit/>
          </a:bodyPr>
          <a:lstStyle/>
          <a:p>
            <a:endParaRPr/>
          </a:p>
        </p:txBody>
      </p:sp>
      <p:sp>
        <p:nvSpPr>
          <p:cNvPr id="13" name="object 13"/>
          <p:cNvSpPr/>
          <p:nvPr/>
        </p:nvSpPr>
        <p:spPr>
          <a:xfrm>
            <a:off x="1655402" y="2159186"/>
            <a:ext cx="6063055" cy="595040"/>
          </a:xfrm>
          <a:custGeom>
            <a:avLst/>
            <a:gdLst/>
            <a:ahLst/>
            <a:cxnLst/>
            <a:rect l="l" t="t" r="r" b="b"/>
            <a:pathLst>
              <a:path w="6397752" h="627888">
                <a:moveTo>
                  <a:pt x="6293104" y="0"/>
                </a:moveTo>
                <a:lnTo>
                  <a:pt x="0" y="0"/>
                </a:lnTo>
                <a:lnTo>
                  <a:pt x="0" y="627888"/>
                </a:lnTo>
                <a:lnTo>
                  <a:pt x="6302710" y="627452"/>
                </a:lnTo>
                <a:lnTo>
                  <a:pt x="6343121" y="615178"/>
                </a:lnTo>
                <a:lnTo>
                  <a:pt x="6374708" y="588750"/>
                </a:lnTo>
                <a:lnTo>
                  <a:pt x="6393792" y="551845"/>
                </a:lnTo>
                <a:lnTo>
                  <a:pt x="6397752" y="523240"/>
                </a:lnTo>
                <a:lnTo>
                  <a:pt x="6397752" y="104648"/>
                </a:lnTo>
                <a:lnTo>
                  <a:pt x="6385042" y="54630"/>
                </a:lnTo>
                <a:lnTo>
                  <a:pt x="6358614" y="23043"/>
                </a:lnTo>
                <a:lnTo>
                  <a:pt x="6321709" y="3959"/>
                </a:lnTo>
                <a:lnTo>
                  <a:pt x="6293104" y="0"/>
                </a:lnTo>
                <a:close/>
              </a:path>
            </a:pathLst>
          </a:custGeom>
          <a:solidFill>
            <a:srgbClr val="FFFFFF"/>
          </a:solidFill>
        </p:spPr>
        <p:txBody>
          <a:bodyPr wrap="square" lIns="0" tIns="0" rIns="0" bIns="0" rtlCol="0">
            <a:noAutofit/>
          </a:bodyPr>
          <a:lstStyle/>
          <a:p>
            <a:endParaRPr/>
          </a:p>
        </p:txBody>
      </p:sp>
      <p:sp>
        <p:nvSpPr>
          <p:cNvPr id="14" name="object 14"/>
          <p:cNvSpPr/>
          <p:nvPr/>
        </p:nvSpPr>
        <p:spPr>
          <a:xfrm>
            <a:off x="1655402" y="2159186"/>
            <a:ext cx="6063055" cy="595040"/>
          </a:xfrm>
          <a:custGeom>
            <a:avLst/>
            <a:gdLst/>
            <a:ahLst/>
            <a:cxnLst/>
            <a:rect l="l" t="t" r="r" b="b"/>
            <a:pathLst>
              <a:path w="6397752" h="627888">
                <a:moveTo>
                  <a:pt x="6397752" y="104648"/>
                </a:moveTo>
                <a:lnTo>
                  <a:pt x="6397752" y="523240"/>
                </a:lnTo>
                <a:lnTo>
                  <a:pt x="6396739" y="537852"/>
                </a:lnTo>
                <a:lnTo>
                  <a:pt x="6382640" y="577430"/>
                </a:lnTo>
                <a:lnTo>
                  <a:pt x="6354812" y="607760"/>
                </a:lnTo>
                <a:lnTo>
                  <a:pt x="6316934" y="625161"/>
                </a:lnTo>
                <a:lnTo>
                  <a:pt x="0" y="627888"/>
                </a:lnTo>
                <a:lnTo>
                  <a:pt x="0" y="0"/>
                </a:lnTo>
                <a:lnTo>
                  <a:pt x="6293104" y="0"/>
                </a:lnTo>
                <a:lnTo>
                  <a:pt x="6307716" y="1012"/>
                </a:lnTo>
                <a:lnTo>
                  <a:pt x="6347294" y="15111"/>
                </a:lnTo>
                <a:lnTo>
                  <a:pt x="6377624" y="42939"/>
                </a:lnTo>
                <a:lnTo>
                  <a:pt x="6395025" y="80817"/>
                </a:lnTo>
                <a:lnTo>
                  <a:pt x="6397752" y="104648"/>
                </a:lnTo>
                <a:close/>
              </a:path>
            </a:pathLst>
          </a:custGeom>
          <a:ln w="9144">
            <a:solidFill>
              <a:srgbClr val="4F81BC"/>
            </a:solidFill>
          </a:ln>
        </p:spPr>
        <p:txBody>
          <a:bodyPr wrap="square" lIns="0" tIns="0" rIns="0" bIns="0" rtlCol="0">
            <a:noAutofit/>
          </a:bodyPr>
          <a:lstStyle/>
          <a:p>
            <a:endParaRPr/>
          </a:p>
        </p:txBody>
      </p:sp>
      <p:sp>
        <p:nvSpPr>
          <p:cNvPr id="15" name="object 15"/>
          <p:cNvSpPr/>
          <p:nvPr/>
        </p:nvSpPr>
        <p:spPr>
          <a:xfrm>
            <a:off x="970816" y="2930428"/>
            <a:ext cx="729357" cy="1010990"/>
          </a:xfrm>
          <a:prstGeom prst="rect">
            <a:avLst/>
          </a:prstGeom>
          <a:blipFill>
            <a:blip r:embed="rId4" cstate="print"/>
            <a:stretch>
              <a:fillRect/>
            </a:stretch>
          </a:blipFill>
        </p:spPr>
        <p:txBody>
          <a:bodyPr wrap="square" lIns="0" tIns="0" rIns="0" bIns="0" rtlCol="0">
            <a:noAutofit/>
          </a:bodyPr>
          <a:lstStyle/>
          <a:p>
            <a:endParaRPr/>
          </a:p>
        </p:txBody>
      </p:sp>
      <p:sp>
        <p:nvSpPr>
          <p:cNvPr id="16" name="object 16"/>
          <p:cNvSpPr/>
          <p:nvPr/>
        </p:nvSpPr>
        <p:spPr>
          <a:xfrm>
            <a:off x="885602" y="2953535"/>
            <a:ext cx="901226" cy="1083204"/>
          </a:xfrm>
          <a:prstGeom prst="rect">
            <a:avLst/>
          </a:prstGeom>
          <a:blipFill>
            <a:blip r:embed="rId6" cstate="print"/>
            <a:stretch>
              <a:fillRect/>
            </a:stretch>
          </a:blipFill>
        </p:spPr>
        <p:txBody>
          <a:bodyPr wrap="square" lIns="0" tIns="0" rIns="0" bIns="0" rtlCol="0">
            <a:noAutofit/>
          </a:bodyPr>
          <a:lstStyle/>
          <a:p>
            <a:endParaRPr/>
          </a:p>
        </p:txBody>
      </p:sp>
      <p:sp>
        <p:nvSpPr>
          <p:cNvPr id="17" name="object 17"/>
          <p:cNvSpPr/>
          <p:nvPr/>
        </p:nvSpPr>
        <p:spPr>
          <a:xfrm>
            <a:off x="1015587" y="2152687"/>
            <a:ext cx="639813" cy="914224"/>
          </a:xfrm>
          <a:prstGeom prst="rect">
            <a:avLst/>
          </a:prstGeom>
          <a:blipFill>
            <a:blip r:embed="rId7" cstate="print"/>
            <a:stretch>
              <a:fillRect/>
            </a:stretch>
          </a:blipFill>
        </p:spPr>
        <p:txBody>
          <a:bodyPr wrap="square" lIns="0" tIns="0" rIns="0" bIns="0" rtlCol="0">
            <a:noAutofit/>
          </a:bodyPr>
          <a:lstStyle/>
          <a:p>
            <a:endParaRPr/>
          </a:p>
        </p:txBody>
      </p:sp>
      <p:sp>
        <p:nvSpPr>
          <p:cNvPr id="18" name="object 18"/>
          <p:cNvSpPr/>
          <p:nvPr/>
        </p:nvSpPr>
        <p:spPr>
          <a:xfrm>
            <a:off x="1015589" y="2962201"/>
            <a:ext cx="639813" cy="914224"/>
          </a:xfrm>
          <a:custGeom>
            <a:avLst/>
            <a:gdLst/>
            <a:ahLst/>
            <a:cxnLst/>
            <a:rect l="l" t="t" r="r" b="b"/>
            <a:pathLst>
              <a:path w="675132" h="964692">
                <a:moveTo>
                  <a:pt x="675132" y="0"/>
                </a:moveTo>
                <a:lnTo>
                  <a:pt x="675132" y="627126"/>
                </a:lnTo>
                <a:lnTo>
                  <a:pt x="337566" y="964692"/>
                </a:lnTo>
                <a:lnTo>
                  <a:pt x="0" y="627126"/>
                </a:lnTo>
                <a:lnTo>
                  <a:pt x="0" y="0"/>
                </a:lnTo>
                <a:lnTo>
                  <a:pt x="337566" y="337565"/>
                </a:lnTo>
                <a:lnTo>
                  <a:pt x="675132" y="0"/>
                </a:lnTo>
                <a:close/>
              </a:path>
            </a:pathLst>
          </a:custGeom>
          <a:ln w="9144">
            <a:solidFill>
              <a:srgbClr val="4F81BC"/>
            </a:solidFill>
          </a:ln>
        </p:spPr>
        <p:txBody>
          <a:bodyPr wrap="square" lIns="0" tIns="0" rIns="0" bIns="0" rtlCol="0">
            <a:noAutofit/>
          </a:bodyPr>
          <a:lstStyle/>
          <a:p>
            <a:endParaRPr/>
          </a:p>
        </p:txBody>
      </p:sp>
      <p:sp>
        <p:nvSpPr>
          <p:cNvPr id="19" name="object 19"/>
          <p:cNvSpPr/>
          <p:nvPr/>
        </p:nvSpPr>
        <p:spPr>
          <a:xfrm>
            <a:off x="1655402" y="2962203"/>
            <a:ext cx="6063055" cy="593595"/>
          </a:xfrm>
          <a:custGeom>
            <a:avLst/>
            <a:gdLst/>
            <a:ahLst/>
            <a:cxnLst/>
            <a:rect l="l" t="t" r="r" b="b"/>
            <a:pathLst>
              <a:path w="6397752" h="626363">
                <a:moveTo>
                  <a:pt x="6293358" y="0"/>
                </a:moveTo>
                <a:lnTo>
                  <a:pt x="0" y="0"/>
                </a:lnTo>
                <a:lnTo>
                  <a:pt x="0" y="626363"/>
                </a:lnTo>
                <a:lnTo>
                  <a:pt x="6302555" y="625964"/>
                </a:lnTo>
                <a:lnTo>
                  <a:pt x="6343022" y="613817"/>
                </a:lnTo>
                <a:lnTo>
                  <a:pt x="6374663" y="587457"/>
                </a:lnTo>
                <a:lnTo>
                  <a:pt x="6393784" y="550577"/>
                </a:lnTo>
                <a:lnTo>
                  <a:pt x="6397752" y="521969"/>
                </a:lnTo>
                <a:lnTo>
                  <a:pt x="6397752" y="104393"/>
                </a:lnTo>
                <a:lnTo>
                  <a:pt x="6385205" y="54729"/>
                </a:lnTo>
                <a:lnTo>
                  <a:pt x="6358845" y="23088"/>
                </a:lnTo>
                <a:lnTo>
                  <a:pt x="6321965" y="3967"/>
                </a:lnTo>
                <a:lnTo>
                  <a:pt x="6293358" y="0"/>
                </a:lnTo>
                <a:close/>
              </a:path>
            </a:pathLst>
          </a:custGeom>
          <a:solidFill>
            <a:srgbClr val="FFFFFF"/>
          </a:solidFill>
        </p:spPr>
        <p:txBody>
          <a:bodyPr wrap="square" lIns="0" tIns="0" rIns="0" bIns="0" rtlCol="0">
            <a:noAutofit/>
          </a:bodyPr>
          <a:lstStyle/>
          <a:p>
            <a:endParaRPr/>
          </a:p>
        </p:txBody>
      </p:sp>
      <p:sp>
        <p:nvSpPr>
          <p:cNvPr id="20" name="object 20"/>
          <p:cNvSpPr/>
          <p:nvPr/>
        </p:nvSpPr>
        <p:spPr>
          <a:xfrm>
            <a:off x="1655402" y="2962203"/>
            <a:ext cx="6063055" cy="593595"/>
          </a:xfrm>
          <a:custGeom>
            <a:avLst/>
            <a:gdLst/>
            <a:ahLst/>
            <a:cxnLst/>
            <a:rect l="l" t="t" r="r" b="b"/>
            <a:pathLst>
              <a:path w="6397752" h="626363">
                <a:moveTo>
                  <a:pt x="6397752" y="104393"/>
                </a:moveTo>
                <a:lnTo>
                  <a:pt x="6397752" y="521969"/>
                </a:lnTo>
                <a:lnTo>
                  <a:pt x="6396737" y="536584"/>
                </a:lnTo>
                <a:lnTo>
                  <a:pt x="6382610" y="576150"/>
                </a:lnTo>
                <a:lnTo>
                  <a:pt x="6354732" y="606427"/>
                </a:lnTo>
                <a:lnTo>
                  <a:pt x="6316797" y="623722"/>
                </a:lnTo>
                <a:lnTo>
                  <a:pt x="0" y="626363"/>
                </a:lnTo>
                <a:lnTo>
                  <a:pt x="0" y="0"/>
                </a:lnTo>
                <a:lnTo>
                  <a:pt x="6293358" y="0"/>
                </a:lnTo>
                <a:lnTo>
                  <a:pt x="6307972" y="1014"/>
                </a:lnTo>
                <a:lnTo>
                  <a:pt x="6347538" y="15141"/>
                </a:lnTo>
                <a:lnTo>
                  <a:pt x="6377815" y="43019"/>
                </a:lnTo>
                <a:lnTo>
                  <a:pt x="6395110" y="80954"/>
                </a:lnTo>
                <a:lnTo>
                  <a:pt x="6397752" y="104393"/>
                </a:lnTo>
                <a:close/>
              </a:path>
            </a:pathLst>
          </a:custGeom>
          <a:ln w="9144">
            <a:solidFill>
              <a:srgbClr val="4F81BC"/>
            </a:solidFill>
          </a:ln>
        </p:spPr>
        <p:txBody>
          <a:bodyPr wrap="square" lIns="0" tIns="0" rIns="0" bIns="0" rtlCol="0">
            <a:noAutofit/>
          </a:bodyPr>
          <a:lstStyle/>
          <a:p>
            <a:endParaRPr/>
          </a:p>
        </p:txBody>
      </p:sp>
      <p:sp>
        <p:nvSpPr>
          <p:cNvPr id="21" name="object 21"/>
          <p:cNvSpPr/>
          <p:nvPr/>
        </p:nvSpPr>
        <p:spPr>
          <a:xfrm>
            <a:off x="970816" y="3731999"/>
            <a:ext cx="729357" cy="1010991"/>
          </a:xfrm>
          <a:prstGeom prst="rect">
            <a:avLst/>
          </a:prstGeom>
          <a:blipFill>
            <a:blip r:embed="rId4" cstate="print"/>
            <a:stretch>
              <a:fillRect/>
            </a:stretch>
          </a:blipFill>
        </p:spPr>
        <p:txBody>
          <a:bodyPr wrap="square" lIns="0" tIns="0" rIns="0" bIns="0" rtlCol="0">
            <a:noAutofit/>
          </a:bodyPr>
          <a:lstStyle/>
          <a:p>
            <a:endParaRPr/>
          </a:p>
        </p:txBody>
      </p:sp>
      <p:sp>
        <p:nvSpPr>
          <p:cNvPr id="22" name="object 22"/>
          <p:cNvSpPr/>
          <p:nvPr/>
        </p:nvSpPr>
        <p:spPr>
          <a:xfrm>
            <a:off x="885602" y="3755109"/>
            <a:ext cx="901226" cy="1084647"/>
          </a:xfrm>
          <a:prstGeom prst="rect">
            <a:avLst/>
          </a:prstGeom>
          <a:blipFill>
            <a:blip r:embed="rId8" cstate="print"/>
            <a:stretch>
              <a:fillRect/>
            </a:stretch>
          </a:blipFill>
        </p:spPr>
        <p:txBody>
          <a:bodyPr wrap="square" lIns="0" tIns="0" rIns="0" bIns="0" rtlCol="0">
            <a:noAutofit/>
          </a:bodyPr>
          <a:lstStyle/>
          <a:p>
            <a:endParaRPr/>
          </a:p>
        </p:txBody>
      </p:sp>
      <p:sp>
        <p:nvSpPr>
          <p:cNvPr id="23" name="object 23"/>
          <p:cNvSpPr/>
          <p:nvPr/>
        </p:nvSpPr>
        <p:spPr>
          <a:xfrm>
            <a:off x="1015589" y="3763772"/>
            <a:ext cx="639813" cy="914224"/>
          </a:xfrm>
          <a:prstGeom prst="rect">
            <a:avLst/>
          </a:prstGeom>
          <a:blipFill>
            <a:blip r:embed="rId9" cstate="print"/>
            <a:stretch>
              <a:fillRect/>
            </a:stretch>
          </a:blipFill>
        </p:spPr>
        <p:txBody>
          <a:bodyPr wrap="square" lIns="0" tIns="0" rIns="0" bIns="0" rtlCol="0">
            <a:noAutofit/>
          </a:bodyPr>
          <a:lstStyle/>
          <a:p>
            <a:endParaRPr/>
          </a:p>
        </p:txBody>
      </p:sp>
      <p:sp>
        <p:nvSpPr>
          <p:cNvPr id="24" name="object 24"/>
          <p:cNvSpPr/>
          <p:nvPr/>
        </p:nvSpPr>
        <p:spPr>
          <a:xfrm>
            <a:off x="1015589" y="3763772"/>
            <a:ext cx="639813" cy="914224"/>
          </a:xfrm>
          <a:custGeom>
            <a:avLst/>
            <a:gdLst/>
            <a:ahLst/>
            <a:cxnLst/>
            <a:rect l="l" t="t" r="r" b="b"/>
            <a:pathLst>
              <a:path w="675132" h="964692">
                <a:moveTo>
                  <a:pt x="675132" y="0"/>
                </a:moveTo>
                <a:lnTo>
                  <a:pt x="675132" y="627125"/>
                </a:lnTo>
                <a:lnTo>
                  <a:pt x="337566" y="964691"/>
                </a:lnTo>
                <a:lnTo>
                  <a:pt x="0" y="627125"/>
                </a:lnTo>
                <a:lnTo>
                  <a:pt x="0" y="0"/>
                </a:lnTo>
                <a:lnTo>
                  <a:pt x="337566" y="337565"/>
                </a:lnTo>
                <a:lnTo>
                  <a:pt x="675132" y="0"/>
                </a:lnTo>
                <a:close/>
              </a:path>
            </a:pathLst>
          </a:custGeom>
          <a:ln w="9144">
            <a:solidFill>
              <a:srgbClr val="4F81BC"/>
            </a:solidFill>
          </a:ln>
        </p:spPr>
        <p:txBody>
          <a:bodyPr wrap="square" lIns="0" tIns="0" rIns="0" bIns="0" rtlCol="0">
            <a:noAutofit/>
          </a:bodyPr>
          <a:lstStyle/>
          <a:p>
            <a:endParaRPr/>
          </a:p>
        </p:txBody>
      </p:sp>
      <p:sp>
        <p:nvSpPr>
          <p:cNvPr id="25" name="object 25"/>
          <p:cNvSpPr/>
          <p:nvPr/>
        </p:nvSpPr>
        <p:spPr>
          <a:xfrm>
            <a:off x="1655402" y="3763773"/>
            <a:ext cx="6063055" cy="595040"/>
          </a:xfrm>
          <a:custGeom>
            <a:avLst/>
            <a:gdLst/>
            <a:ahLst/>
            <a:cxnLst/>
            <a:rect l="l" t="t" r="r" b="b"/>
            <a:pathLst>
              <a:path w="6397752" h="627888">
                <a:moveTo>
                  <a:pt x="6293104" y="0"/>
                </a:moveTo>
                <a:lnTo>
                  <a:pt x="0" y="0"/>
                </a:lnTo>
                <a:lnTo>
                  <a:pt x="0" y="627887"/>
                </a:lnTo>
                <a:lnTo>
                  <a:pt x="6302710" y="627452"/>
                </a:lnTo>
                <a:lnTo>
                  <a:pt x="6343121" y="615178"/>
                </a:lnTo>
                <a:lnTo>
                  <a:pt x="6374708" y="588750"/>
                </a:lnTo>
                <a:lnTo>
                  <a:pt x="6393792" y="551845"/>
                </a:lnTo>
                <a:lnTo>
                  <a:pt x="6397752" y="523239"/>
                </a:lnTo>
                <a:lnTo>
                  <a:pt x="6397752" y="104647"/>
                </a:lnTo>
                <a:lnTo>
                  <a:pt x="6385042" y="54630"/>
                </a:lnTo>
                <a:lnTo>
                  <a:pt x="6358614" y="23043"/>
                </a:lnTo>
                <a:lnTo>
                  <a:pt x="6321709" y="3959"/>
                </a:lnTo>
                <a:lnTo>
                  <a:pt x="6293104" y="0"/>
                </a:lnTo>
                <a:close/>
              </a:path>
            </a:pathLst>
          </a:custGeom>
          <a:solidFill>
            <a:srgbClr val="FFFFFF"/>
          </a:solidFill>
        </p:spPr>
        <p:txBody>
          <a:bodyPr wrap="square" lIns="0" tIns="0" rIns="0" bIns="0" rtlCol="0">
            <a:noAutofit/>
          </a:bodyPr>
          <a:lstStyle/>
          <a:p>
            <a:endParaRPr/>
          </a:p>
        </p:txBody>
      </p:sp>
      <p:sp>
        <p:nvSpPr>
          <p:cNvPr id="26" name="object 26"/>
          <p:cNvSpPr/>
          <p:nvPr/>
        </p:nvSpPr>
        <p:spPr>
          <a:xfrm>
            <a:off x="1655402" y="3763773"/>
            <a:ext cx="6063055" cy="595040"/>
          </a:xfrm>
          <a:custGeom>
            <a:avLst/>
            <a:gdLst/>
            <a:ahLst/>
            <a:cxnLst/>
            <a:rect l="l" t="t" r="r" b="b"/>
            <a:pathLst>
              <a:path w="6397752" h="627888">
                <a:moveTo>
                  <a:pt x="6397752" y="104647"/>
                </a:moveTo>
                <a:lnTo>
                  <a:pt x="6397752" y="523239"/>
                </a:lnTo>
                <a:lnTo>
                  <a:pt x="6396739" y="537852"/>
                </a:lnTo>
                <a:lnTo>
                  <a:pt x="6382640" y="577430"/>
                </a:lnTo>
                <a:lnTo>
                  <a:pt x="6354812" y="607760"/>
                </a:lnTo>
                <a:lnTo>
                  <a:pt x="6316934" y="625161"/>
                </a:lnTo>
                <a:lnTo>
                  <a:pt x="0" y="627887"/>
                </a:lnTo>
                <a:lnTo>
                  <a:pt x="0" y="0"/>
                </a:lnTo>
                <a:lnTo>
                  <a:pt x="6293104" y="0"/>
                </a:lnTo>
                <a:lnTo>
                  <a:pt x="6307716" y="1012"/>
                </a:lnTo>
                <a:lnTo>
                  <a:pt x="6347294" y="15111"/>
                </a:lnTo>
                <a:lnTo>
                  <a:pt x="6377624" y="42939"/>
                </a:lnTo>
                <a:lnTo>
                  <a:pt x="6395025" y="80817"/>
                </a:lnTo>
                <a:lnTo>
                  <a:pt x="6397752" y="104647"/>
                </a:lnTo>
                <a:close/>
              </a:path>
            </a:pathLst>
          </a:custGeom>
          <a:ln w="9144">
            <a:solidFill>
              <a:srgbClr val="4F81BC"/>
            </a:solidFill>
          </a:ln>
        </p:spPr>
        <p:txBody>
          <a:bodyPr wrap="square" lIns="0" tIns="0" rIns="0" bIns="0" rtlCol="0">
            <a:noAutofit/>
          </a:bodyPr>
          <a:lstStyle/>
          <a:p>
            <a:endParaRPr/>
          </a:p>
        </p:txBody>
      </p:sp>
      <p:sp>
        <p:nvSpPr>
          <p:cNvPr id="27" name="object 27"/>
          <p:cNvSpPr/>
          <p:nvPr/>
        </p:nvSpPr>
        <p:spPr>
          <a:xfrm>
            <a:off x="970816" y="4533570"/>
            <a:ext cx="729357" cy="1012434"/>
          </a:xfrm>
          <a:prstGeom prst="rect">
            <a:avLst/>
          </a:prstGeom>
          <a:blipFill>
            <a:blip r:embed="rId10" cstate="print"/>
            <a:stretch>
              <a:fillRect/>
            </a:stretch>
          </a:blipFill>
        </p:spPr>
        <p:txBody>
          <a:bodyPr wrap="square" lIns="0" tIns="0" rIns="0" bIns="0" rtlCol="0">
            <a:noAutofit/>
          </a:bodyPr>
          <a:lstStyle/>
          <a:p>
            <a:endParaRPr/>
          </a:p>
        </p:txBody>
      </p:sp>
      <p:sp>
        <p:nvSpPr>
          <p:cNvPr id="28" name="object 28"/>
          <p:cNvSpPr/>
          <p:nvPr/>
        </p:nvSpPr>
        <p:spPr>
          <a:xfrm>
            <a:off x="885602" y="4556681"/>
            <a:ext cx="901226" cy="1084647"/>
          </a:xfrm>
          <a:prstGeom prst="rect">
            <a:avLst/>
          </a:prstGeom>
          <a:blipFill>
            <a:blip r:embed="rId11" cstate="print"/>
            <a:stretch>
              <a:fillRect/>
            </a:stretch>
          </a:blipFill>
        </p:spPr>
        <p:txBody>
          <a:bodyPr wrap="square" lIns="0" tIns="0" rIns="0" bIns="0" rtlCol="0">
            <a:noAutofit/>
          </a:bodyPr>
          <a:lstStyle/>
          <a:p>
            <a:endParaRPr/>
          </a:p>
        </p:txBody>
      </p:sp>
      <p:sp>
        <p:nvSpPr>
          <p:cNvPr id="29" name="object 29"/>
          <p:cNvSpPr/>
          <p:nvPr/>
        </p:nvSpPr>
        <p:spPr>
          <a:xfrm>
            <a:off x="1015589" y="4565346"/>
            <a:ext cx="639813" cy="915669"/>
          </a:xfrm>
          <a:prstGeom prst="rect">
            <a:avLst/>
          </a:prstGeom>
          <a:blipFill>
            <a:blip r:embed="rId12" cstate="print"/>
            <a:stretch>
              <a:fillRect/>
            </a:stretch>
          </a:blipFill>
        </p:spPr>
        <p:txBody>
          <a:bodyPr wrap="square" lIns="0" tIns="0" rIns="0" bIns="0" rtlCol="0">
            <a:noAutofit/>
          </a:bodyPr>
          <a:lstStyle/>
          <a:p>
            <a:endParaRPr/>
          </a:p>
        </p:txBody>
      </p:sp>
      <p:sp>
        <p:nvSpPr>
          <p:cNvPr id="30" name="object 30"/>
          <p:cNvSpPr/>
          <p:nvPr/>
        </p:nvSpPr>
        <p:spPr>
          <a:xfrm>
            <a:off x="1015589" y="4565346"/>
            <a:ext cx="639813" cy="915669"/>
          </a:xfrm>
          <a:custGeom>
            <a:avLst/>
            <a:gdLst/>
            <a:ahLst/>
            <a:cxnLst/>
            <a:rect l="l" t="t" r="r" b="b"/>
            <a:pathLst>
              <a:path w="675132" h="966216">
                <a:moveTo>
                  <a:pt x="675132" y="0"/>
                </a:moveTo>
                <a:lnTo>
                  <a:pt x="675132" y="628650"/>
                </a:lnTo>
                <a:lnTo>
                  <a:pt x="337566" y="966216"/>
                </a:lnTo>
                <a:lnTo>
                  <a:pt x="0" y="628650"/>
                </a:lnTo>
                <a:lnTo>
                  <a:pt x="0" y="0"/>
                </a:lnTo>
                <a:lnTo>
                  <a:pt x="337566" y="337566"/>
                </a:lnTo>
                <a:lnTo>
                  <a:pt x="675132" y="0"/>
                </a:lnTo>
                <a:close/>
              </a:path>
            </a:pathLst>
          </a:custGeom>
          <a:ln w="9144">
            <a:solidFill>
              <a:srgbClr val="4F81BC"/>
            </a:solidFill>
          </a:ln>
        </p:spPr>
        <p:txBody>
          <a:bodyPr wrap="square" lIns="0" tIns="0" rIns="0" bIns="0" rtlCol="0">
            <a:noAutofit/>
          </a:bodyPr>
          <a:lstStyle/>
          <a:p>
            <a:endParaRPr/>
          </a:p>
        </p:txBody>
      </p:sp>
      <p:sp>
        <p:nvSpPr>
          <p:cNvPr id="31" name="object 31"/>
          <p:cNvSpPr txBox="1"/>
          <p:nvPr/>
        </p:nvSpPr>
        <p:spPr>
          <a:xfrm>
            <a:off x="1200215" y="1484954"/>
            <a:ext cx="270801" cy="3753903"/>
          </a:xfrm>
          <a:prstGeom prst="rect">
            <a:avLst/>
          </a:prstGeom>
        </p:spPr>
        <p:txBody>
          <a:bodyPr vert="horz" wrap="square" lIns="0" tIns="0" rIns="0" bIns="0" rtlCol="0">
            <a:noAutofit/>
          </a:bodyPr>
          <a:lstStyle/>
          <a:p>
            <a:pPr marL="49345"/>
            <a:r>
              <a:rPr sz="3411" spc="-554" dirty="0">
                <a:latin typeface="Arial"/>
                <a:cs typeface="Arial"/>
              </a:rPr>
              <a:t>1</a:t>
            </a:r>
            <a:endParaRPr sz="3411" dirty="0">
              <a:latin typeface="Arial"/>
              <a:cs typeface="Arial"/>
            </a:endParaRPr>
          </a:p>
          <a:p>
            <a:pPr>
              <a:lnSpc>
                <a:spcPts val="948"/>
              </a:lnSpc>
            </a:pPr>
            <a:endParaRPr sz="948" dirty="0"/>
          </a:p>
          <a:p>
            <a:pPr>
              <a:lnSpc>
                <a:spcPts val="1232"/>
              </a:lnSpc>
              <a:spcBef>
                <a:spcPts val="46"/>
              </a:spcBef>
            </a:pPr>
            <a:endParaRPr sz="1232" dirty="0"/>
          </a:p>
          <a:p>
            <a:pPr marL="12036"/>
            <a:r>
              <a:rPr sz="3411" spc="38" dirty="0">
                <a:latin typeface="Arial"/>
                <a:cs typeface="Arial"/>
              </a:rPr>
              <a:t>2</a:t>
            </a:r>
            <a:endParaRPr sz="3411" dirty="0">
              <a:latin typeface="Arial"/>
              <a:cs typeface="Arial"/>
            </a:endParaRPr>
          </a:p>
          <a:p>
            <a:pPr>
              <a:lnSpc>
                <a:spcPts val="948"/>
              </a:lnSpc>
            </a:pPr>
            <a:endParaRPr sz="948" dirty="0"/>
          </a:p>
          <a:p>
            <a:pPr>
              <a:lnSpc>
                <a:spcPts val="1232"/>
              </a:lnSpc>
              <a:spcBef>
                <a:spcPts val="44"/>
              </a:spcBef>
            </a:pPr>
            <a:endParaRPr sz="1232" dirty="0"/>
          </a:p>
          <a:p>
            <a:pPr marL="12036"/>
            <a:r>
              <a:rPr sz="3411" spc="38" dirty="0">
                <a:latin typeface="Arial"/>
                <a:cs typeface="Arial"/>
              </a:rPr>
              <a:t>3</a:t>
            </a:r>
            <a:endParaRPr sz="3411" dirty="0">
              <a:latin typeface="Arial"/>
              <a:cs typeface="Arial"/>
            </a:endParaRPr>
          </a:p>
          <a:p>
            <a:pPr>
              <a:lnSpc>
                <a:spcPts val="948"/>
              </a:lnSpc>
            </a:pPr>
            <a:endParaRPr sz="948" dirty="0"/>
          </a:p>
          <a:p>
            <a:pPr>
              <a:lnSpc>
                <a:spcPts val="1232"/>
              </a:lnSpc>
              <a:spcBef>
                <a:spcPts val="43"/>
              </a:spcBef>
            </a:pPr>
            <a:endParaRPr sz="1232" dirty="0"/>
          </a:p>
          <a:p>
            <a:pPr marL="12036"/>
            <a:r>
              <a:rPr sz="3411" spc="38" dirty="0">
                <a:latin typeface="Arial"/>
                <a:cs typeface="Arial"/>
              </a:rPr>
              <a:t>4</a:t>
            </a:r>
            <a:endParaRPr sz="3411" dirty="0">
              <a:latin typeface="Arial"/>
              <a:cs typeface="Arial"/>
            </a:endParaRPr>
          </a:p>
          <a:p>
            <a:pPr>
              <a:lnSpc>
                <a:spcPts val="948"/>
              </a:lnSpc>
            </a:pPr>
            <a:endParaRPr sz="948" dirty="0"/>
          </a:p>
          <a:p>
            <a:pPr>
              <a:lnSpc>
                <a:spcPts val="1232"/>
              </a:lnSpc>
              <a:spcBef>
                <a:spcPts val="44"/>
              </a:spcBef>
            </a:pPr>
            <a:endParaRPr sz="1232" dirty="0"/>
          </a:p>
          <a:p>
            <a:pPr marL="12036"/>
            <a:r>
              <a:rPr sz="3411" spc="38" dirty="0">
                <a:latin typeface="Arial"/>
                <a:cs typeface="Arial"/>
              </a:rPr>
              <a:t>5</a:t>
            </a:r>
            <a:endParaRPr sz="3411" dirty="0">
              <a:latin typeface="Arial"/>
              <a:cs typeface="Arial"/>
            </a:endParaRPr>
          </a:p>
        </p:txBody>
      </p:sp>
      <p:sp>
        <p:nvSpPr>
          <p:cNvPr id="32" name="object 32"/>
          <p:cNvSpPr txBox="1"/>
          <p:nvPr/>
        </p:nvSpPr>
        <p:spPr>
          <a:xfrm>
            <a:off x="1886847" y="1325240"/>
            <a:ext cx="4678482" cy="544009"/>
          </a:xfrm>
          <a:prstGeom prst="rect">
            <a:avLst/>
          </a:prstGeom>
        </p:spPr>
        <p:txBody>
          <a:bodyPr vert="horz" wrap="square" lIns="0" tIns="0" rIns="0" bIns="0" rtlCol="0">
            <a:noAutofit/>
          </a:bodyPr>
          <a:lstStyle/>
          <a:p>
            <a:pPr marL="12036" algn="l"/>
            <a:r>
              <a:rPr sz="3411" spc="232" dirty="0" smtClean="0">
                <a:latin typeface="Microsoft JhengHei Light"/>
                <a:cs typeface="Microsoft JhengHei Light"/>
              </a:rPr>
              <a:t>•</a:t>
            </a:r>
            <a:r>
              <a:rPr lang="zh-CN" altLang="en-US" sz="3411" spc="-578" dirty="0" smtClean="0">
                <a:latin typeface="Microsoft JhengHei Light"/>
                <a:cs typeface="Microsoft JhengHei Light"/>
              </a:rPr>
              <a:t>大数据和云</a:t>
            </a:r>
            <a:r>
              <a:rPr lang="zh-CN" altLang="en-US" sz="3411" spc="-578" dirty="0">
                <a:latin typeface="Microsoft JhengHei Light"/>
                <a:cs typeface="Microsoft JhengHei Light"/>
              </a:rPr>
              <a:t>存储简介</a:t>
            </a:r>
            <a:endParaRPr sz="3411" dirty="0">
              <a:latin typeface="Microsoft JhengHei Light"/>
              <a:cs typeface="Microsoft JhengHei Light"/>
            </a:endParaRPr>
          </a:p>
        </p:txBody>
      </p:sp>
      <p:sp>
        <p:nvSpPr>
          <p:cNvPr id="33" name="object 33"/>
          <p:cNvSpPr txBox="1"/>
          <p:nvPr/>
        </p:nvSpPr>
        <p:spPr>
          <a:xfrm>
            <a:off x="1886845" y="2127414"/>
            <a:ext cx="3814388" cy="544009"/>
          </a:xfrm>
          <a:prstGeom prst="rect">
            <a:avLst/>
          </a:prstGeom>
        </p:spPr>
        <p:txBody>
          <a:bodyPr vert="horz" wrap="square" lIns="0" tIns="0" rIns="0" bIns="0" rtlCol="0">
            <a:noAutofit/>
          </a:bodyPr>
          <a:lstStyle/>
          <a:p>
            <a:pPr marL="283442" indent="-272008" algn="l">
              <a:buFont typeface="Microsoft JhengHei Light"/>
              <a:buChar char="•"/>
              <a:tabLst>
                <a:tab pos="283442" algn="l"/>
              </a:tabLst>
            </a:pPr>
            <a:r>
              <a:rPr lang="zh-CN" altLang="en-US" sz="3411" spc="-422" dirty="0">
                <a:latin typeface="Arial"/>
                <a:cs typeface="Arial"/>
              </a:rPr>
              <a:t>云存储平台架构</a:t>
            </a:r>
            <a:endParaRPr sz="3411" dirty="0">
              <a:latin typeface="Arial"/>
              <a:cs typeface="Arial"/>
            </a:endParaRPr>
          </a:p>
        </p:txBody>
      </p:sp>
      <p:sp>
        <p:nvSpPr>
          <p:cNvPr id="34" name="object 34"/>
          <p:cNvSpPr txBox="1"/>
          <p:nvPr/>
        </p:nvSpPr>
        <p:spPr>
          <a:xfrm>
            <a:off x="1856373" y="2939295"/>
            <a:ext cx="3329047" cy="544611"/>
          </a:xfrm>
          <a:prstGeom prst="rect">
            <a:avLst/>
          </a:prstGeom>
        </p:spPr>
        <p:txBody>
          <a:bodyPr vert="horz" wrap="square" lIns="0" tIns="0" rIns="0" bIns="0" rtlCol="0">
            <a:noAutofit/>
          </a:bodyPr>
          <a:lstStyle/>
          <a:p>
            <a:pPr marL="283442" indent="-272008">
              <a:buFont typeface="Microsoft JhengHei Light"/>
              <a:buChar char="•"/>
              <a:tabLst>
                <a:tab pos="283442" algn="l"/>
              </a:tabLst>
            </a:pPr>
            <a:r>
              <a:rPr lang="zh-CN" altLang="en-US" sz="3411" spc="-85" dirty="0">
                <a:latin typeface="Arial"/>
                <a:cs typeface="Arial"/>
              </a:rPr>
              <a:t>云存储主要技术</a:t>
            </a:r>
            <a:endParaRPr sz="3411" dirty="0">
              <a:latin typeface="Arial"/>
              <a:cs typeface="Arial"/>
            </a:endParaRPr>
          </a:p>
        </p:txBody>
      </p:sp>
      <p:sp>
        <p:nvSpPr>
          <p:cNvPr id="35" name="object 35"/>
          <p:cNvSpPr txBox="1"/>
          <p:nvPr/>
        </p:nvSpPr>
        <p:spPr>
          <a:xfrm>
            <a:off x="1886845" y="3732000"/>
            <a:ext cx="3166316" cy="544009"/>
          </a:xfrm>
          <a:prstGeom prst="rect">
            <a:avLst/>
          </a:prstGeom>
        </p:spPr>
        <p:txBody>
          <a:bodyPr vert="horz" wrap="square" lIns="0" tIns="0" rIns="0" bIns="0" rtlCol="0">
            <a:noAutofit/>
          </a:bodyPr>
          <a:lstStyle/>
          <a:p>
            <a:pPr marL="283442" indent="-272008" algn="l">
              <a:buFont typeface="Microsoft JhengHei Light"/>
              <a:buChar char="•"/>
              <a:tabLst>
                <a:tab pos="283442" algn="l"/>
              </a:tabLst>
            </a:pPr>
            <a:r>
              <a:rPr lang="zh-CN" altLang="en-US" sz="3411" dirty="0">
                <a:latin typeface="Microsoft JhengHei Light"/>
                <a:cs typeface="Microsoft JhengHei Light"/>
              </a:rPr>
              <a:t>云存储应用</a:t>
            </a:r>
            <a:endParaRPr sz="3411" dirty="0">
              <a:latin typeface="Arial"/>
              <a:cs typeface="Arial"/>
            </a:endParaRPr>
          </a:p>
        </p:txBody>
      </p:sp>
      <p:sp>
        <p:nvSpPr>
          <p:cNvPr id="36" name="object 36"/>
          <p:cNvSpPr/>
          <p:nvPr/>
        </p:nvSpPr>
        <p:spPr>
          <a:xfrm>
            <a:off x="1655402" y="4565345"/>
            <a:ext cx="6063055" cy="595040"/>
          </a:xfrm>
          <a:custGeom>
            <a:avLst/>
            <a:gdLst/>
            <a:ahLst/>
            <a:cxnLst/>
            <a:rect l="l" t="t" r="r" b="b"/>
            <a:pathLst>
              <a:path w="6397752" h="627888">
                <a:moveTo>
                  <a:pt x="6293104" y="0"/>
                </a:moveTo>
                <a:lnTo>
                  <a:pt x="0" y="0"/>
                </a:lnTo>
                <a:lnTo>
                  <a:pt x="0" y="627888"/>
                </a:lnTo>
                <a:lnTo>
                  <a:pt x="6302710" y="627452"/>
                </a:lnTo>
                <a:lnTo>
                  <a:pt x="6343121" y="615178"/>
                </a:lnTo>
                <a:lnTo>
                  <a:pt x="6374708" y="588750"/>
                </a:lnTo>
                <a:lnTo>
                  <a:pt x="6393792" y="551845"/>
                </a:lnTo>
                <a:lnTo>
                  <a:pt x="6397752" y="523240"/>
                </a:lnTo>
                <a:lnTo>
                  <a:pt x="6397752" y="104648"/>
                </a:lnTo>
                <a:lnTo>
                  <a:pt x="6385042" y="54630"/>
                </a:lnTo>
                <a:lnTo>
                  <a:pt x="6358614" y="23043"/>
                </a:lnTo>
                <a:lnTo>
                  <a:pt x="6321709" y="3959"/>
                </a:lnTo>
                <a:lnTo>
                  <a:pt x="6293104" y="0"/>
                </a:lnTo>
                <a:close/>
              </a:path>
            </a:pathLst>
          </a:custGeom>
          <a:solidFill>
            <a:srgbClr val="FFFFFF"/>
          </a:solidFill>
        </p:spPr>
        <p:txBody>
          <a:bodyPr wrap="square" lIns="0" tIns="0" rIns="0" bIns="0" rtlCol="0">
            <a:noAutofit/>
          </a:bodyPr>
          <a:lstStyle/>
          <a:p>
            <a:endParaRPr/>
          </a:p>
        </p:txBody>
      </p:sp>
      <p:sp>
        <p:nvSpPr>
          <p:cNvPr id="37" name="object 37"/>
          <p:cNvSpPr/>
          <p:nvPr/>
        </p:nvSpPr>
        <p:spPr>
          <a:xfrm>
            <a:off x="1655402" y="4565345"/>
            <a:ext cx="6063055" cy="595040"/>
          </a:xfrm>
          <a:custGeom>
            <a:avLst/>
            <a:gdLst/>
            <a:ahLst/>
            <a:cxnLst/>
            <a:rect l="l" t="t" r="r" b="b"/>
            <a:pathLst>
              <a:path w="6397752" h="627888">
                <a:moveTo>
                  <a:pt x="6397752" y="104648"/>
                </a:moveTo>
                <a:lnTo>
                  <a:pt x="6397752" y="523240"/>
                </a:lnTo>
                <a:lnTo>
                  <a:pt x="6396739" y="537852"/>
                </a:lnTo>
                <a:lnTo>
                  <a:pt x="6382640" y="577430"/>
                </a:lnTo>
                <a:lnTo>
                  <a:pt x="6354812" y="607760"/>
                </a:lnTo>
                <a:lnTo>
                  <a:pt x="6316934" y="625161"/>
                </a:lnTo>
                <a:lnTo>
                  <a:pt x="0" y="627888"/>
                </a:lnTo>
                <a:lnTo>
                  <a:pt x="0" y="0"/>
                </a:lnTo>
                <a:lnTo>
                  <a:pt x="6293104" y="0"/>
                </a:lnTo>
                <a:lnTo>
                  <a:pt x="6307716" y="1012"/>
                </a:lnTo>
                <a:lnTo>
                  <a:pt x="6347294" y="15111"/>
                </a:lnTo>
                <a:lnTo>
                  <a:pt x="6377624" y="42939"/>
                </a:lnTo>
                <a:lnTo>
                  <a:pt x="6395025" y="80817"/>
                </a:lnTo>
                <a:lnTo>
                  <a:pt x="6397752" y="104648"/>
                </a:lnTo>
                <a:close/>
              </a:path>
            </a:pathLst>
          </a:custGeom>
          <a:ln w="9144">
            <a:solidFill>
              <a:srgbClr val="4F81BC"/>
            </a:solidFill>
          </a:ln>
        </p:spPr>
        <p:txBody>
          <a:bodyPr wrap="square" lIns="0" tIns="0" rIns="0" bIns="0" rtlCol="0">
            <a:noAutofit/>
          </a:bodyPr>
          <a:lstStyle/>
          <a:p>
            <a:endParaRPr/>
          </a:p>
        </p:txBody>
      </p:sp>
      <p:sp>
        <p:nvSpPr>
          <p:cNvPr id="38" name="object 38"/>
          <p:cNvSpPr txBox="1"/>
          <p:nvPr/>
        </p:nvSpPr>
        <p:spPr>
          <a:xfrm>
            <a:off x="1849070" y="4565345"/>
            <a:ext cx="3526356" cy="544009"/>
          </a:xfrm>
          <a:prstGeom prst="rect">
            <a:avLst/>
          </a:prstGeom>
        </p:spPr>
        <p:txBody>
          <a:bodyPr vert="horz" wrap="square" lIns="0" tIns="0" rIns="0" bIns="0" rtlCol="0">
            <a:noAutofit/>
          </a:bodyPr>
          <a:lstStyle/>
          <a:p>
            <a:pPr marL="12036"/>
            <a:r>
              <a:rPr sz="3411" spc="232" dirty="0">
                <a:latin typeface="Microsoft JhengHei Light"/>
                <a:cs typeface="Microsoft JhengHei Light"/>
              </a:rPr>
              <a:t>•</a:t>
            </a:r>
            <a:r>
              <a:rPr lang="zh-CN" altLang="en-US" sz="3411" spc="232" dirty="0">
                <a:latin typeface="Microsoft JhengHei Light"/>
                <a:cs typeface="Microsoft JhengHei Light"/>
              </a:rPr>
              <a:t>分布式文件系统</a:t>
            </a:r>
            <a:endParaRPr sz="3411" dirty="0">
              <a:latin typeface="Microsoft JhengHei Light"/>
              <a:cs typeface="Microsoft JhengHei Light"/>
            </a:endParaRPr>
          </a:p>
        </p:txBody>
      </p:sp>
    </p:spTree>
    <p:extLst>
      <p:ext uri="{BB962C8B-B14F-4D97-AF65-F5344CB8AC3E}">
        <p14:creationId xmlns:p14="http://schemas.microsoft.com/office/powerpoint/2010/main" val="11048693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sz="quarter" idx="1"/>
            <p:extLst/>
          </p:nvPr>
        </p:nvGraphicFramePr>
        <p:xfrm>
          <a:off x="266" y="-1"/>
          <a:ext cx="8665632" cy="64992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p:cNvSpPr txBox="1"/>
          <p:nvPr/>
        </p:nvSpPr>
        <p:spPr>
          <a:xfrm>
            <a:off x="0" y="153268"/>
            <a:ext cx="5570756" cy="523220"/>
          </a:xfrm>
          <a:prstGeom prst="rect">
            <a:avLst/>
          </a:prstGeom>
          <a:noFill/>
        </p:spPr>
        <p:txBody>
          <a:bodyPr wrap="none" rtlCol="0">
            <a:spAutoFit/>
          </a:bodyPr>
          <a:lstStyle/>
          <a:p>
            <a:r>
              <a:rPr lang="en-US" altLang="zh-CN" sz="2800" dirty="0">
                <a:solidFill>
                  <a:schemeClr val="bg1"/>
                </a:solidFill>
                <a:latin typeface="+mj-ea"/>
                <a:ea typeface="+mj-ea"/>
              </a:rPr>
              <a:t>SNIA</a:t>
            </a:r>
            <a:r>
              <a:rPr lang="zh-CN" altLang="en-US" sz="2800" dirty="0">
                <a:solidFill>
                  <a:schemeClr val="bg1"/>
                </a:solidFill>
                <a:latin typeface="+mj-ea"/>
                <a:ea typeface="+mj-ea"/>
              </a:rPr>
              <a:t>发布的云存储应该具有的特征</a:t>
            </a:r>
          </a:p>
        </p:txBody>
      </p:sp>
    </p:spTree>
    <p:extLst>
      <p:ext uri="{BB962C8B-B14F-4D97-AF65-F5344CB8AC3E}">
        <p14:creationId xmlns:p14="http://schemas.microsoft.com/office/powerpoint/2010/main" val="16534830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53268"/>
            <a:ext cx="6300514" cy="636639"/>
          </a:xfrm>
        </p:spPr>
        <p:txBody>
          <a:bodyPr>
            <a:normAutofit/>
          </a:bodyPr>
          <a:lstStyle/>
          <a:p>
            <a:r>
              <a:rPr lang="zh-CN" altLang="en-US" sz="3200" dirty="0" smtClean="0"/>
              <a:t>主</a:t>
            </a:r>
            <a:r>
              <a:rPr lang="zh-CN" altLang="en-US" sz="3200" dirty="0"/>
              <a:t>要</a:t>
            </a:r>
            <a:r>
              <a:rPr lang="zh-CN" altLang="en-US" sz="3200" dirty="0" smtClean="0"/>
              <a:t>技术之</a:t>
            </a:r>
            <a:r>
              <a:rPr lang="en-US" altLang="zh-CN" sz="3200" dirty="0" smtClean="0"/>
              <a:t>----</a:t>
            </a:r>
            <a:r>
              <a:rPr lang="zh-CN" altLang="en-US" sz="3200" dirty="0" smtClean="0"/>
              <a:t>存储</a:t>
            </a:r>
            <a:r>
              <a:rPr lang="zh-CN" altLang="en-US" sz="3200" dirty="0"/>
              <a:t>虚拟</a:t>
            </a:r>
            <a:r>
              <a:rPr lang="zh-CN" altLang="en-US" sz="3200" dirty="0" smtClean="0"/>
              <a:t>化</a:t>
            </a:r>
            <a:endParaRPr lang="zh-CN" altLang="en-US" sz="3200" dirty="0"/>
          </a:p>
        </p:txBody>
      </p:sp>
      <p:sp>
        <p:nvSpPr>
          <p:cNvPr id="3" name="内容占位符 2"/>
          <p:cNvSpPr>
            <a:spLocks noGrp="1"/>
          </p:cNvSpPr>
          <p:nvPr>
            <p:ph sz="quarter" idx="1"/>
          </p:nvPr>
        </p:nvSpPr>
        <p:spPr>
          <a:xfrm>
            <a:off x="433546" y="1543589"/>
            <a:ext cx="7799070" cy="4450140"/>
          </a:xfrm>
        </p:spPr>
        <p:txBody>
          <a:bodyPr>
            <a:normAutofit lnSpcReduction="10000"/>
          </a:bodyPr>
          <a:lstStyle/>
          <a:p>
            <a:r>
              <a:rPr lang="zh-CN" altLang="en-US" sz="2655" dirty="0"/>
              <a:t>存储虚拟</a:t>
            </a:r>
            <a:r>
              <a:rPr lang="zh-CN" altLang="en-US" sz="2655" dirty="0" smtClean="0"/>
              <a:t>化通</a:t>
            </a:r>
            <a:r>
              <a:rPr lang="zh-CN" altLang="en-US" sz="2655" dirty="0"/>
              <a:t>过将一个（或多个）目标服务或功能与其它附加的功能集成，统一提供有用的全面功能服务</a:t>
            </a:r>
            <a:r>
              <a:rPr lang="zh-CN" altLang="en-US" sz="2655" dirty="0" smtClean="0"/>
              <a:t>。</a:t>
            </a:r>
            <a:endParaRPr lang="en-US" altLang="zh-CN" sz="2655" dirty="0" smtClean="0"/>
          </a:p>
          <a:p>
            <a:r>
              <a:rPr lang="zh-CN" altLang="en-US" sz="2655" dirty="0" smtClean="0"/>
              <a:t>存</a:t>
            </a:r>
            <a:r>
              <a:rPr lang="zh-CN" altLang="en-US" sz="2655" dirty="0"/>
              <a:t>储虚拟化的思想是将资源的逻辑映像与物理存储分开，从而为系统和管理员提供一幅简化、无缝的资源虚拟视图。</a:t>
            </a:r>
            <a:endParaRPr lang="en-US" altLang="zh-CN" sz="2655" dirty="0"/>
          </a:p>
          <a:p>
            <a:r>
              <a:rPr lang="zh-CN" altLang="en-US" sz="2655" dirty="0"/>
              <a:t>对于用户来说，虚拟化的存储资源就像是一个巨大的“存储池”，用户不会看到具体的磁盘、磁带，也不必关心自己的数据经过哪一条路径通往哪一个具体的存储设备。</a:t>
            </a:r>
            <a:r>
              <a:rPr lang="zh-CN" altLang="en-US" dirty="0"/>
              <a:t/>
            </a:r>
            <a:br>
              <a:rPr lang="zh-CN" altLang="en-US" dirty="0"/>
            </a:br>
            <a:endParaRPr lang="zh-CN" altLang="en-US" dirty="0"/>
          </a:p>
        </p:txBody>
      </p:sp>
    </p:spTree>
    <p:extLst>
      <p:ext uri="{BB962C8B-B14F-4D97-AF65-F5344CB8AC3E}">
        <p14:creationId xmlns:p14="http://schemas.microsoft.com/office/powerpoint/2010/main" val="11156042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1311" y="81260"/>
            <a:ext cx="6960544" cy="750887"/>
          </a:xfrm>
        </p:spPr>
        <p:txBody>
          <a:bodyPr/>
          <a:lstStyle/>
          <a:p>
            <a:r>
              <a:rPr lang="zh-CN" altLang="en-US" sz="3200" dirty="0" smtClean="0"/>
              <a:t>为什么要虚拟化？</a:t>
            </a:r>
            <a:endParaRPr lang="zh-CN" altLang="en-US" sz="3200" dirty="0"/>
          </a:p>
        </p:txBody>
      </p:sp>
      <p:sp>
        <p:nvSpPr>
          <p:cNvPr id="3" name="内容占位符 2"/>
          <p:cNvSpPr>
            <a:spLocks noGrp="1"/>
          </p:cNvSpPr>
          <p:nvPr>
            <p:ph idx="1"/>
          </p:nvPr>
        </p:nvSpPr>
        <p:spPr/>
        <p:txBody>
          <a:bodyPr>
            <a:normAutofit fontScale="47500" lnSpcReduction="20000"/>
          </a:bodyPr>
          <a:lstStyle/>
          <a:p>
            <a:r>
              <a:rPr lang="zh-CN" altLang="en-US" sz="6823" dirty="0"/>
              <a:t>资源整合：节省硬件、环境开销、应用管理和系统管理成本。</a:t>
            </a:r>
            <a:endParaRPr lang="en-US" altLang="zh-CN" sz="6823" dirty="0"/>
          </a:p>
          <a:p>
            <a:r>
              <a:rPr lang="zh-CN" altLang="en-US" sz="6823" dirty="0"/>
              <a:t>提供安全隔离的运行环境</a:t>
            </a:r>
            <a:endParaRPr lang="en-US" altLang="zh-CN" sz="6823" dirty="0"/>
          </a:p>
          <a:p>
            <a:r>
              <a:rPr lang="zh-CN" altLang="en-US" sz="6823" dirty="0"/>
              <a:t>创建具有资源限制的操作系统或执行环境</a:t>
            </a:r>
            <a:endParaRPr lang="en-US" altLang="zh-CN" sz="6823" dirty="0"/>
          </a:p>
          <a:p>
            <a:r>
              <a:rPr lang="zh-CN" altLang="en-US" sz="6823" dirty="0"/>
              <a:t>提供并不真正拥有的硬件，还可以用来模拟网络</a:t>
            </a:r>
            <a:endParaRPr lang="en-US" altLang="zh-CN" sz="6823" dirty="0"/>
          </a:p>
          <a:p>
            <a:r>
              <a:rPr lang="zh-CN" altLang="en-US" sz="6823" dirty="0"/>
              <a:t>方便调试和性能监控</a:t>
            </a:r>
            <a:endParaRPr lang="en-US" altLang="zh-CN" sz="6823" dirty="0"/>
          </a:p>
          <a:p>
            <a:r>
              <a:rPr lang="zh-CN" altLang="en-US" sz="6823" dirty="0"/>
              <a:t>方便迁移、备份和恢复</a:t>
            </a:r>
            <a:endParaRPr lang="en-US" altLang="zh-CN" sz="6823" dirty="0"/>
          </a:p>
        </p:txBody>
      </p:sp>
    </p:spTree>
    <p:extLst>
      <p:ext uri="{BB962C8B-B14F-4D97-AF65-F5344CB8AC3E}">
        <p14:creationId xmlns:p14="http://schemas.microsoft.com/office/powerpoint/2010/main" val="1279436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81260"/>
            <a:ext cx="7799070" cy="662829"/>
          </a:xfrm>
        </p:spPr>
        <p:txBody>
          <a:bodyPr>
            <a:normAutofit/>
          </a:bodyPr>
          <a:lstStyle/>
          <a:p>
            <a:r>
              <a:rPr lang="zh-CN" altLang="en-US" sz="2800" dirty="0"/>
              <a:t>主要技术之</a:t>
            </a:r>
            <a:r>
              <a:rPr lang="en-US" altLang="zh-CN" sz="2800" dirty="0"/>
              <a:t>----</a:t>
            </a:r>
            <a:r>
              <a:rPr lang="zh-CN" altLang="en-US" sz="2800" dirty="0"/>
              <a:t>分布式文件系统</a:t>
            </a:r>
          </a:p>
        </p:txBody>
      </p:sp>
      <p:sp>
        <p:nvSpPr>
          <p:cNvPr id="3" name="内容占位符 2"/>
          <p:cNvSpPr>
            <a:spLocks noGrp="1"/>
          </p:cNvSpPr>
          <p:nvPr>
            <p:ph sz="quarter" idx="1"/>
          </p:nvPr>
        </p:nvSpPr>
        <p:spPr>
          <a:xfrm>
            <a:off x="433546" y="1543589"/>
            <a:ext cx="7799070" cy="4450140"/>
          </a:xfrm>
        </p:spPr>
        <p:txBody>
          <a:bodyPr>
            <a:normAutofit/>
          </a:bodyPr>
          <a:lstStyle/>
          <a:p>
            <a:r>
              <a:rPr lang="zh-CN" altLang="en-US" sz="2655" dirty="0"/>
              <a:t>现</a:t>
            </a:r>
            <a:r>
              <a:rPr lang="zh-CN" altLang="en-US" sz="2655" dirty="0" smtClean="0"/>
              <a:t>有分</a:t>
            </a:r>
            <a:r>
              <a:rPr lang="zh-CN" altLang="en-US" sz="2655" dirty="0"/>
              <a:t>布式文件系统中最典型的开源系统是</a:t>
            </a:r>
            <a:r>
              <a:rPr lang="en-US" altLang="zh-CN" sz="2655" dirty="0"/>
              <a:t>HDFS</a:t>
            </a:r>
            <a:r>
              <a:rPr lang="zh-CN" altLang="en-US" sz="2655" dirty="0"/>
              <a:t>，是一个设计为用在普通硬件设备上的分布式文件系统。</a:t>
            </a:r>
            <a:endParaRPr lang="en-US" altLang="zh-CN" sz="2655" dirty="0"/>
          </a:p>
          <a:p>
            <a:r>
              <a:rPr lang="en-US" altLang="zh-CN" sz="2655" dirty="0"/>
              <a:t>HDFS</a:t>
            </a:r>
            <a:r>
              <a:rPr lang="zh-CN" altLang="en-US" sz="2655" dirty="0"/>
              <a:t>是高容错的，设计为部署在廉价硬件上的，对应用程序的数据提供高吞吐量，而且适用于那些大数据集应用程序</a:t>
            </a:r>
            <a:r>
              <a:rPr lang="zh-CN" altLang="en-US" sz="2655" dirty="0" smtClean="0"/>
              <a:t>。</a:t>
            </a:r>
            <a:endParaRPr lang="en-US" altLang="zh-CN" sz="2655" dirty="0" smtClean="0"/>
          </a:p>
          <a:p>
            <a:r>
              <a:rPr lang="en-US" altLang="zh-CN" sz="2655" dirty="0" smtClean="0"/>
              <a:t>HDFS</a:t>
            </a:r>
            <a:r>
              <a:rPr lang="zh-CN" altLang="en-US" sz="2655" dirty="0"/>
              <a:t>开放了一些</a:t>
            </a:r>
            <a:r>
              <a:rPr lang="en-US" altLang="zh-CN" sz="2655" dirty="0"/>
              <a:t>POSIX</a:t>
            </a:r>
            <a:r>
              <a:rPr lang="zh-CN" altLang="en-US" sz="2655" dirty="0"/>
              <a:t>的必须接口，容许流式访问文件系统的数据。</a:t>
            </a:r>
            <a:endParaRPr lang="en-US" altLang="zh-CN" sz="2655" dirty="0"/>
          </a:p>
          <a:p>
            <a:r>
              <a:rPr lang="zh-CN" altLang="en-US" sz="2655" dirty="0"/>
              <a:t>当然还</a:t>
            </a:r>
            <a:r>
              <a:rPr lang="zh-CN" altLang="en-US" sz="2655" dirty="0" smtClean="0"/>
              <a:t>有</a:t>
            </a:r>
            <a:r>
              <a:rPr lang="en-US" altLang="zh-CN" sz="2655" dirty="0" smtClean="0"/>
              <a:t>Google</a:t>
            </a:r>
            <a:r>
              <a:rPr lang="zh-CN" altLang="en-US" sz="2655" dirty="0"/>
              <a:t>的</a:t>
            </a:r>
            <a:r>
              <a:rPr lang="en-US" altLang="zh-CN" sz="2655" dirty="0"/>
              <a:t>GFS,IBM</a:t>
            </a:r>
            <a:r>
              <a:rPr lang="zh-CN" altLang="en-US" sz="2655" dirty="0"/>
              <a:t>的</a:t>
            </a:r>
            <a:r>
              <a:rPr lang="en-US" altLang="zh-CN" sz="2655" dirty="0"/>
              <a:t>GPFS</a:t>
            </a:r>
            <a:r>
              <a:rPr lang="zh-CN" altLang="en-US" sz="2655" dirty="0"/>
              <a:t>等。</a:t>
            </a:r>
            <a:r>
              <a:rPr lang="zh-CN" altLang="en-US" dirty="0"/>
              <a:t/>
            </a:r>
            <a:br>
              <a:rPr lang="zh-CN" altLang="en-US" dirty="0"/>
            </a:br>
            <a:endParaRPr lang="zh-CN" altLang="en-US" dirty="0"/>
          </a:p>
        </p:txBody>
      </p:sp>
    </p:spTree>
    <p:extLst>
      <p:ext uri="{BB962C8B-B14F-4D97-AF65-F5344CB8AC3E}">
        <p14:creationId xmlns:p14="http://schemas.microsoft.com/office/powerpoint/2010/main" val="2563820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81260"/>
            <a:ext cx="6444530" cy="808095"/>
          </a:xfrm>
        </p:spPr>
        <p:txBody>
          <a:bodyPr>
            <a:normAutofit/>
          </a:bodyPr>
          <a:lstStyle/>
          <a:p>
            <a:r>
              <a:rPr lang="zh-CN" altLang="en-US" sz="3200" dirty="0" smtClean="0"/>
              <a:t>主</a:t>
            </a:r>
            <a:r>
              <a:rPr lang="zh-CN" altLang="en-US" sz="3200" dirty="0"/>
              <a:t>要</a:t>
            </a:r>
            <a:r>
              <a:rPr lang="zh-CN" altLang="en-US" sz="3200" dirty="0" smtClean="0"/>
              <a:t>技术之</a:t>
            </a:r>
            <a:r>
              <a:rPr lang="en-US" altLang="zh-CN" sz="3200" dirty="0" smtClean="0"/>
              <a:t>----</a:t>
            </a:r>
            <a:r>
              <a:rPr lang="zh-CN" altLang="en-US" sz="3200" dirty="0" smtClean="0"/>
              <a:t>集群</a:t>
            </a:r>
            <a:r>
              <a:rPr lang="zh-CN" altLang="en-US" sz="3200" dirty="0"/>
              <a:t>存储</a:t>
            </a:r>
          </a:p>
        </p:txBody>
      </p:sp>
      <p:sp>
        <p:nvSpPr>
          <p:cNvPr id="3" name="内容占位符 2"/>
          <p:cNvSpPr>
            <a:spLocks noGrp="1"/>
          </p:cNvSpPr>
          <p:nvPr>
            <p:ph sz="quarter" idx="1"/>
          </p:nvPr>
        </p:nvSpPr>
        <p:spPr>
          <a:xfrm>
            <a:off x="433546" y="1543589"/>
            <a:ext cx="7799070" cy="4450140"/>
          </a:xfrm>
        </p:spPr>
        <p:txBody>
          <a:bodyPr>
            <a:normAutofit fontScale="92500" lnSpcReduction="20000"/>
          </a:bodyPr>
          <a:lstStyle/>
          <a:p>
            <a:r>
              <a:rPr lang="zh-CN" altLang="en-US" dirty="0" smtClean="0"/>
              <a:t>将多台存储设备中</a:t>
            </a:r>
            <a:r>
              <a:rPr lang="zh-CN" altLang="en-US" dirty="0"/>
              <a:t>的存储空间聚合成一个能够给应用服务器提供统一访问接口和管理界面的存储</a:t>
            </a:r>
            <a:r>
              <a:rPr lang="zh-CN" altLang="en-US" dirty="0" smtClean="0"/>
              <a:t>池</a:t>
            </a:r>
            <a:endParaRPr lang="en-US" altLang="zh-CN" dirty="0" smtClean="0"/>
          </a:p>
          <a:p>
            <a:r>
              <a:rPr lang="zh-CN" altLang="en-US" dirty="0" smtClean="0"/>
              <a:t>应用可以透明地访问和利用所有存储设备上的磁盘，可以充</a:t>
            </a:r>
            <a:r>
              <a:rPr lang="zh-CN" altLang="en-US" dirty="0"/>
              <a:t>分发挥存储设备的性能和磁盘利用率</a:t>
            </a:r>
            <a:r>
              <a:rPr lang="zh-CN" altLang="en-US" dirty="0" smtClean="0"/>
              <a:t>。</a:t>
            </a:r>
            <a:endParaRPr lang="en-US" altLang="zh-CN" dirty="0" smtClean="0"/>
          </a:p>
          <a:p>
            <a:r>
              <a:rPr lang="zh-CN" altLang="en-US" dirty="0" smtClean="0"/>
              <a:t>集群存储有两种实现方式</a:t>
            </a:r>
            <a:endParaRPr lang="en-US" altLang="zh-CN" dirty="0" smtClean="0"/>
          </a:p>
          <a:p>
            <a:pPr lvl="1"/>
            <a:r>
              <a:rPr lang="zh-CN" altLang="en-US" dirty="0" smtClean="0"/>
              <a:t>硬件基础架构加上软件</a:t>
            </a:r>
            <a:endParaRPr lang="en-US" altLang="zh-CN" dirty="0" smtClean="0"/>
          </a:p>
          <a:p>
            <a:pPr lvl="1"/>
            <a:r>
              <a:rPr lang="zh-CN" altLang="en-US" dirty="0" smtClean="0"/>
              <a:t>专用集群存储，构建在</a:t>
            </a:r>
            <a:r>
              <a:rPr lang="en-US" altLang="zh-CN" dirty="0" smtClean="0"/>
              <a:t>NAS</a:t>
            </a:r>
            <a:r>
              <a:rPr lang="zh-CN" altLang="en-US" dirty="0" smtClean="0"/>
              <a:t>基础架构之上的，但是通过操作系统实现集群存储。</a:t>
            </a:r>
            <a:br>
              <a:rPr lang="zh-CN" altLang="en-US" dirty="0" smtClean="0"/>
            </a:br>
            <a:endParaRPr lang="zh-CN" altLang="en-US" dirty="0"/>
          </a:p>
        </p:txBody>
      </p:sp>
    </p:spTree>
    <p:extLst>
      <p:ext uri="{BB962C8B-B14F-4D97-AF65-F5344CB8AC3E}">
        <p14:creationId xmlns:p14="http://schemas.microsoft.com/office/powerpoint/2010/main" val="40040724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81260"/>
            <a:ext cx="7799070" cy="808095"/>
          </a:xfrm>
        </p:spPr>
        <p:txBody>
          <a:bodyPr>
            <a:normAutofit/>
          </a:bodyPr>
          <a:lstStyle/>
          <a:p>
            <a:r>
              <a:rPr lang="zh-CN" altLang="en-US" sz="3200" dirty="0"/>
              <a:t>主要技术之</a:t>
            </a:r>
            <a:r>
              <a:rPr lang="en-US" altLang="zh-CN" sz="3200" dirty="0"/>
              <a:t>----</a:t>
            </a:r>
            <a:r>
              <a:rPr lang="zh-CN" altLang="en-US" sz="3200" dirty="0"/>
              <a:t>存储集中管理</a:t>
            </a:r>
          </a:p>
        </p:txBody>
      </p:sp>
      <p:sp>
        <p:nvSpPr>
          <p:cNvPr id="3" name="内容占位符 2"/>
          <p:cNvSpPr>
            <a:spLocks noGrp="1"/>
          </p:cNvSpPr>
          <p:nvPr>
            <p:ph sz="quarter" idx="1"/>
          </p:nvPr>
        </p:nvSpPr>
        <p:spPr>
          <a:xfrm>
            <a:off x="579831" y="1543589"/>
            <a:ext cx="7799070" cy="4450140"/>
          </a:xfrm>
        </p:spPr>
        <p:txBody>
          <a:bodyPr>
            <a:normAutofit/>
          </a:bodyPr>
          <a:lstStyle/>
          <a:p>
            <a:r>
              <a:rPr lang="zh-CN" altLang="en-US" dirty="0"/>
              <a:t>云存储管理平</a:t>
            </a:r>
            <a:r>
              <a:rPr lang="zh-CN" altLang="en-US" dirty="0" smtClean="0"/>
              <a:t>台支</a:t>
            </a:r>
            <a:r>
              <a:rPr lang="zh-CN" altLang="en-US" dirty="0"/>
              <a:t>持跨数据中心的部署和管理，并支持跨数据中心的用户访问调度、数据迁移、数据异地存储备份等功能</a:t>
            </a:r>
            <a:r>
              <a:rPr lang="zh-CN" altLang="en-US" dirty="0" smtClean="0"/>
              <a:t>。</a:t>
            </a:r>
            <a:endParaRPr lang="en-US" altLang="zh-CN" dirty="0" smtClean="0"/>
          </a:p>
          <a:p>
            <a:r>
              <a:rPr lang="zh-CN" altLang="en-US" dirty="0"/>
              <a:t>通过云存储管理平台，用户可</a:t>
            </a:r>
            <a:r>
              <a:rPr lang="zh-CN" altLang="en-US" dirty="0" smtClean="0"/>
              <a:t>以了</a:t>
            </a:r>
            <a:r>
              <a:rPr lang="zh-CN" altLang="en-US" dirty="0"/>
              <a:t>解云存储系</a:t>
            </a:r>
            <a:r>
              <a:rPr lang="zh-CN" altLang="en-US" dirty="0" smtClean="0"/>
              <a:t>统各</a:t>
            </a:r>
            <a:r>
              <a:rPr lang="zh-CN" altLang="en-US" dirty="0"/>
              <a:t>个节</a:t>
            </a:r>
            <a:r>
              <a:rPr lang="zh-CN" altLang="en-US" dirty="0" smtClean="0"/>
              <a:t>点服</a:t>
            </a:r>
            <a:r>
              <a:rPr lang="zh-CN" altLang="en-US" dirty="0"/>
              <a:t>务情</a:t>
            </a:r>
            <a:r>
              <a:rPr lang="zh-CN" altLang="en-US" dirty="0" smtClean="0"/>
              <a:t>况、资源异常情况，</a:t>
            </a:r>
            <a:r>
              <a:rPr lang="zh-CN" altLang="en-US" dirty="0"/>
              <a:t>有必要时可以采取适</a:t>
            </a:r>
            <a:r>
              <a:rPr lang="zh-CN" altLang="en-US" dirty="0" smtClean="0"/>
              <a:t>当措</a:t>
            </a:r>
            <a:r>
              <a:rPr lang="zh-CN" altLang="en-US" dirty="0"/>
              <a:t>施保证其正常运行。</a:t>
            </a:r>
            <a:br>
              <a:rPr lang="zh-CN" altLang="en-US" dirty="0"/>
            </a:br>
            <a:endParaRPr lang="zh-CN" altLang="en-US" dirty="0"/>
          </a:p>
        </p:txBody>
      </p:sp>
    </p:spTree>
    <p:extLst>
      <p:ext uri="{BB962C8B-B14F-4D97-AF65-F5344CB8AC3E}">
        <p14:creationId xmlns:p14="http://schemas.microsoft.com/office/powerpoint/2010/main" val="36226178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object 11"/>
          <p:cNvSpPr/>
          <p:nvPr/>
        </p:nvSpPr>
        <p:spPr>
          <a:xfrm>
            <a:off x="997926" y="1332381"/>
            <a:ext cx="675132" cy="964692"/>
          </a:xfrm>
          <a:prstGeom prst="rect">
            <a:avLst/>
          </a:prstGeom>
          <a:blipFill>
            <a:blip r:embed="rId2" cstate="print"/>
            <a:stretch>
              <a:fillRect/>
            </a:stretch>
          </a:blipFill>
        </p:spPr>
        <p:txBody>
          <a:bodyPr wrap="square" lIns="0" tIns="0" rIns="0" bIns="0" rtlCol="0">
            <a:noAutofit/>
          </a:bodyPr>
          <a:lstStyle/>
          <a:p>
            <a:endParaRPr/>
          </a:p>
        </p:txBody>
      </p:sp>
      <p:sp>
        <p:nvSpPr>
          <p:cNvPr id="2" name="object 2"/>
          <p:cNvSpPr txBox="1"/>
          <p:nvPr/>
        </p:nvSpPr>
        <p:spPr>
          <a:xfrm>
            <a:off x="99175" y="159934"/>
            <a:ext cx="1757198" cy="544611"/>
          </a:xfrm>
          <a:prstGeom prst="rect">
            <a:avLst/>
          </a:prstGeom>
        </p:spPr>
        <p:txBody>
          <a:bodyPr vert="horz" wrap="square" lIns="0" tIns="0" rIns="0" bIns="0" rtlCol="0">
            <a:noAutofit/>
          </a:bodyPr>
          <a:lstStyle/>
          <a:p>
            <a:pPr marL="12036"/>
            <a:r>
              <a:rPr sz="3411" spc="-5" dirty="0">
                <a:solidFill>
                  <a:schemeClr val="bg1"/>
                </a:solidFill>
                <a:latin typeface="Microsoft JhengHei Light"/>
                <a:cs typeface="Microsoft JhengHei Light"/>
              </a:rPr>
              <a:t>内容提要</a:t>
            </a:r>
            <a:endParaRPr sz="3411" dirty="0">
              <a:solidFill>
                <a:schemeClr val="bg1"/>
              </a:solidFill>
              <a:latin typeface="Microsoft JhengHei Light"/>
              <a:cs typeface="Microsoft JhengHei Light"/>
            </a:endParaRPr>
          </a:p>
        </p:txBody>
      </p:sp>
      <p:sp>
        <p:nvSpPr>
          <p:cNvPr id="3" name="object 3"/>
          <p:cNvSpPr/>
          <p:nvPr/>
        </p:nvSpPr>
        <p:spPr>
          <a:xfrm>
            <a:off x="970816" y="1325842"/>
            <a:ext cx="729357" cy="1010991"/>
          </a:xfrm>
          <a:prstGeom prst="rect">
            <a:avLst/>
          </a:prstGeom>
          <a:blipFill>
            <a:blip r:embed="rId3" cstate="print"/>
            <a:stretch>
              <a:fillRect/>
            </a:stretch>
          </a:blipFill>
        </p:spPr>
        <p:txBody>
          <a:bodyPr wrap="square" lIns="0" tIns="0" rIns="0" bIns="0" rtlCol="0">
            <a:noAutofit/>
          </a:bodyPr>
          <a:lstStyle/>
          <a:p>
            <a:endParaRPr/>
          </a:p>
        </p:txBody>
      </p:sp>
      <p:sp>
        <p:nvSpPr>
          <p:cNvPr id="4" name="object 4"/>
          <p:cNvSpPr/>
          <p:nvPr/>
        </p:nvSpPr>
        <p:spPr>
          <a:xfrm>
            <a:off x="923157" y="1348952"/>
            <a:ext cx="826123" cy="1084647"/>
          </a:xfrm>
          <a:prstGeom prst="rect">
            <a:avLst/>
          </a:prstGeom>
          <a:blipFill>
            <a:blip r:embed="rId4" cstate="print"/>
            <a:stretch>
              <a:fillRect/>
            </a:stretch>
          </a:blipFill>
        </p:spPr>
        <p:txBody>
          <a:bodyPr wrap="square" lIns="0" tIns="0" rIns="0" bIns="0" rtlCol="0">
            <a:noAutofit/>
          </a:bodyPr>
          <a:lstStyle/>
          <a:p>
            <a:endParaRPr/>
          </a:p>
        </p:txBody>
      </p:sp>
      <p:sp>
        <p:nvSpPr>
          <p:cNvPr id="6" name="object 6"/>
          <p:cNvSpPr/>
          <p:nvPr/>
        </p:nvSpPr>
        <p:spPr>
          <a:xfrm>
            <a:off x="1015589" y="1357618"/>
            <a:ext cx="639813" cy="914223"/>
          </a:xfrm>
          <a:custGeom>
            <a:avLst/>
            <a:gdLst/>
            <a:ahLst/>
            <a:cxnLst/>
            <a:rect l="l" t="t" r="r" b="b"/>
            <a:pathLst>
              <a:path w="675132" h="964691">
                <a:moveTo>
                  <a:pt x="675132" y="0"/>
                </a:moveTo>
                <a:lnTo>
                  <a:pt x="675132" y="627126"/>
                </a:lnTo>
                <a:lnTo>
                  <a:pt x="337566" y="964691"/>
                </a:lnTo>
                <a:lnTo>
                  <a:pt x="0" y="627126"/>
                </a:lnTo>
                <a:lnTo>
                  <a:pt x="0" y="0"/>
                </a:lnTo>
                <a:lnTo>
                  <a:pt x="337566" y="337565"/>
                </a:lnTo>
                <a:lnTo>
                  <a:pt x="675132" y="0"/>
                </a:lnTo>
                <a:close/>
              </a:path>
            </a:pathLst>
          </a:custGeom>
          <a:ln w="9144">
            <a:solidFill>
              <a:srgbClr val="4F81BC"/>
            </a:solidFill>
          </a:ln>
        </p:spPr>
        <p:txBody>
          <a:bodyPr wrap="square" lIns="0" tIns="0" rIns="0" bIns="0" rtlCol="0">
            <a:noAutofit/>
          </a:bodyPr>
          <a:lstStyle/>
          <a:p>
            <a:endParaRPr/>
          </a:p>
        </p:txBody>
      </p:sp>
      <p:sp>
        <p:nvSpPr>
          <p:cNvPr id="7" name="object 7"/>
          <p:cNvSpPr/>
          <p:nvPr/>
        </p:nvSpPr>
        <p:spPr>
          <a:xfrm>
            <a:off x="1655402" y="1357615"/>
            <a:ext cx="6063055" cy="595040"/>
          </a:xfrm>
          <a:custGeom>
            <a:avLst/>
            <a:gdLst/>
            <a:ahLst/>
            <a:cxnLst/>
            <a:rect l="l" t="t" r="r" b="b"/>
            <a:pathLst>
              <a:path w="6397752" h="627888">
                <a:moveTo>
                  <a:pt x="6293104" y="0"/>
                </a:moveTo>
                <a:lnTo>
                  <a:pt x="0" y="0"/>
                </a:lnTo>
                <a:lnTo>
                  <a:pt x="0" y="627888"/>
                </a:lnTo>
                <a:lnTo>
                  <a:pt x="6302710" y="627452"/>
                </a:lnTo>
                <a:lnTo>
                  <a:pt x="6343121" y="615178"/>
                </a:lnTo>
                <a:lnTo>
                  <a:pt x="6374708" y="588750"/>
                </a:lnTo>
                <a:lnTo>
                  <a:pt x="6393792" y="551845"/>
                </a:lnTo>
                <a:lnTo>
                  <a:pt x="6397752" y="523239"/>
                </a:lnTo>
                <a:lnTo>
                  <a:pt x="6397752" y="104648"/>
                </a:lnTo>
                <a:lnTo>
                  <a:pt x="6385042" y="54630"/>
                </a:lnTo>
                <a:lnTo>
                  <a:pt x="6358614" y="23043"/>
                </a:lnTo>
                <a:lnTo>
                  <a:pt x="6321709" y="3959"/>
                </a:lnTo>
                <a:lnTo>
                  <a:pt x="6293104" y="0"/>
                </a:lnTo>
                <a:close/>
              </a:path>
            </a:pathLst>
          </a:custGeom>
          <a:solidFill>
            <a:srgbClr val="FFFFFF"/>
          </a:solidFill>
        </p:spPr>
        <p:txBody>
          <a:bodyPr wrap="square" lIns="0" tIns="0" rIns="0" bIns="0" rtlCol="0">
            <a:noAutofit/>
          </a:bodyPr>
          <a:lstStyle/>
          <a:p>
            <a:endParaRPr/>
          </a:p>
        </p:txBody>
      </p:sp>
      <p:sp>
        <p:nvSpPr>
          <p:cNvPr id="8" name="object 8"/>
          <p:cNvSpPr/>
          <p:nvPr/>
        </p:nvSpPr>
        <p:spPr>
          <a:xfrm>
            <a:off x="1655402" y="1357615"/>
            <a:ext cx="6063055" cy="595040"/>
          </a:xfrm>
          <a:custGeom>
            <a:avLst/>
            <a:gdLst/>
            <a:ahLst/>
            <a:cxnLst/>
            <a:rect l="l" t="t" r="r" b="b"/>
            <a:pathLst>
              <a:path w="6397752" h="627888">
                <a:moveTo>
                  <a:pt x="6397752" y="104648"/>
                </a:moveTo>
                <a:lnTo>
                  <a:pt x="6397752" y="523239"/>
                </a:lnTo>
                <a:lnTo>
                  <a:pt x="6396739" y="537852"/>
                </a:lnTo>
                <a:lnTo>
                  <a:pt x="6382640" y="577430"/>
                </a:lnTo>
                <a:lnTo>
                  <a:pt x="6354812" y="607760"/>
                </a:lnTo>
                <a:lnTo>
                  <a:pt x="6316934" y="625161"/>
                </a:lnTo>
                <a:lnTo>
                  <a:pt x="0" y="627888"/>
                </a:lnTo>
                <a:lnTo>
                  <a:pt x="0" y="0"/>
                </a:lnTo>
                <a:lnTo>
                  <a:pt x="6293104" y="0"/>
                </a:lnTo>
                <a:lnTo>
                  <a:pt x="6307716" y="1012"/>
                </a:lnTo>
                <a:lnTo>
                  <a:pt x="6347294" y="15111"/>
                </a:lnTo>
                <a:lnTo>
                  <a:pt x="6377624" y="42939"/>
                </a:lnTo>
                <a:lnTo>
                  <a:pt x="6395025" y="80817"/>
                </a:lnTo>
                <a:lnTo>
                  <a:pt x="6397752" y="104648"/>
                </a:lnTo>
                <a:close/>
              </a:path>
            </a:pathLst>
          </a:custGeom>
          <a:ln w="9144">
            <a:solidFill>
              <a:srgbClr val="4F81BC"/>
            </a:solidFill>
          </a:ln>
        </p:spPr>
        <p:txBody>
          <a:bodyPr wrap="square" lIns="0" tIns="0" rIns="0" bIns="0" rtlCol="0">
            <a:noAutofit/>
          </a:bodyPr>
          <a:lstStyle/>
          <a:p>
            <a:endParaRPr/>
          </a:p>
        </p:txBody>
      </p:sp>
      <p:sp>
        <p:nvSpPr>
          <p:cNvPr id="9" name="object 9"/>
          <p:cNvSpPr/>
          <p:nvPr/>
        </p:nvSpPr>
        <p:spPr>
          <a:xfrm>
            <a:off x="970816" y="2127413"/>
            <a:ext cx="729357" cy="1010991"/>
          </a:xfrm>
          <a:prstGeom prst="rect">
            <a:avLst/>
          </a:prstGeom>
          <a:blipFill>
            <a:blip r:embed="rId3" cstate="print"/>
            <a:stretch>
              <a:fillRect/>
            </a:stretch>
          </a:blipFill>
        </p:spPr>
        <p:txBody>
          <a:bodyPr wrap="square" lIns="0" tIns="0" rIns="0" bIns="0" rtlCol="0">
            <a:noAutofit/>
          </a:bodyPr>
          <a:lstStyle/>
          <a:p>
            <a:endParaRPr/>
          </a:p>
        </p:txBody>
      </p:sp>
      <p:sp>
        <p:nvSpPr>
          <p:cNvPr id="10" name="object 10"/>
          <p:cNvSpPr/>
          <p:nvPr/>
        </p:nvSpPr>
        <p:spPr>
          <a:xfrm>
            <a:off x="885602" y="2150522"/>
            <a:ext cx="901226" cy="1084647"/>
          </a:xfrm>
          <a:prstGeom prst="rect">
            <a:avLst/>
          </a:prstGeom>
          <a:blipFill>
            <a:blip r:embed="rId5" cstate="print"/>
            <a:stretch>
              <a:fillRect/>
            </a:stretch>
          </a:blipFill>
        </p:spPr>
        <p:txBody>
          <a:bodyPr wrap="square" lIns="0" tIns="0" rIns="0" bIns="0" rtlCol="0">
            <a:noAutofit/>
          </a:bodyPr>
          <a:lstStyle/>
          <a:p>
            <a:endParaRPr/>
          </a:p>
        </p:txBody>
      </p:sp>
      <p:sp>
        <p:nvSpPr>
          <p:cNvPr id="11" name="object 11"/>
          <p:cNvSpPr/>
          <p:nvPr/>
        </p:nvSpPr>
        <p:spPr>
          <a:xfrm>
            <a:off x="1015589" y="2159187"/>
            <a:ext cx="639813" cy="914224"/>
          </a:xfrm>
          <a:prstGeom prst="rect">
            <a:avLst/>
          </a:prstGeom>
          <a:blipFill>
            <a:blip r:embed="rId6" cstate="print"/>
            <a:stretch>
              <a:fillRect/>
            </a:stretch>
          </a:blipFill>
        </p:spPr>
        <p:txBody>
          <a:bodyPr wrap="square" lIns="0" tIns="0" rIns="0" bIns="0" rtlCol="0">
            <a:noAutofit/>
          </a:bodyPr>
          <a:lstStyle/>
          <a:p>
            <a:endParaRPr/>
          </a:p>
        </p:txBody>
      </p:sp>
      <p:sp>
        <p:nvSpPr>
          <p:cNvPr id="12" name="object 12"/>
          <p:cNvSpPr/>
          <p:nvPr/>
        </p:nvSpPr>
        <p:spPr>
          <a:xfrm>
            <a:off x="1015589" y="2159187"/>
            <a:ext cx="639813" cy="914224"/>
          </a:xfrm>
          <a:custGeom>
            <a:avLst/>
            <a:gdLst/>
            <a:ahLst/>
            <a:cxnLst/>
            <a:rect l="l" t="t" r="r" b="b"/>
            <a:pathLst>
              <a:path w="675132" h="964692">
                <a:moveTo>
                  <a:pt x="675132" y="0"/>
                </a:moveTo>
                <a:lnTo>
                  <a:pt x="675132" y="627126"/>
                </a:lnTo>
                <a:lnTo>
                  <a:pt x="337566" y="964692"/>
                </a:lnTo>
                <a:lnTo>
                  <a:pt x="0" y="627126"/>
                </a:lnTo>
                <a:lnTo>
                  <a:pt x="0" y="0"/>
                </a:lnTo>
                <a:lnTo>
                  <a:pt x="337566" y="337566"/>
                </a:lnTo>
                <a:lnTo>
                  <a:pt x="675132" y="0"/>
                </a:lnTo>
                <a:close/>
              </a:path>
            </a:pathLst>
          </a:custGeom>
          <a:ln w="9143">
            <a:solidFill>
              <a:srgbClr val="4F81BC"/>
            </a:solidFill>
          </a:ln>
        </p:spPr>
        <p:txBody>
          <a:bodyPr wrap="square" lIns="0" tIns="0" rIns="0" bIns="0" rtlCol="0">
            <a:noAutofit/>
          </a:bodyPr>
          <a:lstStyle/>
          <a:p>
            <a:endParaRPr/>
          </a:p>
        </p:txBody>
      </p:sp>
      <p:sp>
        <p:nvSpPr>
          <p:cNvPr id="13" name="object 13"/>
          <p:cNvSpPr/>
          <p:nvPr/>
        </p:nvSpPr>
        <p:spPr>
          <a:xfrm>
            <a:off x="1655402" y="2159186"/>
            <a:ext cx="6063055" cy="595040"/>
          </a:xfrm>
          <a:custGeom>
            <a:avLst/>
            <a:gdLst/>
            <a:ahLst/>
            <a:cxnLst/>
            <a:rect l="l" t="t" r="r" b="b"/>
            <a:pathLst>
              <a:path w="6397752" h="627888">
                <a:moveTo>
                  <a:pt x="6293104" y="0"/>
                </a:moveTo>
                <a:lnTo>
                  <a:pt x="0" y="0"/>
                </a:lnTo>
                <a:lnTo>
                  <a:pt x="0" y="627888"/>
                </a:lnTo>
                <a:lnTo>
                  <a:pt x="6302710" y="627452"/>
                </a:lnTo>
                <a:lnTo>
                  <a:pt x="6343121" y="615178"/>
                </a:lnTo>
                <a:lnTo>
                  <a:pt x="6374708" y="588750"/>
                </a:lnTo>
                <a:lnTo>
                  <a:pt x="6393792" y="551845"/>
                </a:lnTo>
                <a:lnTo>
                  <a:pt x="6397752" y="523240"/>
                </a:lnTo>
                <a:lnTo>
                  <a:pt x="6397752" y="104648"/>
                </a:lnTo>
                <a:lnTo>
                  <a:pt x="6385042" y="54630"/>
                </a:lnTo>
                <a:lnTo>
                  <a:pt x="6358614" y="23043"/>
                </a:lnTo>
                <a:lnTo>
                  <a:pt x="6321709" y="3959"/>
                </a:lnTo>
                <a:lnTo>
                  <a:pt x="6293104" y="0"/>
                </a:lnTo>
                <a:close/>
              </a:path>
            </a:pathLst>
          </a:custGeom>
          <a:solidFill>
            <a:srgbClr val="FFFFFF"/>
          </a:solidFill>
        </p:spPr>
        <p:txBody>
          <a:bodyPr wrap="square" lIns="0" tIns="0" rIns="0" bIns="0" rtlCol="0">
            <a:noAutofit/>
          </a:bodyPr>
          <a:lstStyle/>
          <a:p>
            <a:endParaRPr/>
          </a:p>
        </p:txBody>
      </p:sp>
      <p:sp>
        <p:nvSpPr>
          <p:cNvPr id="14" name="object 14"/>
          <p:cNvSpPr/>
          <p:nvPr/>
        </p:nvSpPr>
        <p:spPr>
          <a:xfrm>
            <a:off x="1655402" y="2159186"/>
            <a:ext cx="6063055" cy="595040"/>
          </a:xfrm>
          <a:custGeom>
            <a:avLst/>
            <a:gdLst/>
            <a:ahLst/>
            <a:cxnLst/>
            <a:rect l="l" t="t" r="r" b="b"/>
            <a:pathLst>
              <a:path w="6397752" h="627888">
                <a:moveTo>
                  <a:pt x="6397752" y="104648"/>
                </a:moveTo>
                <a:lnTo>
                  <a:pt x="6397752" y="523240"/>
                </a:lnTo>
                <a:lnTo>
                  <a:pt x="6396739" y="537852"/>
                </a:lnTo>
                <a:lnTo>
                  <a:pt x="6382640" y="577430"/>
                </a:lnTo>
                <a:lnTo>
                  <a:pt x="6354812" y="607760"/>
                </a:lnTo>
                <a:lnTo>
                  <a:pt x="6316934" y="625161"/>
                </a:lnTo>
                <a:lnTo>
                  <a:pt x="0" y="627888"/>
                </a:lnTo>
                <a:lnTo>
                  <a:pt x="0" y="0"/>
                </a:lnTo>
                <a:lnTo>
                  <a:pt x="6293104" y="0"/>
                </a:lnTo>
                <a:lnTo>
                  <a:pt x="6307716" y="1012"/>
                </a:lnTo>
                <a:lnTo>
                  <a:pt x="6347294" y="15111"/>
                </a:lnTo>
                <a:lnTo>
                  <a:pt x="6377624" y="42939"/>
                </a:lnTo>
                <a:lnTo>
                  <a:pt x="6395025" y="80817"/>
                </a:lnTo>
                <a:lnTo>
                  <a:pt x="6397752" y="104648"/>
                </a:lnTo>
                <a:close/>
              </a:path>
            </a:pathLst>
          </a:custGeom>
          <a:ln w="9144">
            <a:solidFill>
              <a:srgbClr val="4F81BC"/>
            </a:solidFill>
          </a:ln>
        </p:spPr>
        <p:txBody>
          <a:bodyPr wrap="square" lIns="0" tIns="0" rIns="0" bIns="0" rtlCol="0">
            <a:noAutofit/>
          </a:bodyPr>
          <a:lstStyle/>
          <a:p>
            <a:endParaRPr/>
          </a:p>
        </p:txBody>
      </p:sp>
      <p:sp>
        <p:nvSpPr>
          <p:cNvPr id="15" name="object 15"/>
          <p:cNvSpPr/>
          <p:nvPr/>
        </p:nvSpPr>
        <p:spPr>
          <a:xfrm>
            <a:off x="970816" y="2930428"/>
            <a:ext cx="729357" cy="1010990"/>
          </a:xfrm>
          <a:prstGeom prst="rect">
            <a:avLst/>
          </a:prstGeom>
          <a:blipFill>
            <a:blip r:embed="rId3" cstate="print"/>
            <a:stretch>
              <a:fillRect/>
            </a:stretch>
          </a:blipFill>
        </p:spPr>
        <p:txBody>
          <a:bodyPr wrap="square" lIns="0" tIns="0" rIns="0" bIns="0" rtlCol="0">
            <a:noAutofit/>
          </a:bodyPr>
          <a:lstStyle/>
          <a:p>
            <a:endParaRPr/>
          </a:p>
        </p:txBody>
      </p:sp>
      <p:sp>
        <p:nvSpPr>
          <p:cNvPr id="16" name="object 16"/>
          <p:cNvSpPr/>
          <p:nvPr/>
        </p:nvSpPr>
        <p:spPr>
          <a:xfrm>
            <a:off x="885602" y="2953535"/>
            <a:ext cx="901226" cy="1083204"/>
          </a:xfrm>
          <a:prstGeom prst="rect">
            <a:avLst/>
          </a:prstGeom>
          <a:blipFill>
            <a:blip r:embed="rId7" cstate="print"/>
            <a:stretch>
              <a:fillRect/>
            </a:stretch>
          </a:blipFill>
        </p:spPr>
        <p:txBody>
          <a:bodyPr wrap="square" lIns="0" tIns="0" rIns="0" bIns="0" rtlCol="0">
            <a:noAutofit/>
          </a:bodyPr>
          <a:lstStyle/>
          <a:p>
            <a:endParaRPr/>
          </a:p>
        </p:txBody>
      </p:sp>
      <p:sp>
        <p:nvSpPr>
          <p:cNvPr id="17" name="object 17"/>
          <p:cNvSpPr/>
          <p:nvPr/>
        </p:nvSpPr>
        <p:spPr>
          <a:xfrm>
            <a:off x="1015589" y="2962201"/>
            <a:ext cx="639813" cy="914224"/>
          </a:xfrm>
          <a:prstGeom prst="rect">
            <a:avLst/>
          </a:prstGeom>
          <a:blipFill>
            <a:blip r:embed="rId8" cstate="print"/>
            <a:stretch>
              <a:fillRect/>
            </a:stretch>
          </a:blipFill>
        </p:spPr>
        <p:txBody>
          <a:bodyPr wrap="square" lIns="0" tIns="0" rIns="0" bIns="0" rtlCol="0">
            <a:noAutofit/>
          </a:bodyPr>
          <a:lstStyle/>
          <a:p>
            <a:endParaRPr/>
          </a:p>
        </p:txBody>
      </p:sp>
      <p:sp>
        <p:nvSpPr>
          <p:cNvPr id="18" name="object 18"/>
          <p:cNvSpPr/>
          <p:nvPr/>
        </p:nvSpPr>
        <p:spPr>
          <a:xfrm>
            <a:off x="1015589" y="2962201"/>
            <a:ext cx="639813" cy="914224"/>
          </a:xfrm>
          <a:custGeom>
            <a:avLst/>
            <a:gdLst/>
            <a:ahLst/>
            <a:cxnLst/>
            <a:rect l="l" t="t" r="r" b="b"/>
            <a:pathLst>
              <a:path w="675132" h="964692">
                <a:moveTo>
                  <a:pt x="675132" y="0"/>
                </a:moveTo>
                <a:lnTo>
                  <a:pt x="675132" y="627126"/>
                </a:lnTo>
                <a:lnTo>
                  <a:pt x="337566" y="964692"/>
                </a:lnTo>
                <a:lnTo>
                  <a:pt x="0" y="627126"/>
                </a:lnTo>
                <a:lnTo>
                  <a:pt x="0" y="0"/>
                </a:lnTo>
                <a:lnTo>
                  <a:pt x="337566" y="337565"/>
                </a:lnTo>
                <a:lnTo>
                  <a:pt x="675132" y="0"/>
                </a:lnTo>
                <a:close/>
              </a:path>
            </a:pathLst>
          </a:custGeom>
          <a:ln w="9144">
            <a:solidFill>
              <a:srgbClr val="4F81BC"/>
            </a:solidFill>
          </a:ln>
        </p:spPr>
        <p:txBody>
          <a:bodyPr wrap="square" lIns="0" tIns="0" rIns="0" bIns="0" rtlCol="0">
            <a:noAutofit/>
          </a:bodyPr>
          <a:lstStyle/>
          <a:p>
            <a:endParaRPr/>
          </a:p>
        </p:txBody>
      </p:sp>
      <p:sp>
        <p:nvSpPr>
          <p:cNvPr id="19" name="object 19"/>
          <p:cNvSpPr/>
          <p:nvPr/>
        </p:nvSpPr>
        <p:spPr>
          <a:xfrm>
            <a:off x="1655402" y="2962203"/>
            <a:ext cx="6063055" cy="593595"/>
          </a:xfrm>
          <a:custGeom>
            <a:avLst/>
            <a:gdLst/>
            <a:ahLst/>
            <a:cxnLst/>
            <a:rect l="l" t="t" r="r" b="b"/>
            <a:pathLst>
              <a:path w="6397752" h="626363">
                <a:moveTo>
                  <a:pt x="6293358" y="0"/>
                </a:moveTo>
                <a:lnTo>
                  <a:pt x="0" y="0"/>
                </a:lnTo>
                <a:lnTo>
                  <a:pt x="0" y="626363"/>
                </a:lnTo>
                <a:lnTo>
                  <a:pt x="6302555" y="625964"/>
                </a:lnTo>
                <a:lnTo>
                  <a:pt x="6343022" y="613817"/>
                </a:lnTo>
                <a:lnTo>
                  <a:pt x="6374663" y="587457"/>
                </a:lnTo>
                <a:lnTo>
                  <a:pt x="6393784" y="550577"/>
                </a:lnTo>
                <a:lnTo>
                  <a:pt x="6397752" y="521969"/>
                </a:lnTo>
                <a:lnTo>
                  <a:pt x="6397752" y="104393"/>
                </a:lnTo>
                <a:lnTo>
                  <a:pt x="6385205" y="54729"/>
                </a:lnTo>
                <a:lnTo>
                  <a:pt x="6358845" y="23088"/>
                </a:lnTo>
                <a:lnTo>
                  <a:pt x="6321965" y="3967"/>
                </a:lnTo>
                <a:lnTo>
                  <a:pt x="6293358" y="0"/>
                </a:lnTo>
                <a:close/>
              </a:path>
            </a:pathLst>
          </a:custGeom>
          <a:solidFill>
            <a:srgbClr val="FFFFFF"/>
          </a:solidFill>
        </p:spPr>
        <p:txBody>
          <a:bodyPr wrap="square" lIns="0" tIns="0" rIns="0" bIns="0" rtlCol="0">
            <a:noAutofit/>
          </a:bodyPr>
          <a:lstStyle/>
          <a:p>
            <a:endParaRPr/>
          </a:p>
        </p:txBody>
      </p:sp>
      <p:sp>
        <p:nvSpPr>
          <p:cNvPr id="20" name="object 20"/>
          <p:cNvSpPr/>
          <p:nvPr/>
        </p:nvSpPr>
        <p:spPr>
          <a:xfrm>
            <a:off x="1655402" y="2962203"/>
            <a:ext cx="6063055" cy="593595"/>
          </a:xfrm>
          <a:custGeom>
            <a:avLst/>
            <a:gdLst/>
            <a:ahLst/>
            <a:cxnLst/>
            <a:rect l="l" t="t" r="r" b="b"/>
            <a:pathLst>
              <a:path w="6397752" h="626363">
                <a:moveTo>
                  <a:pt x="6397752" y="104393"/>
                </a:moveTo>
                <a:lnTo>
                  <a:pt x="6397752" y="521969"/>
                </a:lnTo>
                <a:lnTo>
                  <a:pt x="6396737" y="536584"/>
                </a:lnTo>
                <a:lnTo>
                  <a:pt x="6382610" y="576150"/>
                </a:lnTo>
                <a:lnTo>
                  <a:pt x="6354732" y="606427"/>
                </a:lnTo>
                <a:lnTo>
                  <a:pt x="6316797" y="623722"/>
                </a:lnTo>
                <a:lnTo>
                  <a:pt x="0" y="626363"/>
                </a:lnTo>
                <a:lnTo>
                  <a:pt x="0" y="0"/>
                </a:lnTo>
                <a:lnTo>
                  <a:pt x="6293358" y="0"/>
                </a:lnTo>
                <a:lnTo>
                  <a:pt x="6307972" y="1014"/>
                </a:lnTo>
                <a:lnTo>
                  <a:pt x="6347538" y="15141"/>
                </a:lnTo>
                <a:lnTo>
                  <a:pt x="6377815" y="43019"/>
                </a:lnTo>
                <a:lnTo>
                  <a:pt x="6395110" y="80954"/>
                </a:lnTo>
                <a:lnTo>
                  <a:pt x="6397752" y="104393"/>
                </a:lnTo>
                <a:close/>
              </a:path>
            </a:pathLst>
          </a:custGeom>
          <a:ln w="9144">
            <a:solidFill>
              <a:srgbClr val="4F81BC"/>
            </a:solidFill>
          </a:ln>
        </p:spPr>
        <p:txBody>
          <a:bodyPr wrap="square" lIns="0" tIns="0" rIns="0" bIns="0" rtlCol="0">
            <a:noAutofit/>
          </a:bodyPr>
          <a:lstStyle/>
          <a:p>
            <a:endParaRPr/>
          </a:p>
        </p:txBody>
      </p:sp>
      <p:sp>
        <p:nvSpPr>
          <p:cNvPr id="21" name="object 21"/>
          <p:cNvSpPr/>
          <p:nvPr/>
        </p:nvSpPr>
        <p:spPr>
          <a:xfrm>
            <a:off x="970816" y="3731999"/>
            <a:ext cx="729357" cy="1010991"/>
          </a:xfrm>
          <a:prstGeom prst="rect">
            <a:avLst/>
          </a:prstGeom>
          <a:blipFill>
            <a:blip r:embed="rId3" cstate="print"/>
            <a:stretch>
              <a:fillRect/>
            </a:stretch>
          </a:blipFill>
        </p:spPr>
        <p:txBody>
          <a:bodyPr wrap="square" lIns="0" tIns="0" rIns="0" bIns="0" rtlCol="0">
            <a:noAutofit/>
          </a:bodyPr>
          <a:lstStyle/>
          <a:p>
            <a:endParaRPr/>
          </a:p>
        </p:txBody>
      </p:sp>
      <p:sp>
        <p:nvSpPr>
          <p:cNvPr id="22" name="object 22"/>
          <p:cNvSpPr/>
          <p:nvPr/>
        </p:nvSpPr>
        <p:spPr>
          <a:xfrm>
            <a:off x="885602" y="3755109"/>
            <a:ext cx="901226" cy="1084647"/>
          </a:xfrm>
          <a:prstGeom prst="rect">
            <a:avLst/>
          </a:prstGeom>
          <a:blipFill>
            <a:blip r:embed="rId9" cstate="print"/>
            <a:stretch>
              <a:fillRect/>
            </a:stretch>
          </a:blipFill>
        </p:spPr>
        <p:txBody>
          <a:bodyPr wrap="square" lIns="0" tIns="0" rIns="0" bIns="0" rtlCol="0">
            <a:noAutofit/>
          </a:bodyPr>
          <a:lstStyle/>
          <a:p>
            <a:endParaRPr/>
          </a:p>
        </p:txBody>
      </p:sp>
      <p:sp>
        <p:nvSpPr>
          <p:cNvPr id="23" name="object 23"/>
          <p:cNvSpPr/>
          <p:nvPr/>
        </p:nvSpPr>
        <p:spPr>
          <a:xfrm>
            <a:off x="1015589" y="3763772"/>
            <a:ext cx="639813" cy="914224"/>
          </a:xfrm>
          <a:prstGeom prst="rect">
            <a:avLst/>
          </a:prstGeom>
          <a:blipFill>
            <a:blip r:embed="rId10" cstate="print"/>
            <a:stretch>
              <a:fillRect/>
            </a:stretch>
          </a:blipFill>
        </p:spPr>
        <p:txBody>
          <a:bodyPr wrap="square" lIns="0" tIns="0" rIns="0" bIns="0" rtlCol="0">
            <a:noAutofit/>
          </a:bodyPr>
          <a:lstStyle/>
          <a:p>
            <a:endParaRPr/>
          </a:p>
        </p:txBody>
      </p:sp>
      <p:sp>
        <p:nvSpPr>
          <p:cNvPr id="24" name="object 24"/>
          <p:cNvSpPr/>
          <p:nvPr/>
        </p:nvSpPr>
        <p:spPr>
          <a:xfrm>
            <a:off x="1015589" y="3763772"/>
            <a:ext cx="639813" cy="914224"/>
          </a:xfrm>
          <a:custGeom>
            <a:avLst/>
            <a:gdLst/>
            <a:ahLst/>
            <a:cxnLst/>
            <a:rect l="l" t="t" r="r" b="b"/>
            <a:pathLst>
              <a:path w="675132" h="964692">
                <a:moveTo>
                  <a:pt x="675132" y="0"/>
                </a:moveTo>
                <a:lnTo>
                  <a:pt x="675132" y="627125"/>
                </a:lnTo>
                <a:lnTo>
                  <a:pt x="337566" y="964691"/>
                </a:lnTo>
                <a:lnTo>
                  <a:pt x="0" y="627125"/>
                </a:lnTo>
                <a:lnTo>
                  <a:pt x="0" y="0"/>
                </a:lnTo>
                <a:lnTo>
                  <a:pt x="337566" y="337565"/>
                </a:lnTo>
                <a:lnTo>
                  <a:pt x="675132" y="0"/>
                </a:lnTo>
                <a:close/>
              </a:path>
            </a:pathLst>
          </a:custGeom>
          <a:ln w="9144">
            <a:solidFill>
              <a:srgbClr val="4F81BC"/>
            </a:solidFill>
          </a:ln>
        </p:spPr>
        <p:txBody>
          <a:bodyPr wrap="square" lIns="0" tIns="0" rIns="0" bIns="0" rtlCol="0">
            <a:noAutofit/>
          </a:bodyPr>
          <a:lstStyle/>
          <a:p>
            <a:endParaRPr/>
          </a:p>
        </p:txBody>
      </p:sp>
      <p:sp>
        <p:nvSpPr>
          <p:cNvPr id="25" name="object 25"/>
          <p:cNvSpPr/>
          <p:nvPr/>
        </p:nvSpPr>
        <p:spPr>
          <a:xfrm>
            <a:off x="1655402" y="3763773"/>
            <a:ext cx="6063055" cy="595040"/>
          </a:xfrm>
          <a:custGeom>
            <a:avLst/>
            <a:gdLst/>
            <a:ahLst/>
            <a:cxnLst/>
            <a:rect l="l" t="t" r="r" b="b"/>
            <a:pathLst>
              <a:path w="6397752" h="627888">
                <a:moveTo>
                  <a:pt x="6293104" y="0"/>
                </a:moveTo>
                <a:lnTo>
                  <a:pt x="0" y="0"/>
                </a:lnTo>
                <a:lnTo>
                  <a:pt x="0" y="627887"/>
                </a:lnTo>
                <a:lnTo>
                  <a:pt x="6302710" y="627452"/>
                </a:lnTo>
                <a:lnTo>
                  <a:pt x="6343121" y="615178"/>
                </a:lnTo>
                <a:lnTo>
                  <a:pt x="6374708" y="588750"/>
                </a:lnTo>
                <a:lnTo>
                  <a:pt x="6393792" y="551845"/>
                </a:lnTo>
                <a:lnTo>
                  <a:pt x="6397752" y="523239"/>
                </a:lnTo>
                <a:lnTo>
                  <a:pt x="6397752" y="104647"/>
                </a:lnTo>
                <a:lnTo>
                  <a:pt x="6385042" y="54630"/>
                </a:lnTo>
                <a:lnTo>
                  <a:pt x="6358614" y="23043"/>
                </a:lnTo>
                <a:lnTo>
                  <a:pt x="6321709" y="3959"/>
                </a:lnTo>
                <a:lnTo>
                  <a:pt x="6293104" y="0"/>
                </a:lnTo>
                <a:close/>
              </a:path>
            </a:pathLst>
          </a:custGeom>
          <a:solidFill>
            <a:srgbClr val="FFFFFF"/>
          </a:solidFill>
        </p:spPr>
        <p:txBody>
          <a:bodyPr wrap="square" lIns="0" tIns="0" rIns="0" bIns="0" rtlCol="0">
            <a:noAutofit/>
          </a:bodyPr>
          <a:lstStyle/>
          <a:p>
            <a:endParaRPr/>
          </a:p>
        </p:txBody>
      </p:sp>
      <p:sp>
        <p:nvSpPr>
          <p:cNvPr id="26" name="object 26"/>
          <p:cNvSpPr/>
          <p:nvPr/>
        </p:nvSpPr>
        <p:spPr>
          <a:xfrm>
            <a:off x="1655402" y="3763773"/>
            <a:ext cx="6063055" cy="595040"/>
          </a:xfrm>
          <a:custGeom>
            <a:avLst/>
            <a:gdLst/>
            <a:ahLst/>
            <a:cxnLst/>
            <a:rect l="l" t="t" r="r" b="b"/>
            <a:pathLst>
              <a:path w="6397752" h="627888">
                <a:moveTo>
                  <a:pt x="6397752" y="104647"/>
                </a:moveTo>
                <a:lnTo>
                  <a:pt x="6397752" y="523239"/>
                </a:lnTo>
                <a:lnTo>
                  <a:pt x="6396739" y="537852"/>
                </a:lnTo>
                <a:lnTo>
                  <a:pt x="6382640" y="577430"/>
                </a:lnTo>
                <a:lnTo>
                  <a:pt x="6354812" y="607760"/>
                </a:lnTo>
                <a:lnTo>
                  <a:pt x="6316934" y="625161"/>
                </a:lnTo>
                <a:lnTo>
                  <a:pt x="0" y="627887"/>
                </a:lnTo>
                <a:lnTo>
                  <a:pt x="0" y="0"/>
                </a:lnTo>
                <a:lnTo>
                  <a:pt x="6293104" y="0"/>
                </a:lnTo>
                <a:lnTo>
                  <a:pt x="6307716" y="1012"/>
                </a:lnTo>
                <a:lnTo>
                  <a:pt x="6347294" y="15111"/>
                </a:lnTo>
                <a:lnTo>
                  <a:pt x="6377624" y="42939"/>
                </a:lnTo>
                <a:lnTo>
                  <a:pt x="6395025" y="80817"/>
                </a:lnTo>
                <a:lnTo>
                  <a:pt x="6397752" y="104647"/>
                </a:lnTo>
                <a:close/>
              </a:path>
            </a:pathLst>
          </a:custGeom>
          <a:ln w="9144">
            <a:solidFill>
              <a:srgbClr val="4F81BC"/>
            </a:solidFill>
          </a:ln>
        </p:spPr>
        <p:txBody>
          <a:bodyPr wrap="square" lIns="0" tIns="0" rIns="0" bIns="0" rtlCol="0">
            <a:noAutofit/>
          </a:bodyPr>
          <a:lstStyle/>
          <a:p>
            <a:endParaRPr/>
          </a:p>
        </p:txBody>
      </p:sp>
      <p:sp>
        <p:nvSpPr>
          <p:cNvPr id="27" name="object 27"/>
          <p:cNvSpPr/>
          <p:nvPr/>
        </p:nvSpPr>
        <p:spPr>
          <a:xfrm>
            <a:off x="970816" y="4533570"/>
            <a:ext cx="729357" cy="1012434"/>
          </a:xfrm>
          <a:prstGeom prst="rect">
            <a:avLst/>
          </a:prstGeom>
          <a:blipFill>
            <a:blip r:embed="rId11" cstate="print"/>
            <a:stretch>
              <a:fillRect/>
            </a:stretch>
          </a:blipFill>
        </p:spPr>
        <p:txBody>
          <a:bodyPr wrap="square" lIns="0" tIns="0" rIns="0" bIns="0" rtlCol="0">
            <a:noAutofit/>
          </a:bodyPr>
          <a:lstStyle/>
          <a:p>
            <a:endParaRPr/>
          </a:p>
        </p:txBody>
      </p:sp>
      <p:sp>
        <p:nvSpPr>
          <p:cNvPr id="28" name="object 28"/>
          <p:cNvSpPr/>
          <p:nvPr/>
        </p:nvSpPr>
        <p:spPr>
          <a:xfrm>
            <a:off x="885602" y="4556681"/>
            <a:ext cx="901226" cy="1084647"/>
          </a:xfrm>
          <a:prstGeom prst="rect">
            <a:avLst/>
          </a:prstGeom>
          <a:blipFill>
            <a:blip r:embed="rId12" cstate="print"/>
            <a:stretch>
              <a:fillRect/>
            </a:stretch>
          </a:blipFill>
        </p:spPr>
        <p:txBody>
          <a:bodyPr wrap="square" lIns="0" tIns="0" rIns="0" bIns="0" rtlCol="0">
            <a:noAutofit/>
          </a:bodyPr>
          <a:lstStyle/>
          <a:p>
            <a:endParaRPr/>
          </a:p>
        </p:txBody>
      </p:sp>
      <p:sp>
        <p:nvSpPr>
          <p:cNvPr id="29" name="object 29"/>
          <p:cNvSpPr/>
          <p:nvPr/>
        </p:nvSpPr>
        <p:spPr>
          <a:xfrm>
            <a:off x="1015589" y="4565346"/>
            <a:ext cx="639813" cy="915669"/>
          </a:xfrm>
          <a:prstGeom prst="rect">
            <a:avLst/>
          </a:prstGeom>
          <a:blipFill>
            <a:blip r:embed="rId13" cstate="print"/>
            <a:stretch>
              <a:fillRect/>
            </a:stretch>
          </a:blipFill>
        </p:spPr>
        <p:txBody>
          <a:bodyPr wrap="square" lIns="0" tIns="0" rIns="0" bIns="0" rtlCol="0">
            <a:noAutofit/>
          </a:bodyPr>
          <a:lstStyle/>
          <a:p>
            <a:endParaRPr/>
          </a:p>
        </p:txBody>
      </p:sp>
      <p:sp>
        <p:nvSpPr>
          <p:cNvPr id="30" name="object 30"/>
          <p:cNvSpPr/>
          <p:nvPr/>
        </p:nvSpPr>
        <p:spPr>
          <a:xfrm>
            <a:off x="1015589" y="4565346"/>
            <a:ext cx="639813" cy="915669"/>
          </a:xfrm>
          <a:custGeom>
            <a:avLst/>
            <a:gdLst/>
            <a:ahLst/>
            <a:cxnLst/>
            <a:rect l="l" t="t" r="r" b="b"/>
            <a:pathLst>
              <a:path w="675132" h="966216">
                <a:moveTo>
                  <a:pt x="675132" y="0"/>
                </a:moveTo>
                <a:lnTo>
                  <a:pt x="675132" y="628650"/>
                </a:lnTo>
                <a:lnTo>
                  <a:pt x="337566" y="966216"/>
                </a:lnTo>
                <a:lnTo>
                  <a:pt x="0" y="628650"/>
                </a:lnTo>
                <a:lnTo>
                  <a:pt x="0" y="0"/>
                </a:lnTo>
                <a:lnTo>
                  <a:pt x="337566" y="337566"/>
                </a:lnTo>
                <a:lnTo>
                  <a:pt x="675132" y="0"/>
                </a:lnTo>
                <a:close/>
              </a:path>
            </a:pathLst>
          </a:custGeom>
          <a:ln w="9144">
            <a:solidFill>
              <a:srgbClr val="4F81BC"/>
            </a:solidFill>
          </a:ln>
        </p:spPr>
        <p:txBody>
          <a:bodyPr wrap="square" lIns="0" tIns="0" rIns="0" bIns="0" rtlCol="0">
            <a:noAutofit/>
          </a:bodyPr>
          <a:lstStyle/>
          <a:p>
            <a:endParaRPr/>
          </a:p>
        </p:txBody>
      </p:sp>
      <p:sp>
        <p:nvSpPr>
          <p:cNvPr id="31" name="object 31"/>
          <p:cNvSpPr txBox="1"/>
          <p:nvPr/>
        </p:nvSpPr>
        <p:spPr>
          <a:xfrm>
            <a:off x="1200215" y="1484954"/>
            <a:ext cx="270801" cy="3753903"/>
          </a:xfrm>
          <a:prstGeom prst="rect">
            <a:avLst/>
          </a:prstGeom>
        </p:spPr>
        <p:txBody>
          <a:bodyPr vert="horz" wrap="square" lIns="0" tIns="0" rIns="0" bIns="0" rtlCol="0">
            <a:noAutofit/>
          </a:bodyPr>
          <a:lstStyle/>
          <a:p>
            <a:pPr marL="49345"/>
            <a:r>
              <a:rPr sz="3411" spc="-554" dirty="0">
                <a:latin typeface="Arial"/>
                <a:cs typeface="Arial"/>
              </a:rPr>
              <a:t>1</a:t>
            </a:r>
            <a:endParaRPr sz="3411" dirty="0">
              <a:latin typeface="Arial"/>
              <a:cs typeface="Arial"/>
            </a:endParaRPr>
          </a:p>
          <a:p>
            <a:pPr>
              <a:lnSpc>
                <a:spcPts val="948"/>
              </a:lnSpc>
            </a:pPr>
            <a:endParaRPr sz="948" dirty="0"/>
          </a:p>
          <a:p>
            <a:pPr>
              <a:lnSpc>
                <a:spcPts val="1232"/>
              </a:lnSpc>
              <a:spcBef>
                <a:spcPts val="46"/>
              </a:spcBef>
            </a:pPr>
            <a:endParaRPr sz="1232" dirty="0"/>
          </a:p>
          <a:p>
            <a:pPr marL="12036"/>
            <a:r>
              <a:rPr sz="3411" spc="38" dirty="0">
                <a:latin typeface="Arial"/>
                <a:cs typeface="Arial"/>
              </a:rPr>
              <a:t>2</a:t>
            </a:r>
            <a:endParaRPr sz="3411" dirty="0">
              <a:latin typeface="Arial"/>
              <a:cs typeface="Arial"/>
            </a:endParaRPr>
          </a:p>
          <a:p>
            <a:pPr>
              <a:lnSpc>
                <a:spcPts val="948"/>
              </a:lnSpc>
            </a:pPr>
            <a:endParaRPr sz="948" dirty="0"/>
          </a:p>
          <a:p>
            <a:pPr>
              <a:lnSpc>
                <a:spcPts val="1232"/>
              </a:lnSpc>
              <a:spcBef>
                <a:spcPts val="44"/>
              </a:spcBef>
            </a:pPr>
            <a:endParaRPr sz="1232" dirty="0"/>
          </a:p>
          <a:p>
            <a:pPr marL="12036"/>
            <a:r>
              <a:rPr sz="3411" spc="38" dirty="0">
                <a:latin typeface="Arial"/>
                <a:cs typeface="Arial"/>
              </a:rPr>
              <a:t>3</a:t>
            </a:r>
            <a:endParaRPr sz="3411" dirty="0">
              <a:latin typeface="Arial"/>
              <a:cs typeface="Arial"/>
            </a:endParaRPr>
          </a:p>
          <a:p>
            <a:pPr>
              <a:lnSpc>
                <a:spcPts val="948"/>
              </a:lnSpc>
            </a:pPr>
            <a:endParaRPr sz="948" dirty="0"/>
          </a:p>
          <a:p>
            <a:pPr>
              <a:lnSpc>
                <a:spcPts val="1232"/>
              </a:lnSpc>
              <a:spcBef>
                <a:spcPts val="43"/>
              </a:spcBef>
            </a:pPr>
            <a:endParaRPr sz="1232" dirty="0"/>
          </a:p>
          <a:p>
            <a:pPr marL="12036"/>
            <a:r>
              <a:rPr sz="3411" spc="38" dirty="0">
                <a:latin typeface="Arial"/>
                <a:cs typeface="Arial"/>
              </a:rPr>
              <a:t>4</a:t>
            </a:r>
            <a:endParaRPr sz="3411" dirty="0">
              <a:latin typeface="Arial"/>
              <a:cs typeface="Arial"/>
            </a:endParaRPr>
          </a:p>
          <a:p>
            <a:pPr>
              <a:lnSpc>
                <a:spcPts val="948"/>
              </a:lnSpc>
            </a:pPr>
            <a:endParaRPr sz="948" dirty="0"/>
          </a:p>
          <a:p>
            <a:pPr>
              <a:lnSpc>
                <a:spcPts val="1232"/>
              </a:lnSpc>
              <a:spcBef>
                <a:spcPts val="44"/>
              </a:spcBef>
            </a:pPr>
            <a:endParaRPr sz="1232" dirty="0"/>
          </a:p>
          <a:p>
            <a:pPr marL="12036"/>
            <a:r>
              <a:rPr sz="3411" spc="38" dirty="0">
                <a:latin typeface="Arial"/>
                <a:cs typeface="Arial"/>
              </a:rPr>
              <a:t>5</a:t>
            </a:r>
            <a:endParaRPr sz="3411" dirty="0">
              <a:latin typeface="Arial"/>
              <a:cs typeface="Arial"/>
            </a:endParaRPr>
          </a:p>
        </p:txBody>
      </p:sp>
      <p:sp>
        <p:nvSpPr>
          <p:cNvPr id="33" name="object 33"/>
          <p:cNvSpPr txBox="1"/>
          <p:nvPr/>
        </p:nvSpPr>
        <p:spPr>
          <a:xfrm>
            <a:off x="1884797" y="2127414"/>
            <a:ext cx="3672420" cy="544009"/>
          </a:xfrm>
          <a:prstGeom prst="rect">
            <a:avLst/>
          </a:prstGeom>
        </p:spPr>
        <p:txBody>
          <a:bodyPr vert="horz" wrap="square" lIns="0" tIns="0" rIns="0" bIns="0" rtlCol="0">
            <a:noAutofit/>
          </a:bodyPr>
          <a:lstStyle/>
          <a:p>
            <a:pPr marL="283442" indent="-272008" algn="l">
              <a:buFont typeface="Microsoft JhengHei Light"/>
              <a:buChar char="•"/>
              <a:tabLst>
                <a:tab pos="283442" algn="l"/>
              </a:tabLst>
            </a:pPr>
            <a:r>
              <a:rPr lang="zh-CN" altLang="en-US" sz="3411" spc="-422" dirty="0">
                <a:latin typeface="Arial"/>
                <a:cs typeface="Arial"/>
              </a:rPr>
              <a:t>云存储平台架构</a:t>
            </a:r>
            <a:endParaRPr sz="3411" dirty="0">
              <a:latin typeface="Arial"/>
              <a:cs typeface="Arial"/>
            </a:endParaRPr>
          </a:p>
        </p:txBody>
      </p:sp>
      <p:sp>
        <p:nvSpPr>
          <p:cNvPr id="34" name="object 34"/>
          <p:cNvSpPr txBox="1"/>
          <p:nvPr/>
        </p:nvSpPr>
        <p:spPr>
          <a:xfrm>
            <a:off x="1856373" y="2939295"/>
            <a:ext cx="3329047" cy="544611"/>
          </a:xfrm>
          <a:prstGeom prst="rect">
            <a:avLst/>
          </a:prstGeom>
        </p:spPr>
        <p:txBody>
          <a:bodyPr vert="horz" wrap="square" lIns="0" tIns="0" rIns="0" bIns="0" rtlCol="0">
            <a:noAutofit/>
          </a:bodyPr>
          <a:lstStyle/>
          <a:p>
            <a:pPr marL="283442" indent="-272008">
              <a:buFont typeface="Microsoft JhengHei Light"/>
              <a:buChar char="•"/>
              <a:tabLst>
                <a:tab pos="283442" algn="l"/>
              </a:tabLst>
            </a:pPr>
            <a:r>
              <a:rPr lang="zh-CN" altLang="en-US" sz="3411" spc="-85" dirty="0">
                <a:latin typeface="Arial"/>
                <a:cs typeface="Arial"/>
              </a:rPr>
              <a:t>云存储主要技术</a:t>
            </a:r>
            <a:endParaRPr sz="3411" dirty="0">
              <a:latin typeface="Arial"/>
              <a:cs typeface="Arial"/>
            </a:endParaRPr>
          </a:p>
        </p:txBody>
      </p:sp>
      <p:sp>
        <p:nvSpPr>
          <p:cNvPr id="35" name="object 35"/>
          <p:cNvSpPr txBox="1"/>
          <p:nvPr/>
        </p:nvSpPr>
        <p:spPr>
          <a:xfrm>
            <a:off x="1886845" y="3732000"/>
            <a:ext cx="3166316" cy="544009"/>
          </a:xfrm>
          <a:prstGeom prst="rect">
            <a:avLst/>
          </a:prstGeom>
        </p:spPr>
        <p:txBody>
          <a:bodyPr vert="horz" wrap="square" lIns="0" tIns="0" rIns="0" bIns="0" rtlCol="0">
            <a:noAutofit/>
          </a:bodyPr>
          <a:lstStyle/>
          <a:p>
            <a:pPr marL="283442" indent="-272008" algn="l">
              <a:buFont typeface="Microsoft JhengHei Light"/>
              <a:buChar char="•"/>
              <a:tabLst>
                <a:tab pos="283442" algn="l"/>
              </a:tabLst>
            </a:pPr>
            <a:r>
              <a:rPr lang="zh-CN" altLang="en-US" sz="3411" dirty="0">
                <a:latin typeface="Microsoft JhengHei Light"/>
                <a:cs typeface="Microsoft JhengHei Light"/>
              </a:rPr>
              <a:t>云存储应用</a:t>
            </a:r>
            <a:endParaRPr sz="3411" dirty="0">
              <a:latin typeface="Arial"/>
              <a:cs typeface="Arial"/>
            </a:endParaRPr>
          </a:p>
        </p:txBody>
      </p:sp>
      <p:sp>
        <p:nvSpPr>
          <p:cNvPr id="36" name="object 36"/>
          <p:cNvSpPr/>
          <p:nvPr/>
        </p:nvSpPr>
        <p:spPr>
          <a:xfrm>
            <a:off x="1655402" y="4565345"/>
            <a:ext cx="6063055" cy="595040"/>
          </a:xfrm>
          <a:custGeom>
            <a:avLst/>
            <a:gdLst/>
            <a:ahLst/>
            <a:cxnLst/>
            <a:rect l="l" t="t" r="r" b="b"/>
            <a:pathLst>
              <a:path w="6397752" h="627888">
                <a:moveTo>
                  <a:pt x="6293104" y="0"/>
                </a:moveTo>
                <a:lnTo>
                  <a:pt x="0" y="0"/>
                </a:lnTo>
                <a:lnTo>
                  <a:pt x="0" y="627888"/>
                </a:lnTo>
                <a:lnTo>
                  <a:pt x="6302710" y="627452"/>
                </a:lnTo>
                <a:lnTo>
                  <a:pt x="6343121" y="615178"/>
                </a:lnTo>
                <a:lnTo>
                  <a:pt x="6374708" y="588750"/>
                </a:lnTo>
                <a:lnTo>
                  <a:pt x="6393792" y="551845"/>
                </a:lnTo>
                <a:lnTo>
                  <a:pt x="6397752" y="523240"/>
                </a:lnTo>
                <a:lnTo>
                  <a:pt x="6397752" y="104648"/>
                </a:lnTo>
                <a:lnTo>
                  <a:pt x="6385042" y="54630"/>
                </a:lnTo>
                <a:lnTo>
                  <a:pt x="6358614" y="23043"/>
                </a:lnTo>
                <a:lnTo>
                  <a:pt x="6321709" y="3959"/>
                </a:lnTo>
                <a:lnTo>
                  <a:pt x="6293104" y="0"/>
                </a:lnTo>
                <a:close/>
              </a:path>
            </a:pathLst>
          </a:custGeom>
          <a:solidFill>
            <a:srgbClr val="FFFFFF"/>
          </a:solidFill>
        </p:spPr>
        <p:txBody>
          <a:bodyPr wrap="square" lIns="0" tIns="0" rIns="0" bIns="0" rtlCol="0">
            <a:noAutofit/>
          </a:bodyPr>
          <a:lstStyle/>
          <a:p>
            <a:endParaRPr/>
          </a:p>
        </p:txBody>
      </p:sp>
      <p:sp>
        <p:nvSpPr>
          <p:cNvPr id="37" name="object 37"/>
          <p:cNvSpPr/>
          <p:nvPr/>
        </p:nvSpPr>
        <p:spPr>
          <a:xfrm>
            <a:off x="1655402" y="4565345"/>
            <a:ext cx="6063055" cy="595040"/>
          </a:xfrm>
          <a:custGeom>
            <a:avLst/>
            <a:gdLst/>
            <a:ahLst/>
            <a:cxnLst/>
            <a:rect l="l" t="t" r="r" b="b"/>
            <a:pathLst>
              <a:path w="6397752" h="627888">
                <a:moveTo>
                  <a:pt x="6397752" y="104648"/>
                </a:moveTo>
                <a:lnTo>
                  <a:pt x="6397752" y="523240"/>
                </a:lnTo>
                <a:lnTo>
                  <a:pt x="6396739" y="537852"/>
                </a:lnTo>
                <a:lnTo>
                  <a:pt x="6382640" y="577430"/>
                </a:lnTo>
                <a:lnTo>
                  <a:pt x="6354812" y="607760"/>
                </a:lnTo>
                <a:lnTo>
                  <a:pt x="6316934" y="625161"/>
                </a:lnTo>
                <a:lnTo>
                  <a:pt x="0" y="627888"/>
                </a:lnTo>
                <a:lnTo>
                  <a:pt x="0" y="0"/>
                </a:lnTo>
                <a:lnTo>
                  <a:pt x="6293104" y="0"/>
                </a:lnTo>
                <a:lnTo>
                  <a:pt x="6307716" y="1012"/>
                </a:lnTo>
                <a:lnTo>
                  <a:pt x="6347294" y="15111"/>
                </a:lnTo>
                <a:lnTo>
                  <a:pt x="6377624" y="42939"/>
                </a:lnTo>
                <a:lnTo>
                  <a:pt x="6395025" y="80817"/>
                </a:lnTo>
                <a:lnTo>
                  <a:pt x="6397752" y="104648"/>
                </a:lnTo>
                <a:close/>
              </a:path>
            </a:pathLst>
          </a:custGeom>
          <a:ln w="9144">
            <a:solidFill>
              <a:srgbClr val="4F81BC"/>
            </a:solidFill>
          </a:ln>
        </p:spPr>
        <p:txBody>
          <a:bodyPr wrap="square" lIns="0" tIns="0" rIns="0" bIns="0" rtlCol="0">
            <a:noAutofit/>
          </a:bodyPr>
          <a:lstStyle/>
          <a:p>
            <a:endParaRPr/>
          </a:p>
        </p:txBody>
      </p:sp>
      <p:sp>
        <p:nvSpPr>
          <p:cNvPr id="38" name="object 38"/>
          <p:cNvSpPr txBox="1"/>
          <p:nvPr/>
        </p:nvSpPr>
        <p:spPr>
          <a:xfrm>
            <a:off x="1849070" y="4565345"/>
            <a:ext cx="3526356" cy="544009"/>
          </a:xfrm>
          <a:prstGeom prst="rect">
            <a:avLst/>
          </a:prstGeom>
        </p:spPr>
        <p:txBody>
          <a:bodyPr vert="horz" wrap="square" lIns="0" tIns="0" rIns="0" bIns="0" rtlCol="0">
            <a:noAutofit/>
          </a:bodyPr>
          <a:lstStyle/>
          <a:p>
            <a:pPr marL="12036"/>
            <a:r>
              <a:rPr sz="3411" spc="232" dirty="0">
                <a:latin typeface="Microsoft JhengHei Light"/>
                <a:cs typeface="Microsoft JhengHei Light"/>
              </a:rPr>
              <a:t>•</a:t>
            </a:r>
            <a:r>
              <a:rPr lang="zh-CN" altLang="en-US" sz="3411" spc="232" dirty="0">
                <a:latin typeface="Microsoft JhengHei Light"/>
                <a:cs typeface="Microsoft JhengHei Light"/>
              </a:rPr>
              <a:t>分布式文件系统</a:t>
            </a:r>
            <a:endParaRPr sz="3411" dirty="0">
              <a:latin typeface="Microsoft JhengHei Light"/>
              <a:cs typeface="Microsoft JhengHei Light"/>
            </a:endParaRPr>
          </a:p>
        </p:txBody>
      </p:sp>
      <p:sp>
        <p:nvSpPr>
          <p:cNvPr id="40" name="object 32"/>
          <p:cNvSpPr txBox="1"/>
          <p:nvPr/>
        </p:nvSpPr>
        <p:spPr>
          <a:xfrm>
            <a:off x="1886847" y="1325240"/>
            <a:ext cx="4462458" cy="544009"/>
          </a:xfrm>
          <a:prstGeom prst="rect">
            <a:avLst/>
          </a:prstGeom>
        </p:spPr>
        <p:txBody>
          <a:bodyPr vert="horz" wrap="square" lIns="0" tIns="0" rIns="0" bIns="0" rtlCol="0">
            <a:noAutofit/>
          </a:bodyPr>
          <a:lstStyle/>
          <a:p>
            <a:pPr marL="12036" algn="l"/>
            <a:r>
              <a:rPr sz="3411" spc="232" dirty="0" smtClean="0">
                <a:latin typeface="Microsoft JhengHei Light"/>
                <a:cs typeface="Microsoft JhengHei Light"/>
              </a:rPr>
              <a:t>•</a:t>
            </a:r>
            <a:r>
              <a:rPr lang="zh-CN" altLang="en-US" sz="3411" spc="-578" dirty="0" smtClean="0">
                <a:latin typeface="Microsoft JhengHei Light"/>
                <a:cs typeface="Microsoft JhengHei Light"/>
              </a:rPr>
              <a:t>大数据和云</a:t>
            </a:r>
            <a:r>
              <a:rPr lang="zh-CN" altLang="en-US" sz="3411" spc="-578" dirty="0">
                <a:latin typeface="Microsoft JhengHei Light"/>
                <a:cs typeface="Microsoft JhengHei Light"/>
              </a:rPr>
              <a:t>存储简介</a:t>
            </a:r>
            <a:endParaRPr sz="3411" dirty="0">
              <a:latin typeface="Microsoft JhengHei Light"/>
              <a:cs typeface="Microsoft JhengHei Light"/>
            </a:endParaRPr>
          </a:p>
        </p:txBody>
      </p:sp>
    </p:spTree>
    <p:extLst>
      <p:ext uri="{BB962C8B-B14F-4D97-AF65-F5344CB8AC3E}">
        <p14:creationId xmlns:p14="http://schemas.microsoft.com/office/powerpoint/2010/main" val="407562017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281" y="45720"/>
            <a:ext cx="7799070" cy="808095"/>
          </a:xfrm>
        </p:spPr>
        <p:txBody>
          <a:bodyPr>
            <a:normAutofit/>
          </a:bodyPr>
          <a:lstStyle/>
          <a:p>
            <a:r>
              <a:rPr lang="zh-CN" altLang="en-US" sz="3200" dirty="0"/>
              <a:t>主要技术之</a:t>
            </a:r>
            <a:r>
              <a:rPr lang="en-US" altLang="zh-CN" sz="3200" dirty="0"/>
              <a:t>----</a:t>
            </a:r>
            <a:r>
              <a:rPr lang="zh-CN" altLang="en-US" sz="3200" dirty="0"/>
              <a:t>异质平台协同</a:t>
            </a:r>
          </a:p>
        </p:txBody>
      </p:sp>
      <p:sp>
        <p:nvSpPr>
          <p:cNvPr id="3" name="内容占位符 2"/>
          <p:cNvSpPr>
            <a:spLocks noGrp="1"/>
          </p:cNvSpPr>
          <p:nvPr>
            <p:ph sz="quarter" idx="1"/>
          </p:nvPr>
        </p:nvSpPr>
        <p:spPr>
          <a:xfrm>
            <a:off x="433546" y="1543589"/>
            <a:ext cx="7799070" cy="4450140"/>
          </a:xfrm>
        </p:spPr>
        <p:txBody>
          <a:bodyPr>
            <a:normAutofit fontScale="92500"/>
          </a:bodyPr>
          <a:lstStyle/>
          <a:p>
            <a:r>
              <a:rPr lang="zh-CN" altLang="en-US" dirty="0" smtClean="0"/>
              <a:t>各</a:t>
            </a:r>
            <a:r>
              <a:rPr lang="zh-CN" altLang="en-US" dirty="0"/>
              <a:t>种存储方案与技术十分繁杂而多</a:t>
            </a:r>
            <a:r>
              <a:rPr lang="zh-CN" altLang="en-US" dirty="0" smtClean="0"/>
              <a:t>样</a:t>
            </a:r>
            <a:endParaRPr lang="en-US" altLang="zh-CN" dirty="0" smtClean="0"/>
          </a:p>
          <a:p>
            <a:pPr lvl="1"/>
            <a:r>
              <a:rPr lang="zh-CN" altLang="en-US" dirty="0" smtClean="0"/>
              <a:t>企</a:t>
            </a:r>
            <a:r>
              <a:rPr lang="zh-CN" altLang="en-US" dirty="0"/>
              <a:t>业内部可能同时存在各种不同类型存储装</a:t>
            </a:r>
            <a:r>
              <a:rPr lang="zh-CN" altLang="en-US" dirty="0" smtClean="0"/>
              <a:t>置</a:t>
            </a:r>
            <a:endParaRPr lang="en-US" altLang="zh-CN" dirty="0" smtClean="0"/>
          </a:p>
          <a:p>
            <a:pPr lvl="1"/>
            <a:r>
              <a:rPr lang="zh-CN" altLang="en-US" dirty="0" smtClean="0"/>
              <a:t>不</a:t>
            </a:r>
            <a:r>
              <a:rPr lang="zh-CN" altLang="en-US" dirty="0"/>
              <a:t>同存储设备供货商间的存储环境一直存在兼容性</a:t>
            </a:r>
            <a:r>
              <a:rPr lang="zh-CN" altLang="en-US" dirty="0" smtClean="0"/>
              <a:t>问题。</a:t>
            </a:r>
            <a:endParaRPr lang="en-US" altLang="zh-CN" dirty="0" smtClean="0"/>
          </a:p>
          <a:p>
            <a:r>
              <a:rPr lang="en-US" altLang="zh-CN" dirty="0"/>
              <a:t>CDMI</a:t>
            </a:r>
            <a:r>
              <a:rPr lang="zh-CN" altLang="en-US" dirty="0"/>
              <a:t>是云存储全新标准接口</a:t>
            </a:r>
            <a:r>
              <a:rPr lang="zh-CN" altLang="en-US" dirty="0" smtClean="0"/>
              <a:t>，协</a:t>
            </a:r>
            <a:r>
              <a:rPr lang="zh-CN" altLang="en-US" dirty="0"/>
              <a:t>助用户</a:t>
            </a:r>
            <a:r>
              <a:rPr lang="zh-CN" altLang="en-US" dirty="0" smtClean="0"/>
              <a:t>将元数</a:t>
            </a:r>
            <a:r>
              <a:rPr lang="zh-CN" altLang="en-US" dirty="0"/>
              <a:t>据（</a:t>
            </a:r>
            <a:r>
              <a:rPr lang="en-US" altLang="zh-CN" dirty="0"/>
              <a:t>Metadata</a:t>
            </a:r>
            <a:r>
              <a:rPr lang="zh-CN" altLang="en-US" dirty="0"/>
              <a:t>）标记在数据上，</a:t>
            </a:r>
            <a:r>
              <a:rPr lang="zh-CN" altLang="en-US" dirty="0" smtClean="0"/>
              <a:t>该元数</a:t>
            </a:r>
            <a:r>
              <a:rPr lang="zh-CN" altLang="en-US" dirty="0"/>
              <a:t>据会告诉端点存储供应商，什么样的数据服务提供该数据（例如备份、归档、加密等）</a:t>
            </a:r>
            <a:br>
              <a:rPr lang="zh-CN" altLang="en-US" dirty="0"/>
            </a:br>
            <a:endParaRPr lang="zh-CN" altLang="en-US" dirty="0"/>
          </a:p>
        </p:txBody>
      </p:sp>
    </p:spTree>
    <p:extLst>
      <p:ext uri="{BB962C8B-B14F-4D97-AF65-F5344CB8AC3E}">
        <p14:creationId xmlns:p14="http://schemas.microsoft.com/office/powerpoint/2010/main" val="34517199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object 11"/>
          <p:cNvSpPr/>
          <p:nvPr/>
        </p:nvSpPr>
        <p:spPr>
          <a:xfrm>
            <a:off x="1001021" y="1363135"/>
            <a:ext cx="639813" cy="914224"/>
          </a:xfrm>
          <a:prstGeom prst="rect">
            <a:avLst/>
          </a:prstGeom>
          <a:blipFill>
            <a:blip r:embed="rId2" cstate="print"/>
            <a:stretch>
              <a:fillRect/>
            </a:stretch>
          </a:blipFill>
        </p:spPr>
        <p:txBody>
          <a:bodyPr wrap="square" lIns="0" tIns="0" rIns="0" bIns="0" rtlCol="0">
            <a:noAutofit/>
          </a:bodyPr>
          <a:lstStyle/>
          <a:p>
            <a:endParaRPr/>
          </a:p>
        </p:txBody>
      </p:sp>
      <p:sp>
        <p:nvSpPr>
          <p:cNvPr id="39" name="object 11"/>
          <p:cNvSpPr/>
          <p:nvPr/>
        </p:nvSpPr>
        <p:spPr>
          <a:xfrm>
            <a:off x="1001812" y="3741676"/>
            <a:ext cx="675132" cy="964692"/>
          </a:xfrm>
          <a:prstGeom prst="rect">
            <a:avLst/>
          </a:prstGeom>
          <a:blipFill>
            <a:blip r:embed="rId3" cstate="print"/>
            <a:stretch>
              <a:fillRect/>
            </a:stretch>
          </a:blipFill>
        </p:spPr>
        <p:txBody>
          <a:bodyPr wrap="square" lIns="0" tIns="0" rIns="0" bIns="0" rtlCol="0">
            <a:noAutofit/>
          </a:bodyPr>
          <a:lstStyle/>
          <a:p>
            <a:endParaRPr/>
          </a:p>
        </p:txBody>
      </p:sp>
      <p:sp>
        <p:nvSpPr>
          <p:cNvPr id="2" name="object 2"/>
          <p:cNvSpPr txBox="1"/>
          <p:nvPr/>
        </p:nvSpPr>
        <p:spPr>
          <a:xfrm>
            <a:off x="61484" y="181749"/>
            <a:ext cx="2819064" cy="544611"/>
          </a:xfrm>
          <a:prstGeom prst="rect">
            <a:avLst/>
          </a:prstGeom>
        </p:spPr>
        <p:txBody>
          <a:bodyPr vert="horz" wrap="square" lIns="0" tIns="0" rIns="0" bIns="0" rtlCol="0">
            <a:noAutofit/>
          </a:bodyPr>
          <a:lstStyle/>
          <a:p>
            <a:pPr marL="12036" algn="l"/>
            <a:r>
              <a:rPr sz="3411" spc="-5" dirty="0">
                <a:solidFill>
                  <a:schemeClr val="bg1"/>
                </a:solidFill>
                <a:latin typeface="Microsoft JhengHei Light"/>
                <a:cs typeface="Microsoft JhengHei Light"/>
              </a:rPr>
              <a:t>内容提要</a:t>
            </a:r>
            <a:endParaRPr sz="3411" dirty="0">
              <a:solidFill>
                <a:schemeClr val="bg1"/>
              </a:solidFill>
              <a:latin typeface="Microsoft JhengHei Light"/>
              <a:cs typeface="Microsoft JhengHei Light"/>
            </a:endParaRPr>
          </a:p>
        </p:txBody>
      </p:sp>
      <p:sp>
        <p:nvSpPr>
          <p:cNvPr id="3" name="object 3"/>
          <p:cNvSpPr/>
          <p:nvPr/>
        </p:nvSpPr>
        <p:spPr>
          <a:xfrm>
            <a:off x="970816" y="1325842"/>
            <a:ext cx="729357" cy="1010991"/>
          </a:xfrm>
          <a:prstGeom prst="rect">
            <a:avLst/>
          </a:prstGeom>
          <a:blipFill>
            <a:blip r:embed="rId4" cstate="print"/>
            <a:stretch>
              <a:fillRect/>
            </a:stretch>
          </a:blipFill>
        </p:spPr>
        <p:txBody>
          <a:bodyPr wrap="square" lIns="0" tIns="0" rIns="0" bIns="0" rtlCol="0">
            <a:noAutofit/>
          </a:bodyPr>
          <a:lstStyle/>
          <a:p>
            <a:endParaRPr/>
          </a:p>
        </p:txBody>
      </p:sp>
      <p:sp>
        <p:nvSpPr>
          <p:cNvPr id="4" name="object 4"/>
          <p:cNvSpPr/>
          <p:nvPr/>
        </p:nvSpPr>
        <p:spPr>
          <a:xfrm>
            <a:off x="923157" y="1348952"/>
            <a:ext cx="826123" cy="1084647"/>
          </a:xfrm>
          <a:prstGeom prst="rect">
            <a:avLst/>
          </a:prstGeom>
          <a:blipFill>
            <a:blip r:embed="rId5" cstate="print"/>
            <a:stretch>
              <a:fillRect/>
            </a:stretch>
          </a:blipFill>
        </p:spPr>
        <p:txBody>
          <a:bodyPr wrap="square" lIns="0" tIns="0" rIns="0" bIns="0" rtlCol="0">
            <a:noAutofit/>
          </a:bodyPr>
          <a:lstStyle/>
          <a:p>
            <a:endParaRPr/>
          </a:p>
        </p:txBody>
      </p:sp>
      <p:sp>
        <p:nvSpPr>
          <p:cNvPr id="6" name="object 6"/>
          <p:cNvSpPr/>
          <p:nvPr/>
        </p:nvSpPr>
        <p:spPr>
          <a:xfrm>
            <a:off x="1015589" y="1357618"/>
            <a:ext cx="639813" cy="914223"/>
          </a:xfrm>
          <a:custGeom>
            <a:avLst/>
            <a:gdLst/>
            <a:ahLst/>
            <a:cxnLst/>
            <a:rect l="l" t="t" r="r" b="b"/>
            <a:pathLst>
              <a:path w="675132" h="964691">
                <a:moveTo>
                  <a:pt x="675132" y="0"/>
                </a:moveTo>
                <a:lnTo>
                  <a:pt x="675132" y="627126"/>
                </a:lnTo>
                <a:lnTo>
                  <a:pt x="337566" y="964691"/>
                </a:lnTo>
                <a:lnTo>
                  <a:pt x="0" y="627126"/>
                </a:lnTo>
                <a:lnTo>
                  <a:pt x="0" y="0"/>
                </a:lnTo>
                <a:lnTo>
                  <a:pt x="337566" y="337565"/>
                </a:lnTo>
                <a:lnTo>
                  <a:pt x="675132" y="0"/>
                </a:lnTo>
                <a:close/>
              </a:path>
            </a:pathLst>
          </a:custGeom>
          <a:ln w="9144">
            <a:solidFill>
              <a:srgbClr val="4F81BC"/>
            </a:solidFill>
          </a:ln>
        </p:spPr>
        <p:txBody>
          <a:bodyPr wrap="square" lIns="0" tIns="0" rIns="0" bIns="0" rtlCol="0">
            <a:noAutofit/>
          </a:bodyPr>
          <a:lstStyle/>
          <a:p>
            <a:endParaRPr/>
          </a:p>
        </p:txBody>
      </p:sp>
      <p:sp>
        <p:nvSpPr>
          <p:cNvPr id="7" name="object 7"/>
          <p:cNvSpPr/>
          <p:nvPr/>
        </p:nvSpPr>
        <p:spPr>
          <a:xfrm>
            <a:off x="1655402" y="1357615"/>
            <a:ext cx="6063055" cy="595040"/>
          </a:xfrm>
          <a:custGeom>
            <a:avLst/>
            <a:gdLst/>
            <a:ahLst/>
            <a:cxnLst/>
            <a:rect l="l" t="t" r="r" b="b"/>
            <a:pathLst>
              <a:path w="6397752" h="627888">
                <a:moveTo>
                  <a:pt x="6293104" y="0"/>
                </a:moveTo>
                <a:lnTo>
                  <a:pt x="0" y="0"/>
                </a:lnTo>
                <a:lnTo>
                  <a:pt x="0" y="627888"/>
                </a:lnTo>
                <a:lnTo>
                  <a:pt x="6302710" y="627452"/>
                </a:lnTo>
                <a:lnTo>
                  <a:pt x="6343121" y="615178"/>
                </a:lnTo>
                <a:lnTo>
                  <a:pt x="6374708" y="588750"/>
                </a:lnTo>
                <a:lnTo>
                  <a:pt x="6393792" y="551845"/>
                </a:lnTo>
                <a:lnTo>
                  <a:pt x="6397752" y="523239"/>
                </a:lnTo>
                <a:lnTo>
                  <a:pt x="6397752" y="104648"/>
                </a:lnTo>
                <a:lnTo>
                  <a:pt x="6385042" y="54630"/>
                </a:lnTo>
                <a:lnTo>
                  <a:pt x="6358614" y="23043"/>
                </a:lnTo>
                <a:lnTo>
                  <a:pt x="6321709" y="3959"/>
                </a:lnTo>
                <a:lnTo>
                  <a:pt x="6293104" y="0"/>
                </a:lnTo>
                <a:close/>
              </a:path>
            </a:pathLst>
          </a:custGeom>
          <a:solidFill>
            <a:srgbClr val="FFFFFF"/>
          </a:solidFill>
        </p:spPr>
        <p:txBody>
          <a:bodyPr wrap="square" lIns="0" tIns="0" rIns="0" bIns="0" rtlCol="0">
            <a:noAutofit/>
          </a:bodyPr>
          <a:lstStyle/>
          <a:p>
            <a:endParaRPr/>
          </a:p>
        </p:txBody>
      </p:sp>
      <p:sp>
        <p:nvSpPr>
          <p:cNvPr id="8" name="object 8"/>
          <p:cNvSpPr/>
          <p:nvPr/>
        </p:nvSpPr>
        <p:spPr>
          <a:xfrm>
            <a:off x="1655402" y="1357615"/>
            <a:ext cx="6063055" cy="595040"/>
          </a:xfrm>
          <a:custGeom>
            <a:avLst/>
            <a:gdLst/>
            <a:ahLst/>
            <a:cxnLst/>
            <a:rect l="l" t="t" r="r" b="b"/>
            <a:pathLst>
              <a:path w="6397752" h="627888">
                <a:moveTo>
                  <a:pt x="6397752" y="104648"/>
                </a:moveTo>
                <a:lnTo>
                  <a:pt x="6397752" y="523239"/>
                </a:lnTo>
                <a:lnTo>
                  <a:pt x="6396739" y="537852"/>
                </a:lnTo>
                <a:lnTo>
                  <a:pt x="6382640" y="577430"/>
                </a:lnTo>
                <a:lnTo>
                  <a:pt x="6354812" y="607760"/>
                </a:lnTo>
                <a:lnTo>
                  <a:pt x="6316934" y="625161"/>
                </a:lnTo>
                <a:lnTo>
                  <a:pt x="0" y="627888"/>
                </a:lnTo>
                <a:lnTo>
                  <a:pt x="0" y="0"/>
                </a:lnTo>
                <a:lnTo>
                  <a:pt x="6293104" y="0"/>
                </a:lnTo>
                <a:lnTo>
                  <a:pt x="6307716" y="1012"/>
                </a:lnTo>
                <a:lnTo>
                  <a:pt x="6347294" y="15111"/>
                </a:lnTo>
                <a:lnTo>
                  <a:pt x="6377624" y="42939"/>
                </a:lnTo>
                <a:lnTo>
                  <a:pt x="6395025" y="80817"/>
                </a:lnTo>
                <a:lnTo>
                  <a:pt x="6397752" y="104648"/>
                </a:lnTo>
                <a:close/>
              </a:path>
            </a:pathLst>
          </a:custGeom>
          <a:ln w="9144">
            <a:solidFill>
              <a:srgbClr val="4F81BC"/>
            </a:solidFill>
          </a:ln>
        </p:spPr>
        <p:txBody>
          <a:bodyPr wrap="square" lIns="0" tIns="0" rIns="0" bIns="0" rtlCol="0">
            <a:noAutofit/>
          </a:bodyPr>
          <a:lstStyle/>
          <a:p>
            <a:endParaRPr/>
          </a:p>
        </p:txBody>
      </p:sp>
      <p:sp>
        <p:nvSpPr>
          <p:cNvPr id="9" name="object 9"/>
          <p:cNvSpPr/>
          <p:nvPr/>
        </p:nvSpPr>
        <p:spPr>
          <a:xfrm>
            <a:off x="1011438" y="2097486"/>
            <a:ext cx="729357" cy="1010991"/>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1015589" y="2159187"/>
            <a:ext cx="639813" cy="914224"/>
          </a:xfrm>
          <a:custGeom>
            <a:avLst/>
            <a:gdLst/>
            <a:ahLst/>
            <a:cxnLst/>
            <a:rect l="l" t="t" r="r" b="b"/>
            <a:pathLst>
              <a:path w="675132" h="964692">
                <a:moveTo>
                  <a:pt x="675132" y="0"/>
                </a:moveTo>
                <a:lnTo>
                  <a:pt x="675132" y="627126"/>
                </a:lnTo>
                <a:lnTo>
                  <a:pt x="337566" y="964692"/>
                </a:lnTo>
                <a:lnTo>
                  <a:pt x="0" y="627126"/>
                </a:lnTo>
                <a:lnTo>
                  <a:pt x="0" y="0"/>
                </a:lnTo>
                <a:lnTo>
                  <a:pt x="337566" y="337566"/>
                </a:lnTo>
                <a:lnTo>
                  <a:pt x="675132" y="0"/>
                </a:lnTo>
                <a:close/>
              </a:path>
            </a:pathLst>
          </a:custGeom>
          <a:ln w="9143">
            <a:solidFill>
              <a:srgbClr val="4F81BC"/>
            </a:solidFill>
          </a:ln>
        </p:spPr>
        <p:txBody>
          <a:bodyPr wrap="square" lIns="0" tIns="0" rIns="0" bIns="0" rtlCol="0">
            <a:noAutofit/>
          </a:bodyPr>
          <a:lstStyle/>
          <a:p>
            <a:endParaRPr/>
          </a:p>
        </p:txBody>
      </p:sp>
      <p:sp>
        <p:nvSpPr>
          <p:cNvPr id="13" name="object 13"/>
          <p:cNvSpPr/>
          <p:nvPr/>
        </p:nvSpPr>
        <p:spPr>
          <a:xfrm>
            <a:off x="1655402" y="2159186"/>
            <a:ext cx="6063055" cy="595040"/>
          </a:xfrm>
          <a:custGeom>
            <a:avLst/>
            <a:gdLst/>
            <a:ahLst/>
            <a:cxnLst/>
            <a:rect l="l" t="t" r="r" b="b"/>
            <a:pathLst>
              <a:path w="6397752" h="627888">
                <a:moveTo>
                  <a:pt x="6293104" y="0"/>
                </a:moveTo>
                <a:lnTo>
                  <a:pt x="0" y="0"/>
                </a:lnTo>
                <a:lnTo>
                  <a:pt x="0" y="627888"/>
                </a:lnTo>
                <a:lnTo>
                  <a:pt x="6302710" y="627452"/>
                </a:lnTo>
                <a:lnTo>
                  <a:pt x="6343121" y="615178"/>
                </a:lnTo>
                <a:lnTo>
                  <a:pt x="6374708" y="588750"/>
                </a:lnTo>
                <a:lnTo>
                  <a:pt x="6393792" y="551845"/>
                </a:lnTo>
                <a:lnTo>
                  <a:pt x="6397752" y="523240"/>
                </a:lnTo>
                <a:lnTo>
                  <a:pt x="6397752" y="104648"/>
                </a:lnTo>
                <a:lnTo>
                  <a:pt x="6385042" y="54630"/>
                </a:lnTo>
                <a:lnTo>
                  <a:pt x="6358614" y="23043"/>
                </a:lnTo>
                <a:lnTo>
                  <a:pt x="6321709" y="3959"/>
                </a:lnTo>
                <a:lnTo>
                  <a:pt x="6293104" y="0"/>
                </a:lnTo>
                <a:close/>
              </a:path>
            </a:pathLst>
          </a:custGeom>
          <a:solidFill>
            <a:srgbClr val="FFFFFF"/>
          </a:solidFill>
        </p:spPr>
        <p:txBody>
          <a:bodyPr wrap="square" lIns="0" tIns="0" rIns="0" bIns="0" rtlCol="0">
            <a:noAutofit/>
          </a:bodyPr>
          <a:lstStyle/>
          <a:p>
            <a:endParaRPr/>
          </a:p>
        </p:txBody>
      </p:sp>
      <p:sp>
        <p:nvSpPr>
          <p:cNvPr id="14" name="object 14"/>
          <p:cNvSpPr/>
          <p:nvPr/>
        </p:nvSpPr>
        <p:spPr>
          <a:xfrm>
            <a:off x="1655402" y="2159186"/>
            <a:ext cx="6063055" cy="595040"/>
          </a:xfrm>
          <a:custGeom>
            <a:avLst/>
            <a:gdLst/>
            <a:ahLst/>
            <a:cxnLst/>
            <a:rect l="l" t="t" r="r" b="b"/>
            <a:pathLst>
              <a:path w="6397752" h="627888">
                <a:moveTo>
                  <a:pt x="6397752" y="104648"/>
                </a:moveTo>
                <a:lnTo>
                  <a:pt x="6397752" y="523240"/>
                </a:lnTo>
                <a:lnTo>
                  <a:pt x="6396739" y="537852"/>
                </a:lnTo>
                <a:lnTo>
                  <a:pt x="6382640" y="577430"/>
                </a:lnTo>
                <a:lnTo>
                  <a:pt x="6354812" y="607760"/>
                </a:lnTo>
                <a:lnTo>
                  <a:pt x="6316934" y="625161"/>
                </a:lnTo>
                <a:lnTo>
                  <a:pt x="0" y="627888"/>
                </a:lnTo>
                <a:lnTo>
                  <a:pt x="0" y="0"/>
                </a:lnTo>
                <a:lnTo>
                  <a:pt x="6293104" y="0"/>
                </a:lnTo>
                <a:lnTo>
                  <a:pt x="6307716" y="1012"/>
                </a:lnTo>
                <a:lnTo>
                  <a:pt x="6347294" y="15111"/>
                </a:lnTo>
                <a:lnTo>
                  <a:pt x="6377624" y="42939"/>
                </a:lnTo>
                <a:lnTo>
                  <a:pt x="6395025" y="80817"/>
                </a:lnTo>
                <a:lnTo>
                  <a:pt x="6397752" y="104648"/>
                </a:lnTo>
                <a:close/>
              </a:path>
            </a:pathLst>
          </a:custGeom>
          <a:ln w="9144">
            <a:solidFill>
              <a:srgbClr val="4F81BC"/>
            </a:solidFill>
          </a:ln>
        </p:spPr>
        <p:txBody>
          <a:bodyPr wrap="square" lIns="0" tIns="0" rIns="0" bIns="0" rtlCol="0">
            <a:noAutofit/>
          </a:bodyPr>
          <a:lstStyle/>
          <a:p>
            <a:endParaRPr/>
          </a:p>
        </p:txBody>
      </p:sp>
      <p:sp>
        <p:nvSpPr>
          <p:cNvPr id="15" name="object 15"/>
          <p:cNvSpPr/>
          <p:nvPr/>
        </p:nvSpPr>
        <p:spPr>
          <a:xfrm>
            <a:off x="970816" y="3696934"/>
            <a:ext cx="729357" cy="1010990"/>
          </a:xfrm>
          <a:prstGeom prst="rect">
            <a:avLst/>
          </a:prstGeom>
          <a:blipFill>
            <a:blip r:embed="rId4" cstate="print"/>
            <a:stretch>
              <a:fillRect/>
            </a:stretch>
          </a:blipFill>
        </p:spPr>
        <p:txBody>
          <a:bodyPr wrap="square" lIns="0" tIns="0" rIns="0" bIns="0" rtlCol="0">
            <a:noAutofit/>
          </a:bodyPr>
          <a:lstStyle/>
          <a:p>
            <a:endParaRPr/>
          </a:p>
        </p:txBody>
      </p:sp>
      <p:sp>
        <p:nvSpPr>
          <p:cNvPr id="17" name="object 17"/>
          <p:cNvSpPr/>
          <p:nvPr/>
        </p:nvSpPr>
        <p:spPr>
          <a:xfrm>
            <a:off x="1015587" y="2152687"/>
            <a:ext cx="639813" cy="914224"/>
          </a:xfrm>
          <a:prstGeom prst="rect">
            <a:avLst/>
          </a:prstGeom>
          <a:blipFill>
            <a:blip r:embed="rId6" cstate="print"/>
            <a:stretch>
              <a:fillRect/>
            </a:stretch>
          </a:blipFill>
        </p:spPr>
        <p:txBody>
          <a:bodyPr wrap="square" lIns="0" tIns="0" rIns="0" bIns="0" rtlCol="0">
            <a:noAutofit/>
          </a:bodyPr>
          <a:lstStyle/>
          <a:p>
            <a:endParaRPr/>
          </a:p>
        </p:txBody>
      </p:sp>
      <p:sp>
        <p:nvSpPr>
          <p:cNvPr id="18" name="object 18"/>
          <p:cNvSpPr/>
          <p:nvPr/>
        </p:nvSpPr>
        <p:spPr>
          <a:xfrm>
            <a:off x="1015589" y="2962201"/>
            <a:ext cx="639813" cy="914224"/>
          </a:xfrm>
          <a:custGeom>
            <a:avLst/>
            <a:gdLst/>
            <a:ahLst/>
            <a:cxnLst/>
            <a:rect l="l" t="t" r="r" b="b"/>
            <a:pathLst>
              <a:path w="675132" h="964692">
                <a:moveTo>
                  <a:pt x="675132" y="0"/>
                </a:moveTo>
                <a:lnTo>
                  <a:pt x="675132" y="627126"/>
                </a:lnTo>
                <a:lnTo>
                  <a:pt x="337566" y="964692"/>
                </a:lnTo>
                <a:lnTo>
                  <a:pt x="0" y="627126"/>
                </a:lnTo>
                <a:lnTo>
                  <a:pt x="0" y="0"/>
                </a:lnTo>
                <a:lnTo>
                  <a:pt x="337566" y="337565"/>
                </a:lnTo>
                <a:lnTo>
                  <a:pt x="675132" y="0"/>
                </a:lnTo>
                <a:close/>
              </a:path>
            </a:pathLst>
          </a:custGeom>
          <a:ln w="9144">
            <a:solidFill>
              <a:srgbClr val="4F81BC"/>
            </a:solidFill>
          </a:ln>
        </p:spPr>
        <p:txBody>
          <a:bodyPr wrap="square" lIns="0" tIns="0" rIns="0" bIns="0" rtlCol="0">
            <a:noAutofit/>
          </a:bodyPr>
          <a:lstStyle/>
          <a:p>
            <a:endParaRPr/>
          </a:p>
        </p:txBody>
      </p:sp>
      <p:sp>
        <p:nvSpPr>
          <p:cNvPr id="19" name="object 19"/>
          <p:cNvSpPr/>
          <p:nvPr/>
        </p:nvSpPr>
        <p:spPr>
          <a:xfrm>
            <a:off x="1655402" y="2962203"/>
            <a:ext cx="6063055" cy="593595"/>
          </a:xfrm>
          <a:custGeom>
            <a:avLst/>
            <a:gdLst/>
            <a:ahLst/>
            <a:cxnLst/>
            <a:rect l="l" t="t" r="r" b="b"/>
            <a:pathLst>
              <a:path w="6397752" h="626363">
                <a:moveTo>
                  <a:pt x="6293358" y="0"/>
                </a:moveTo>
                <a:lnTo>
                  <a:pt x="0" y="0"/>
                </a:lnTo>
                <a:lnTo>
                  <a:pt x="0" y="626363"/>
                </a:lnTo>
                <a:lnTo>
                  <a:pt x="6302555" y="625964"/>
                </a:lnTo>
                <a:lnTo>
                  <a:pt x="6343022" y="613817"/>
                </a:lnTo>
                <a:lnTo>
                  <a:pt x="6374663" y="587457"/>
                </a:lnTo>
                <a:lnTo>
                  <a:pt x="6393784" y="550577"/>
                </a:lnTo>
                <a:lnTo>
                  <a:pt x="6397752" y="521969"/>
                </a:lnTo>
                <a:lnTo>
                  <a:pt x="6397752" y="104393"/>
                </a:lnTo>
                <a:lnTo>
                  <a:pt x="6385205" y="54729"/>
                </a:lnTo>
                <a:lnTo>
                  <a:pt x="6358845" y="23088"/>
                </a:lnTo>
                <a:lnTo>
                  <a:pt x="6321965" y="3967"/>
                </a:lnTo>
                <a:lnTo>
                  <a:pt x="6293358" y="0"/>
                </a:lnTo>
                <a:close/>
              </a:path>
            </a:pathLst>
          </a:custGeom>
          <a:solidFill>
            <a:srgbClr val="FFFFFF"/>
          </a:solidFill>
        </p:spPr>
        <p:txBody>
          <a:bodyPr wrap="square" lIns="0" tIns="0" rIns="0" bIns="0" rtlCol="0">
            <a:noAutofit/>
          </a:bodyPr>
          <a:lstStyle/>
          <a:p>
            <a:endParaRPr/>
          </a:p>
        </p:txBody>
      </p:sp>
      <p:sp>
        <p:nvSpPr>
          <p:cNvPr id="20" name="object 20"/>
          <p:cNvSpPr/>
          <p:nvPr/>
        </p:nvSpPr>
        <p:spPr>
          <a:xfrm>
            <a:off x="1655402" y="2962203"/>
            <a:ext cx="6063055" cy="593595"/>
          </a:xfrm>
          <a:custGeom>
            <a:avLst/>
            <a:gdLst/>
            <a:ahLst/>
            <a:cxnLst/>
            <a:rect l="l" t="t" r="r" b="b"/>
            <a:pathLst>
              <a:path w="6397752" h="626363">
                <a:moveTo>
                  <a:pt x="6397752" y="104393"/>
                </a:moveTo>
                <a:lnTo>
                  <a:pt x="6397752" y="521969"/>
                </a:lnTo>
                <a:lnTo>
                  <a:pt x="6396737" y="536584"/>
                </a:lnTo>
                <a:lnTo>
                  <a:pt x="6382610" y="576150"/>
                </a:lnTo>
                <a:lnTo>
                  <a:pt x="6354732" y="606427"/>
                </a:lnTo>
                <a:lnTo>
                  <a:pt x="6316797" y="623722"/>
                </a:lnTo>
                <a:lnTo>
                  <a:pt x="0" y="626363"/>
                </a:lnTo>
                <a:lnTo>
                  <a:pt x="0" y="0"/>
                </a:lnTo>
                <a:lnTo>
                  <a:pt x="6293358" y="0"/>
                </a:lnTo>
                <a:lnTo>
                  <a:pt x="6307972" y="1014"/>
                </a:lnTo>
                <a:lnTo>
                  <a:pt x="6347538" y="15141"/>
                </a:lnTo>
                <a:lnTo>
                  <a:pt x="6377815" y="43019"/>
                </a:lnTo>
                <a:lnTo>
                  <a:pt x="6395110" y="80954"/>
                </a:lnTo>
                <a:lnTo>
                  <a:pt x="6397752" y="104393"/>
                </a:lnTo>
                <a:close/>
              </a:path>
            </a:pathLst>
          </a:custGeom>
          <a:ln w="9144">
            <a:solidFill>
              <a:srgbClr val="4F81BC"/>
            </a:solidFill>
          </a:ln>
        </p:spPr>
        <p:txBody>
          <a:bodyPr wrap="square" lIns="0" tIns="0" rIns="0" bIns="0" rtlCol="0">
            <a:noAutofit/>
          </a:bodyPr>
          <a:lstStyle/>
          <a:p>
            <a:endParaRPr/>
          </a:p>
        </p:txBody>
      </p:sp>
      <p:sp>
        <p:nvSpPr>
          <p:cNvPr id="21" name="object 21"/>
          <p:cNvSpPr/>
          <p:nvPr/>
        </p:nvSpPr>
        <p:spPr>
          <a:xfrm>
            <a:off x="970816" y="3678782"/>
            <a:ext cx="729357" cy="1010991"/>
          </a:xfrm>
          <a:prstGeom prst="rect">
            <a:avLst/>
          </a:prstGeom>
          <a:blipFill>
            <a:blip r:embed="rId4" cstate="print"/>
            <a:stretch>
              <a:fillRect/>
            </a:stretch>
          </a:blipFill>
        </p:spPr>
        <p:txBody>
          <a:bodyPr wrap="square" lIns="0" tIns="0" rIns="0" bIns="0" rtlCol="0">
            <a:noAutofit/>
          </a:bodyPr>
          <a:lstStyle/>
          <a:p>
            <a:endParaRPr/>
          </a:p>
        </p:txBody>
      </p:sp>
      <p:sp>
        <p:nvSpPr>
          <p:cNvPr id="22" name="object 22"/>
          <p:cNvSpPr/>
          <p:nvPr/>
        </p:nvSpPr>
        <p:spPr>
          <a:xfrm>
            <a:off x="-58229" y="3778218"/>
            <a:ext cx="901226" cy="1084647"/>
          </a:xfrm>
          <a:prstGeom prst="rect">
            <a:avLst/>
          </a:prstGeom>
          <a:blipFill>
            <a:blip r:embed="rId7" cstate="print"/>
            <a:stretch>
              <a:fillRect/>
            </a:stretch>
          </a:blipFill>
        </p:spPr>
        <p:txBody>
          <a:bodyPr wrap="square" lIns="0" tIns="0" rIns="0" bIns="0" rtlCol="0">
            <a:noAutofit/>
          </a:bodyPr>
          <a:lstStyle/>
          <a:p>
            <a:endParaRPr/>
          </a:p>
        </p:txBody>
      </p:sp>
      <p:sp>
        <p:nvSpPr>
          <p:cNvPr id="23" name="object 23"/>
          <p:cNvSpPr/>
          <p:nvPr/>
        </p:nvSpPr>
        <p:spPr>
          <a:xfrm>
            <a:off x="1005406" y="2949363"/>
            <a:ext cx="639813" cy="914224"/>
          </a:xfrm>
          <a:prstGeom prst="rect">
            <a:avLst/>
          </a:prstGeom>
          <a:blipFill>
            <a:blip r:embed="rId8" cstate="print"/>
            <a:stretch>
              <a:fillRect/>
            </a:stretch>
          </a:blipFill>
        </p:spPr>
        <p:txBody>
          <a:bodyPr wrap="square" lIns="0" tIns="0" rIns="0" bIns="0" rtlCol="0">
            <a:noAutofit/>
          </a:bodyPr>
          <a:lstStyle/>
          <a:p>
            <a:endParaRPr/>
          </a:p>
        </p:txBody>
      </p:sp>
      <p:sp>
        <p:nvSpPr>
          <p:cNvPr id="24" name="object 24"/>
          <p:cNvSpPr/>
          <p:nvPr/>
        </p:nvSpPr>
        <p:spPr>
          <a:xfrm>
            <a:off x="1015589" y="3763772"/>
            <a:ext cx="639813" cy="914224"/>
          </a:xfrm>
          <a:custGeom>
            <a:avLst/>
            <a:gdLst/>
            <a:ahLst/>
            <a:cxnLst/>
            <a:rect l="l" t="t" r="r" b="b"/>
            <a:pathLst>
              <a:path w="675132" h="964692">
                <a:moveTo>
                  <a:pt x="675132" y="0"/>
                </a:moveTo>
                <a:lnTo>
                  <a:pt x="675132" y="627125"/>
                </a:lnTo>
                <a:lnTo>
                  <a:pt x="337566" y="964691"/>
                </a:lnTo>
                <a:lnTo>
                  <a:pt x="0" y="627125"/>
                </a:lnTo>
                <a:lnTo>
                  <a:pt x="0" y="0"/>
                </a:lnTo>
                <a:lnTo>
                  <a:pt x="337566" y="337565"/>
                </a:lnTo>
                <a:lnTo>
                  <a:pt x="675132" y="0"/>
                </a:lnTo>
                <a:close/>
              </a:path>
            </a:pathLst>
          </a:custGeom>
          <a:ln w="9144">
            <a:solidFill>
              <a:srgbClr val="4F81BC"/>
            </a:solidFill>
          </a:ln>
        </p:spPr>
        <p:txBody>
          <a:bodyPr wrap="square" lIns="0" tIns="0" rIns="0" bIns="0" rtlCol="0">
            <a:noAutofit/>
          </a:bodyPr>
          <a:lstStyle/>
          <a:p>
            <a:endParaRPr/>
          </a:p>
        </p:txBody>
      </p:sp>
      <p:sp>
        <p:nvSpPr>
          <p:cNvPr id="25" name="object 25"/>
          <p:cNvSpPr/>
          <p:nvPr/>
        </p:nvSpPr>
        <p:spPr>
          <a:xfrm>
            <a:off x="1655402" y="3763773"/>
            <a:ext cx="6063055" cy="595040"/>
          </a:xfrm>
          <a:custGeom>
            <a:avLst/>
            <a:gdLst/>
            <a:ahLst/>
            <a:cxnLst/>
            <a:rect l="l" t="t" r="r" b="b"/>
            <a:pathLst>
              <a:path w="6397752" h="627888">
                <a:moveTo>
                  <a:pt x="6293104" y="0"/>
                </a:moveTo>
                <a:lnTo>
                  <a:pt x="0" y="0"/>
                </a:lnTo>
                <a:lnTo>
                  <a:pt x="0" y="627887"/>
                </a:lnTo>
                <a:lnTo>
                  <a:pt x="6302710" y="627452"/>
                </a:lnTo>
                <a:lnTo>
                  <a:pt x="6343121" y="615178"/>
                </a:lnTo>
                <a:lnTo>
                  <a:pt x="6374708" y="588750"/>
                </a:lnTo>
                <a:lnTo>
                  <a:pt x="6393792" y="551845"/>
                </a:lnTo>
                <a:lnTo>
                  <a:pt x="6397752" y="523239"/>
                </a:lnTo>
                <a:lnTo>
                  <a:pt x="6397752" y="104647"/>
                </a:lnTo>
                <a:lnTo>
                  <a:pt x="6385042" y="54630"/>
                </a:lnTo>
                <a:lnTo>
                  <a:pt x="6358614" y="23043"/>
                </a:lnTo>
                <a:lnTo>
                  <a:pt x="6321709" y="3959"/>
                </a:lnTo>
                <a:lnTo>
                  <a:pt x="6293104" y="0"/>
                </a:lnTo>
                <a:close/>
              </a:path>
            </a:pathLst>
          </a:custGeom>
          <a:solidFill>
            <a:srgbClr val="FFFFFF"/>
          </a:solidFill>
        </p:spPr>
        <p:txBody>
          <a:bodyPr wrap="square" lIns="0" tIns="0" rIns="0" bIns="0" rtlCol="0">
            <a:noAutofit/>
          </a:bodyPr>
          <a:lstStyle/>
          <a:p>
            <a:endParaRPr/>
          </a:p>
        </p:txBody>
      </p:sp>
      <p:sp>
        <p:nvSpPr>
          <p:cNvPr id="26" name="object 26"/>
          <p:cNvSpPr/>
          <p:nvPr/>
        </p:nvSpPr>
        <p:spPr>
          <a:xfrm>
            <a:off x="1655402" y="3763773"/>
            <a:ext cx="6063055" cy="595040"/>
          </a:xfrm>
          <a:custGeom>
            <a:avLst/>
            <a:gdLst/>
            <a:ahLst/>
            <a:cxnLst/>
            <a:rect l="l" t="t" r="r" b="b"/>
            <a:pathLst>
              <a:path w="6397752" h="627888">
                <a:moveTo>
                  <a:pt x="6397752" y="104647"/>
                </a:moveTo>
                <a:lnTo>
                  <a:pt x="6397752" y="523239"/>
                </a:lnTo>
                <a:lnTo>
                  <a:pt x="6396739" y="537852"/>
                </a:lnTo>
                <a:lnTo>
                  <a:pt x="6382640" y="577430"/>
                </a:lnTo>
                <a:lnTo>
                  <a:pt x="6354812" y="607760"/>
                </a:lnTo>
                <a:lnTo>
                  <a:pt x="6316934" y="625161"/>
                </a:lnTo>
                <a:lnTo>
                  <a:pt x="0" y="627887"/>
                </a:lnTo>
                <a:lnTo>
                  <a:pt x="0" y="0"/>
                </a:lnTo>
                <a:lnTo>
                  <a:pt x="6293104" y="0"/>
                </a:lnTo>
                <a:lnTo>
                  <a:pt x="6307716" y="1012"/>
                </a:lnTo>
                <a:lnTo>
                  <a:pt x="6347294" y="15111"/>
                </a:lnTo>
                <a:lnTo>
                  <a:pt x="6377624" y="42939"/>
                </a:lnTo>
                <a:lnTo>
                  <a:pt x="6395025" y="80817"/>
                </a:lnTo>
                <a:lnTo>
                  <a:pt x="6397752" y="104647"/>
                </a:lnTo>
                <a:close/>
              </a:path>
            </a:pathLst>
          </a:custGeom>
          <a:ln w="9144">
            <a:solidFill>
              <a:srgbClr val="4F81BC"/>
            </a:solidFill>
          </a:ln>
        </p:spPr>
        <p:txBody>
          <a:bodyPr wrap="square" lIns="0" tIns="0" rIns="0" bIns="0" rtlCol="0">
            <a:noAutofit/>
          </a:bodyPr>
          <a:lstStyle/>
          <a:p>
            <a:endParaRPr/>
          </a:p>
        </p:txBody>
      </p:sp>
      <p:sp>
        <p:nvSpPr>
          <p:cNvPr id="27" name="object 27"/>
          <p:cNvSpPr/>
          <p:nvPr/>
        </p:nvSpPr>
        <p:spPr>
          <a:xfrm>
            <a:off x="970816" y="4533570"/>
            <a:ext cx="729357" cy="1012434"/>
          </a:xfrm>
          <a:prstGeom prst="rect">
            <a:avLst/>
          </a:prstGeom>
          <a:blipFill>
            <a:blip r:embed="rId9" cstate="print"/>
            <a:stretch>
              <a:fillRect/>
            </a:stretch>
          </a:blipFill>
        </p:spPr>
        <p:txBody>
          <a:bodyPr wrap="square" lIns="0" tIns="0" rIns="0" bIns="0" rtlCol="0">
            <a:noAutofit/>
          </a:bodyPr>
          <a:lstStyle/>
          <a:p>
            <a:endParaRPr/>
          </a:p>
        </p:txBody>
      </p:sp>
      <p:sp>
        <p:nvSpPr>
          <p:cNvPr id="28" name="object 28"/>
          <p:cNvSpPr/>
          <p:nvPr/>
        </p:nvSpPr>
        <p:spPr>
          <a:xfrm>
            <a:off x="885602" y="4556681"/>
            <a:ext cx="901226" cy="1084647"/>
          </a:xfrm>
          <a:prstGeom prst="rect">
            <a:avLst/>
          </a:prstGeom>
          <a:blipFill>
            <a:blip r:embed="rId10" cstate="print"/>
            <a:stretch>
              <a:fillRect/>
            </a:stretch>
          </a:blipFill>
        </p:spPr>
        <p:txBody>
          <a:bodyPr wrap="square" lIns="0" tIns="0" rIns="0" bIns="0" rtlCol="0">
            <a:noAutofit/>
          </a:bodyPr>
          <a:lstStyle/>
          <a:p>
            <a:endParaRPr/>
          </a:p>
        </p:txBody>
      </p:sp>
      <p:sp>
        <p:nvSpPr>
          <p:cNvPr id="29" name="object 29"/>
          <p:cNvSpPr/>
          <p:nvPr/>
        </p:nvSpPr>
        <p:spPr>
          <a:xfrm>
            <a:off x="1015589" y="4565346"/>
            <a:ext cx="639813" cy="915669"/>
          </a:xfrm>
          <a:prstGeom prst="rect">
            <a:avLst/>
          </a:prstGeom>
          <a:blipFill>
            <a:blip r:embed="rId11" cstate="print"/>
            <a:stretch>
              <a:fillRect/>
            </a:stretch>
          </a:blipFill>
        </p:spPr>
        <p:txBody>
          <a:bodyPr wrap="square" lIns="0" tIns="0" rIns="0" bIns="0" rtlCol="0">
            <a:noAutofit/>
          </a:bodyPr>
          <a:lstStyle/>
          <a:p>
            <a:endParaRPr/>
          </a:p>
        </p:txBody>
      </p:sp>
      <p:sp>
        <p:nvSpPr>
          <p:cNvPr id="30" name="object 30"/>
          <p:cNvSpPr/>
          <p:nvPr/>
        </p:nvSpPr>
        <p:spPr>
          <a:xfrm>
            <a:off x="1015589" y="4565346"/>
            <a:ext cx="639813" cy="915669"/>
          </a:xfrm>
          <a:custGeom>
            <a:avLst/>
            <a:gdLst/>
            <a:ahLst/>
            <a:cxnLst/>
            <a:rect l="l" t="t" r="r" b="b"/>
            <a:pathLst>
              <a:path w="675132" h="966216">
                <a:moveTo>
                  <a:pt x="675132" y="0"/>
                </a:moveTo>
                <a:lnTo>
                  <a:pt x="675132" y="628650"/>
                </a:lnTo>
                <a:lnTo>
                  <a:pt x="337566" y="966216"/>
                </a:lnTo>
                <a:lnTo>
                  <a:pt x="0" y="628650"/>
                </a:lnTo>
                <a:lnTo>
                  <a:pt x="0" y="0"/>
                </a:lnTo>
                <a:lnTo>
                  <a:pt x="337566" y="337566"/>
                </a:lnTo>
                <a:lnTo>
                  <a:pt x="675132" y="0"/>
                </a:lnTo>
                <a:close/>
              </a:path>
            </a:pathLst>
          </a:custGeom>
          <a:ln w="9144">
            <a:solidFill>
              <a:srgbClr val="4F81BC"/>
            </a:solidFill>
          </a:ln>
        </p:spPr>
        <p:txBody>
          <a:bodyPr wrap="square" lIns="0" tIns="0" rIns="0" bIns="0" rtlCol="0">
            <a:noAutofit/>
          </a:bodyPr>
          <a:lstStyle/>
          <a:p>
            <a:endParaRPr/>
          </a:p>
        </p:txBody>
      </p:sp>
      <p:sp>
        <p:nvSpPr>
          <p:cNvPr id="31" name="object 31"/>
          <p:cNvSpPr txBox="1"/>
          <p:nvPr/>
        </p:nvSpPr>
        <p:spPr>
          <a:xfrm>
            <a:off x="1200215" y="1484954"/>
            <a:ext cx="270801" cy="3753903"/>
          </a:xfrm>
          <a:prstGeom prst="rect">
            <a:avLst/>
          </a:prstGeom>
        </p:spPr>
        <p:txBody>
          <a:bodyPr vert="horz" wrap="square" lIns="0" tIns="0" rIns="0" bIns="0" rtlCol="0">
            <a:noAutofit/>
          </a:bodyPr>
          <a:lstStyle/>
          <a:p>
            <a:pPr marL="49345"/>
            <a:r>
              <a:rPr sz="3411" spc="-554" dirty="0">
                <a:latin typeface="Arial"/>
                <a:cs typeface="Arial"/>
              </a:rPr>
              <a:t>1</a:t>
            </a:r>
            <a:endParaRPr sz="3411" dirty="0">
              <a:latin typeface="Arial"/>
              <a:cs typeface="Arial"/>
            </a:endParaRPr>
          </a:p>
          <a:p>
            <a:pPr>
              <a:lnSpc>
                <a:spcPts val="948"/>
              </a:lnSpc>
            </a:pPr>
            <a:endParaRPr sz="948" dirty="0"/>
          </a:p>
          <a:p>
            <a:pPr>
              <a:lnSpc>
                <a:spcPts val="1232"/>
              </a:lnSpc>
              <a:spcBef>
                <a:spcPts val="46"/>
              </a:spcBef>
            </a:pPr>
            <a:endParaRPr sz="1232" dirty="0"/>
          </a:p>
          <a:p>
            <a:pPr marL="12036"/>
            <a:r>
              <a:rPr sz="3411" spc="38" dirty="0">
                <a:latin typeface="Arial"/>
                <a:cs typeface="Arial"/>
              </a:rPr>
              <a:t>2</a:t>
            </a:r>
            <a:endParaRPr sz="3411" dirty="0">
              <a:latin typeface="Arial"/>
              <a:cs typeface="Arial"/>
            </a:endParaRPr>
          </a:p>
          <a:p>
            <a:pPr>
              <a:lnSpc>
                <a:spcPts val="948"/>
              </a:lnSpc>
            </a:pPr>
            <a:endParaRPr sz="948" dirty="0"/>
          </a:p>
          <a:p>
            <a:pPr>
              <a:lnSpc>
                <a:spcPts val="1232"/>
              </a:lnSpc>
              <a:spcBef>
                <a:spcPts val="44"/>
              </a:spcBef>
            </a:pPr>
            <a:endParaRPr sz="1232" dirty="0"/>
          </a:p>
          <a:p>
            <a:pPr marL="12036"/>
            <a:r>
              <a:rPr sz="3411" spc="38" dirty="0">
                <a:latin typeface="Arial"/>
                <a:cs typeface="Arial"/>
              </a:rPr>
              <a:t>3</a:t>
            </a:r>
            <a:endParaRPr sz="3411" dirty="0">
              <a:latin typeface="Arial"/>
              <a:cs typeface="Arial"/>
            </a:endParaRPr>
          </a:p>
          <a:p>
            <a:pPr>
              <a:lnSpc>
                <a:spcPts val="948"/>
              </a:lnSpc>
            </a:pPr>
            <a:endParaRPr sz="948" dirty="0"/>
          </a:p>
          <a:p>
            <a:pPr>
              <a:lnSpc>
                <a:spcPts val="1232"/>
              </a:lnSpc>
              <a:spcBef>
                <a:spcPts val="43"/>
              </a:spcBef>
            </a:pPr>
            <a:endParaRPr sz="1232" dirty="0"/>
          </a:p>
          <a:p>
            <a:pPr marL="12036"/>
            <a:r>
              <a:rPr sz="3411" spc="38" dirty="0">
                <a:latin typeface="Arial"/>
                <a:cs typeface="Arial"/>
              </a:rPr>
              <a:t>4</a:t>
            </a:r>
            <a:endParaRPr sz="3411" dirty="0">
              <a:latin typeface="Arial"/>
              <a:cs typeface="Arial"/>
            </a:endParaRPr>
          </a:p>
          <a:p>
            <a:pPr>
              <a:lnSpc>
                <a:spcPts val="948"/>
              </a:lnSpc>
            </a:pPr>
            <a:endParaRPr sz="948" dirty="0"/>
          </a:p>
          <a:p>
            <a:pPr>
              <a:lnSpc>
                <a:spcPts val="1232"/>
              </a:lnSpc>
              <a:spcBef>
                <a:spcPts val="44"/>
              </a:spcBef>
            </a:pPr>
            <a:endParaRPr sz="1232" dirty="0"/>
          </a:p>
          <a:p>
            <a:pPr marL="12036"/>
            <a:r>
              <a:rPr sz="3411" spc="38" dirty="0">
                <a:latin typeface="Arial"/>
                <a:cs typeface="Arial"/>
              </a:rPr>
              <a:t>5</a:t>
            </a:r>
            <a:endParaRPr sz="3411" dirty="0">
              <a:latin typeface="Arial"/>
              <a:cs typeface="Arial"/>
            </a:endParaRPr>
          </a:p>
        </p:txBody>
      </p:sp>
      <p:sp>
        <p:nvSpPr>
          <p:cNvPr id="33" name="object 33"/>
          <p:cNvSpPr txBox="1"/>
          <p:nvPr/>
        </p:nvSpPr>
        <p:spPr>
          <a:xfrm>
            <a:off x="1886845" y="2127414"/>
            <a:ext cx="4102420" cy="544009"/>
          </a:xfrm>
          <a:prstGeom prst="rect">
            <a:avLst/>
          </a:prstGeom>
        </p:spPr>
        <p:txBody>
          <a:bodyPr vert="horz" wrap="square" lIns="0" tIns="0" rIns="0" bIns="0" rtlCol="0">
            <a:noAutofit/>
          </a:bodyPr>
          <a:lstStyle/>
          <a:p>
            <a:pPr marL="283442" indent="-272008" algn="l">
              <a:buFont typeface="Microsoft JhengHei Light"/>
              <a:buChar char="•"/>
              <a:tabLst>
                <a:tab pos="283442" algn="l"/>
              </a:tabLst>
            </a:pPr>
            <a:r>
              <a:rPr lang="zh-CN" altLang="en-US" sz="3411" spc="-422" dirty="0">
                <a:latin typeface="Arial"/>
                <a:cs typeface="Arial"/>
              </a:rPr>
              <a:t>云存储平台架构</a:t>
            </a:r>
            <a:endParaRPr sz="3411" dirty="0">
              <a:latin typeface="Arial"/>
              <a:cs typeface="Arial"/>
            </a:endParaRPr>
          </a:p>
        </p:txBody>
      </p:sp>
      <p:sp>
        <p:nvSpPr>
          <p:cNvPr id="34" name="object 34"/>
          <p:cNvSpPr txBox="1"/>
          <p:nvPr/>
        </p:nvSpPr>
        <p:spPr>
          <a:xfrm>
            <a:off x="1856373" y="2939295"/>
            <a:ext cx="4420924" cy="544611"/>
          </a:xfrm>
          <a:prstGeom prst="rect">
            <a:avLst/>
          </a:prstGeom>
        </p:spPr>
        <p:txBody>
          <a:bodyPr vert="horz" wrap="square" lIns="0" tIns="0" rIns="0" bIns="0" rtlCol="0">
            <a:noAutofit/>
          </a:bodyPr>
          <a:lstStyle/>
          <a:p>
            <a:pPr marL="283442" indent="-272008" algn="l">
              <a:buFont typeface="Microsoft JhengHei Light"/>
              <a:buChar char="•"/>
              <a:tabLst>
                <a:tab pos="283442" algn="l"/>
              </a:tabLst>
            </a:pPr>
            <a:r>
              <a:rPr lang="zh-CN" altLang="en-US" sz="3411" spc="-85" dirty="0">
                <a:latin typeface="Arial"/>
                <a:cs typeface="Arial"/>
              </a:rPr>
              <a:t>云存储主要技术</a:t>
            </a:r>
            <a:endParaRPr sz="3411" dirty="0">
              <a:latin typeface="Arial"/>
              <a:cs typeface="Arial"/>
            </a:endParaRPr>
          </a:p>
        </p:txBody>
      </p:sp>
      <p:sp>
        <p:nvSpPr>
          <p:cNvPr id="35" name="object 35"/>
          <p:cNvSpPr txBox="1"/>
          <p:nvPr/>
        </p:nvSpPr>
        <p:spPr>
          <a:xfrm>
            <a:off x="1886845" y="3732000"/>
            <a:ext cx="3166316" cy="544009"/>
          </a:xfrm>
          <a:prstGeom prst="rect">
            <a:avLst/>
          </a:prstGeom>
        </p:spPr>
        <p:txBody>
          <a:bodyPr vert="horz" wrap="square" lIns="0" tIns="0" rIns="0" bIns="0" rtlCol="0">
            <a:noAutofit/>
          </a:bodyPr>
          <a:lstStyle/>
          <a:p>
            <a:pPr marL="283442" indent="-272008" algn="l">
              <a:buFont typeface="Microsoft JhengHei Light"/>
              <a:buChar char="•"/>
              <a:tabLst>
                <a:tab pos="283442" algn="l"/>
              </a:tabLst>
            </a:pPr>
            <a:r>
              <a:rPr lang="zh-CN" altLang="en-US" sz="3411" dirty="0">
                <a:latin typeface="Microsoft JhengHei Light"/>
                <a:cs typeface="Microsoft JhengHei Light"/>
              </a:rPr>
              <a:t>云存储应用</a:t>
            </a:r>
            <a:endParaRPr sz="3411" dirty="0">
              <a:latin typeface="Arial"/>
              <a:cs typeface="Arial"/>
            </a:endParaRPr>
          </a:p>
        </p:txBody>
      </p:sp>
      <p:sp>
        <p:nvSpPr>
          <p:cNvPr id="36" name="object 36"/>
          <p:cNvSpPr/>
          <p:nvPr/>
        </p:nvSpPr>
        <p:spPr>
          <a:xfrm>
            <a:off x="1655402" y="4565345"/>
            <a:ext cx="6063055" cy="595040"/>
          </a:xfrm>
          <a:custGeom>
            <a:avLst/>
            <a:gdLst/>
            <a:ahLst/>
            <a:cxnLst/>
            <a:rect l="l" t="t" r="r" b="b"/>
            <a:pathLst>
              <a:path w="6397752" h="627888">
                <a:moveTo>
                  <a:pt x="6293104" y="0"/>
                </a:moveTo>
                <a:lnTo>
                  <a:pt x="0" y="0"/>
                </a:lnTo>
                <a:lnTo>
                  <a:pt x="0" y="627888"/>
                </a:lnTo>
                <a:lnTo>
                  <a:pt x="6302710" y="627452"/>
                </a:lnTo>
                <a:lnTo>
                  <a:pt x="6343121" y="615178"/>
                </a:lnTo>
                <a:lnTo>
                  <a:pt x="6374708" y="588750"/>
                </a:lnTo>
                <a:lnTo>
                  <a:pt x="6393792" y="551845"/>
                </a:lnTo>
                <a:lnTo>
                  <a:pt x="6397752" y="523240"/>
                </a:lnTo>
                <a:lnTo>
                  <a:pt x="6397752" y="104648"/>
                </a:lnTo>
                <a:lnTo>
                  <a:pt x="6385042" y="54630"/>
                </a:lnTo>
                <a:lnTo>
                  <a:pt x="6358614" y="23043"/>
                </a:lnTo>
                <a:lnTo>
                  <a:pt x="6321709" y="3959"/>
                </a:lnTo>
                <a:lnTo>
                  <a:pt x="6293104" y="0"/>
                </a:lnTo>
                <a:close/>
              </a:path>
            </a:pathLst>
          </a:custGeom>
          <a:solidFill>
            <a:srgbClr val="FFFFFF"/>
          </a:solidFill>
        </p:spPr>
        <p:txBody>
          <a:bodyPr wrap="square" lIns="0" tIns="0" rIns="0" bIns="0" rtlCol="0">
            <a:noAutofit/>
          </a:bodyPr>
          <a:lstStyle/>
          <a:p>
            <a:endParaRPr/>
          </a:p>
        </p:txBody>
      </p:sp>
      <p:sp>
        <p:nvSpPr>
          <p:cNvPr id="37" name="object 37"/>
          <p:cNvSpPr/>
          <p:nvPr/>
        </p:nvSpPr>
        <p:spPr>
          <a:xfrm>
            <a:off x="1655402" y="4565345"/>
            <a:ext cx="6063055" cy="595040"/>
          </a:xfrm>
          <a:custGeom>
            <a:avLst/>
            <a:gdLst/>
            <a:ahLst/>
            <a:cxnLst/>
            <a:rect l="l" t="t" r="r" b="b"/>
            <a:pathLst>
              <a:path w="6397752" h="627888">
                <a:moveTo>
                  <a:pt x="6397752" y="104648"/>
                </a:moveTo>
                <a:lnTo>
                  <a:pt x="6397752" y="523240"/>
                </a:lnTo>
                <a:lnTo>
                  <a:pt x="6396739" y="537852"/>
                </a:lnTo>
                <a:lnTo>
                  <a:pt x="6382640" y="577430"/>
                </a:lnTo>
                <a:lnTo>
                  <a:pt x="6354812" y="607760"/>
                </a:lnTo>
                <a:lnTo>
                  <a:pt x="6316934" y="625161"/>
                </a:lnTo>
                <a:lnTo>
                  <a:pt x="0" y="627888"/>
                </a:lnTo>
                <a:lnTo>
                  <a:pt x="0" y="0"/>
                </a:lnTo>
                <a:lnTo>
                  <a:pt x="6293104" y="0"/>
                </a:lnTo>
                <a:lnTo>
                  <a:pt x="6307716" y="1012"/>
                </a:lnTo>
                <a:lnTo>
                  <a:pt x="6347294" y="15111"/>
                </a:lnTo>
                <a:lnTo>
                  <a:pt x="6377624" y="42939"/>
                </a:lnTo>
                <a:lnTo>
                  <a:pt x="6395025" y="80817"/>
                </a:lnTo>
                <a:lnTo>
                  <a:pt x="6397752" y="104648"/>
                </a:lnTo>
                <a:close/>
              </a:path>
            </a:pathLst>
          </a:custGeom>
          <a:ln w="9144">
            <a:solidFill>
              <a:srgbClr val="4F81BC"/>
            </a:solidFill>
          </a:ln>
        </p:spPr>
        <p:txBody>
          <a:bodyPr wrap="square" lIns="0" tIns="0" rIns="0" bIns="0" rtlCol="0">
            <a:noAutofit/>
          </a:bodyPr>
          <a:lstStyle/>
          <a:p>
            <a:endParaRPr/>
          </a:p>
        </p:txBody>
      </p:sp>
      <p:sp>
        <p:nvSpPr>
          <p:cNvPr id="38" name="object 38"/>
          <p:cNvSpPr txBox="1"/>
          <p:nvPr/>
        </p:nvSpPr>
        <p:spPr>
          <a:xfrm>
            <a:off x="1849070" y="4565345"/>
            <a:ext cx="3526356" cy="544009"/>
          </a:xfrm>
          <a:prstGeom prst="rect">
            <a:avLst/>
          </a:prstGeom>
        </p:spPr>
        <p:txBody>
          <a:bodyPr vert="horz" wrap="square" lIns="0" tIns="0" rIns="0" bIns="0" rtlCol="0">
            <a:noAutofit/>
          </a:bodyPr>
          <a:lstStyle/>
          <a:p>
            <a:pPr marL="12036"/>
            <a:r>
              <a:rPr sz="3411" spc="232" dirty="0">
                <a:latin typeface="Microsoft JhengHei Light"/>
                <a:cs typeface="Microsoft JhengHei Light"/>
              </a:rPr>
              <a:t>•</a:t>
            </a:r>
            <a:r>
              <a:rPr lang="zh-CN" altLang="en-US" sz="3411" spc="232" dirty="0">
                <a:latin typeface="Microsoft JhengHei Light"/>
                <a:cs typeface="Microsoft JhengHei Light"/>
              </a:rPr>
              <a:t>分布式文件系统</a:t>
            </a:r>
            <a:endParaRPr sz="3411" dirty="0">
              <a:latin typeface="Microsoft JhengHei Light"/>
              <a:cs typeface="Microsoft JhengHei Light"/>
            </a:endParaRPr>
          </a:p>
        </p:txBody>
      </p:sp>
      <p:sp>
        <p:nvSpPr>
          <p:cNvPr id="41" name="object 32"/>
          <p:cNvSpPr txBox="1"/>
          <p:nvPr/>
        </p:nvSpPr>
        <p:spPr>
          <a:xfrm>
            <a:off x="1886847" y="1325240"/>
            <a:ext cx="4750490" cy="544009"/>
          </a:xfrm>
          <a:prstGeom prst="rect">
            <a:avLst/>
          </a:prstGeom>
        </p:spPr>
        <p:txBody>
          <a:bodyPr vert="horz" wrap="square" lIns="0" tIns="0" rIns="0" bIns="0" rtlCol="0">
            <a:noAutofit/>
          </a:bodyPr>
          <a:lstStyle/>
          <a:p>
            <a:pPr marL="12036" algn="l"/>
            <a:r>
              <a:rPr sz="3411" spc="232" dirty="0" smtClean="0">
                <a:latin typeface="Microsoft JhengHei Light"/>
                <a:cs typeface="Microsoft JhengHei Light"/>
              </a:rPr>
              <a:t>•</a:t>
            </a:r>
            <a:r>
              <a:rPr lang="zh-CN" altLang="en-US" sz="3411" spc="-578" dirty="0" smtClean="0">
                <a:latin typeface="Microsoft JhengHei Light"/>
                <a:cs typeface="Microsoft JhengHei Light"/>
              </a:rPr>
              <a:t>大数据和云</a:t>
            </a:r>
            <a:r>
              <a:rPr lang="zh-CN" altLang="en-US" sz="3411" spc="-578" dirty="0">
                <a:latin typeface="Microsoft JhengHei Light"/>
                <a:cs typeface="Microsoft JhengHei Light"/>
              </a:rPr>
              <a:t>存储简介</a:t>
            </a:r>
            <a:endParaRPr sz="3411" dirty="0">
              <a:latin typeface="Microsoft JhengHei Light"/>
              <a:cs typeface="Microsoft JhengHei Light"/>
            </a:endParaRPr>
          </a:p>
        </p:txBody>
      </p:sp>
    </p:spTree>
    <p:extLst>
      <p:ext uri="{BB962C8B-B14F-4D97-AF65-F5344CB8AC3E}">
        <p14:creationId xmlns:p14="http://schemas.microsoft.com/office/powerpoint/2010/main" val="8750410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77952" y="826364"/>
            <a:ext cx="4291293" cy="2703798"/>
          </a:xfrm>
          <a:prstGeom prst="rect">
            <a:avLst/>
          </a:prstGeom>
        </p:spPr>
        <p:txBody>
          <a:bodyPr vert="horz" wrap="square" lIns="0" tIns="0" rIns="0" bIns="0" rtlCol="0">
            <a:noAutofit/>
          </a:bodyPr>
          <a:lstStyle/>
          <a:p>
            <a:pPr marL="337001" indent="-324965" algn="l">
              <a:buFont typeface="Arial"/>
              <a:buChar char="•"/>
              <a:tabLst>
                <a:tab pos="336398" algn="l"/>
              </a:tabLst>
            </a:pPr>
            <a:r>
              <a:rPr sz="3032" spc="9" dirty="0">
                <a:latin typeface="Arial"/>
                <a:cs typeface="Arial"/>
              </a:rPr>
              <a:t>icloud</a:t>
            </a:r>
            <a:endParaRPr sz="3032" dirty="0">
              <a:latin typeface="Arial"/>
              <a:cs typeface="Arial"/>
            </a:endParaRPr>
          </a:p>
          <a:p>
            <a:pPr algn="l">
              <a:lnSpc>
                <a:spcPts val="711"/>
              </a:lnSpc>
              <a:spcBef>
                <a:spcPts val="16"/>
              </a:spcBef>
              <a:buFont typeface="Arial"/>
              <a:buChar char="•"/>
            </a:pPr>
            <a:endParaRPr sz="711" dirty="0"/>
          </a:p>
          <a:p>
            <a:pPr marL="337001" indent="-324965" algn="l">
              <a:buFont typeface="Arial"/>
              <a:buChar char="•"/>
              <a:tabLst>
                <a:tab pos="336398" algn="l"/>
              </a:tabLst>
            </a:pPr>
            <a:r>
              <a:rPr sz="3032" spc="33" dirty="0">
                <a:latin typeface="Arial"/>
                <a:cs typeface="Arial"/>
              </a:rPr>
              <a:t>Windows</a:t>
            </a:r>
            <a:r>
              <a:rPr sz="3032" spc="-104" dirty="0">
                <a:latin typeface="Arial"/>
                <a:cs typeface="Arial"/>
              </a:rPr>
              <a:t> </a:t>
            </a:r>
            <a:r>
              <a:rPr sz="3032" spc="-303" dirty="0">
                <a:latin typeface="Arial"/>
                <a:cs typeface="Arial"/>
              </a:rPr>
              <a:t>L</a:t>
            </a:r>
            <a:r>
              <a:rPr sz="3032" dirty="0">
                <a:latin typeface="Arial"/>
                <a:cs typeface="Arial"/>
              </a:rPr>
              <a:t>ive</a:t>
            </a:r>
            <a:r>
              <a:rPr sz="3032" spc="-118" dirty="0">
                <a:latin typeface="Arial"/>
                <a:cs typeface="Arial"/>
              </a:rPr>
              <a:t> </a:t>
            </a:r>
            <a:r>
              <a:rPr sz="3032" spc="-76" dirty="0">
                <a:latin typeface="Arial"/>
                <a:cs typeface="Arial"/>
              </a:rPr>
              <a:t>SkyDrive</a:t>
            </a:r>
            <a:endParaRPr sz="3032" dirty="0">
              <a:latin typeface="Arial"/>
              <a:cs typeface="Arial"/>
            </a:endParaRPr>
          </a:p>
          <a:p>
            <a:pPr algn="l">
              <a:lnSpc>
                <a:spcPts val="711"/>
              </a:lnSpc>
              <a:spcBef>
                <a:spcPts val="17"/>
              </a:spcBef>
              <a:buFont typeface="Arial"/>
              <a:buChar char="•"/>
            </a:pPr>
            <a:endParaRPr sz="711" dirty="0"/>
          </a:p>
          <a:p>
            <a:pPr marL="337001" indent="-324965" algn="l">
              <a:buFont typeface="Arial"/>
              <a:buChar char="•"/>
              <a:tabLst>
                <a:tab pos="336398" algn="l"/>
              </a:tabLst>
            </a:pPr>
            <a:r>
              <a:rPr sz="3032" spc="61" dirty="0">
                <a:latin typeface="Arial"/>
                <a:cs typeface="Arial"/>
              </a:rPr>
              <a:t>Dropbox</a:t>
            </a:r>
            <a:endParaRPr sz="3032" dirty="0">
              <a:latin typeface="Arial"/>
              <a:cs typeface="Arial"/>
            </a:endParaRPr>
          </a:p>
          <a:p>
            <a:pPr algn="l">
              <a:lnSpc>
                <a:spcPts val="711"/>
              </a:lnSpc>
              <a:spcBef>
                <a:spcPts val="19"/>
              </a:spcBef>
              <a:buFont typeface="Arial"/>
              <a:buChar char="•"/>
            </a:pPr>
            <a:endParaRPr sz="711" dirty="0"/>
          </a:p>
          <a:p>
            <a:pPr marL="337001" indent="-324965" algn="l">
              <a:buFont typeface="Arial"/>
              <a:buChar char="•"/>
              <a:tabLst>
                <a:tab pos="336398" algn="l"/>
              </a:tabLst>
            </a:pPr>
            <a:r>
              <a:rPr sz="3032" spc="-38" dirty="0">
                <a:latin typeface="Arial"/>
                <a:cs typeface="Arial"/>
              </a:rPr>
              <a:t>Amazon</a:t>
            </a:r>
            <a:r>
              <a:rPr sz="3032" spc="-123" dirty="0">
                <a:latin typeface="Arial"/>
                <a:cs typeface="Arial"/>
              </a:rPr>
              <a:t> </a:t>
            </a:r>
            <a:r>
              <a:rPr sz="3032" dirty="0">
                <a:latin typeface="Arial"/>
                <a:cs typeface="Arial"/>
              </a:rPr>
              <a:t>cloud</a:t>
            </a:r>
            <a:r>
              <a:rPr sz="3032" spc="-104" dirty="0">
                <a:latin typeface="Arial"/>
                <a:cs typeface="Arial"/>
              </a:rPr>
              <a:t> </a:t>
            </a:r>
            <a:r>
              <a:rPr sz="3032" spc="71" dirty="0">
                <a:latin typeface="Arial"/>
                <a:cs typeface="Arial"/>
              </a:rPr>
              <a:t>d</a:t>
            </a:r>
            <a:r>
              <a:rPr sz="3032" spc="24" dirty="0">
                <a:latin typeface="Arial"/>
                <a:cs typeface="Arial"/>
              </a:rPr>
              <a:t>rive</a:t>
            </a:r>
            <a:endParaRPr sz="3032" dirty="0">
              <a:latin typeface="Arial"/>
              <a:cs typeface="Arial"/>
            </a:endParaRPr>
          </a:p>
          <a:p>
            <a:pPr algn="l">
              <a:lnSpc>
                <a:spcPts val="711"/>
              </a:lnSpc>
              <a:spcBef>
                <a:spcPts val="16"/>
              </a:spcBef>
            </a:pPr>
            <a:endParaRPr sz="711" dirty="0"/>
          </a:p>
          <a:p>
            <a:pPr marL="12036" algn="l">
              <a:tabLst>
                <a:tab pos="336398" algn="l"/>
              </a:tabLst>
            </a:pPr>
            <a:r>
              <a:rPr sz="3032" dirty="0">
                <a:latin typeface="Arial"/>
                <a:cs typeface="Arial"/>
              </a:rPr>
              <a:t>•	</a:t>
            </a:r>
            <a:r>
              <a:rPr sz="3032" dirty="0">
                <a:latin typeface="Microsoft JhengHei Light"/>
                <a:cs typeface="Microsoft JhengHei Light"/>
              </a:rPr>
              <a:t>百度云</a:t>
            </a:r>
          </a:p>
        </p:txBody>
      </p:sp>
      <p:sp>
        <p:nvSpPr>
          <p:cNvPr id="4" name="TextBox 3"/>
          <p:cNvSpPr txBox="1"/>
          <p:nvPr/>
        </p:nvSpPr>
        <p:spPr>
          <a:xfrm>
            <a:off x="25153" y="229121"/>
            <a:ext cx="4176464" cy="584775"/>
          </a:xfrm>
          <a:prstGeom prst="rect">
            <a:avLst/>
          </a:prstGeom>
          <a:noFill/>
        </p:spPr>
        <p:txBody>
          <a:bodyPr wrap="square" rtlCol="0">
            <a:spAutoFit/>
          </a:bodyPr>
          <a:lstStyle/>
          <a:p>
            <a:pPr algn="l"/>
            <a:r>
              <a:rPr lang="zh-CN" altLang="en-US" sz="3200" b="1" dirty="0">
                <a:solidFill>
                  <a:schemeClr val="bg1"/>
                </a:solidFill>
                <a:latin typeface="+mj-lt"/>
                <a:ea typeface="+mj-ea"/>
                <a:cs typeface="+mj-cs"/>
              </a:rPr>
              <a:t>云存储应用</a:t>
            </a:r>
            <a:endParaRPr lang="en-US" sz="3200" b="1" dirty="0">
              <a:solidFill>
                <a:schemeClr val="bg1"/>
              </a:solidFill>
              <a:latin typeface="+mj-lt"/>
              <a:ea typeface="+mj-ea"/>
              <a:cs typeface="+mj-cs"/>
            </a:endParaRPr>
          </a:p>
        </p:txBody>
      </p:sp>
    </p:spTree>
    <p:extLst>
      <p:ext uri="{BB962C8B-B14F-4D97-AF65-F5344CB8AC3E}">
        <p14:creationId xmlns:p14="http://schemas.microsoft.com/office/powerpoint/2010/main" val="35845734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 y="204834"/>
            <a:ext cx="5557208" cy="544084"/>
          </a:xfrm>
          <a:prstGeom prst="rect">
            <a:avLst/>
          </a:prstGeom>
        </p:spPr>
        <p:txBody>
          <a:bodyPr vert="horz" wrap="square" lIns="0" tIns="0" rIns="0" bIns="0" rtlCol="0">
            <a:noAutofit/>
          </a:bodyPr>
          <a:lstStyle/>
          <a:p>
            <a:r>
              <a:rPr sz="3411" dirty="0">
                <a:latin typeface="Microsoft JhengHei Light"/>
                <a:cs typeface="Microsoft JhengHei Light"/>
              </a:rPr>
              <a:t>云存储应用</a:t>
            </a:r>
          </a:p>
        </p:txBody>
      </p:sp>
      <p:sp>
        <p:nvSpPr>
          <p:cNvPr id="3" name="object 3"/>
          <p:cNvSpPr txBox="1"/>
          <p:nvPr/>
        </p:nvSpPr>
        <p:spPr>
          <a:xfrm>
            <a:off x="277950" y="826366"/>
            <a:ext cx="7931462" cy="1862508"/>
          </a:xfrm>
          <a:prstGeom prst="rect">
            <a:avLst/>
          </a:prstGeom>
        </p:spPr>
        <p:txBody>
          <a:bodyPr vert="horz" wrap="square" lIns="0" tIns="0" rIns="0" bIns="0" rtlCol="0">
            <a:noAutofit/>
          </a:bodyPr>
          <a:lstStyle/>
          <a:p>
            <a:pPr marL="337001" indent="-324965" algn="l">
              <a:buFont typeface="Arial"/>
              <a:buChar char="•"/>
              <a:tabLst>
                <a:tab pos="336398" algn="l"/>
              </a:tabLst>
            </a:pPr>
            <a:r>
              <a:rPr sz="3032" spc="9" dirty="0">
                <a:latin typeface="Arial"/>
                <a:cs typeface="Arial"/>
              </a:rPr>
              <a:t>icloud</a:t>
            </a:r>
            <a:endParaRPr sz="3032" dirty="0">
              <a:latin typeface="Arial"/>
              <a:cs typeface="Arial"/>
            </a:endParaRPr>
          </a:p>
          <a:p>
            <a:pPr algn="l">
              <a:lnSpc>
                <a:spcPts val="616"/>
              </a:lnSpc>
              <a:spcBef>
                <a:spcPts val="46"/>
              </a:spcBef>
              <a:buFont typeface="Arial"/>
              <a:buChar char="•"/>
            </a:pPr>
            <a:endParaRPr sz="616" dirty="0"/>
          </a:p>
          <a:p>
            <a:pPr marL="716728" lvl="1" indent="-272008" algn="l">
              <a:buFont typeface="Arial"/>
              <a:buChar char="–"/>
              <a:tabLst>
                <a:tab pos="716728" algn="l"/>
              </a:tabLst>
            </a:pPr>
            <a:r>
              <a:rPr sz="2655" u="sng" spc="66" dirty="0">
                <a:solidFill>
                  <a:srgbClr val="0000FF"/>
                </a:solidFill>
                <a:latin typeface="Arial"/>
                <a:cs typeface="Arial"/>
                <a:hlinkClick r:id="rId2"/>
              </a:rPr>
              <a:t>htt</a:t>
            </a:r>
            <a:r>
              <a:rPr sz="2655" u="sng" spc="85" dirty="0">
                <a:solidFill>
                  <a:srgbClr val="0000FF"/>
                </a:solidFill>
                <a:latin typeface="Arial"/>
                <a:cs typeface="Arial"/>
                <a:hlinkClick r:id="rId2"/>
              </a:rPr>
              <a:t>p</a:t>
            </a:r>
            <a:r>
              <a:rPr sz="2655" u="sng" spc="186" dirty="0">
                <a:solidFill>
                  <a:srgbClr val="0000FF"/>
                </a:solidFill>
                <a:latin typeface="Arial"/>
                <a:cs typeface="Arial"/>
                <a:hlinkClick r:id="rId2"/>
              </a:rPr>
              <a:t>://w</a:t>
            </a:r>
            <a:r>
              <a:rPr sz="2655" u="sng" spc="346" dirty="0">
                <a:solidFill>
                  <a:srgbClr val="0000FF"/>
                </a:solidFill>
                <a:latin typeface="Arial"/>
                <a:cs typeface="Arial"/>
                <a:hlinkClick r:id="rId2"/>
              </a:rPr>
              <a:t>w</a:t>
            </a:r>
            <a:r>
              <a:rPr sz="2655" u="sng" spc="38" dirty="0">
                <a:solidFill>
                  <a:srgbClr val="0000FF"/>
                </a:solidFill>
                <a:latin typeface="Arial"/>
                <a:cs typeface="Arial"/>
                <a:hlinkClick r:id="rId2"/>
              </a:rPr>
              <a:t>w.ap</a:t>
            </a:r>
            <a:r>
              <a:rPr sz="2655" u="sng" spc="33" dirty="0">
                <a:solidFill>
                  <a:srgbClr val="0000FF"/>
                </a:solidFill>
                <a:latin typeface="Arial"/>
                <a:cs typeface="Arial"/>
                <a:hlinkClick r:id="rId2"/>
              </a:rPr>
              <a:t>p</a:t>
            </a:r>
            <a:r>
              <a:rPr sz="2655" u="sng" spc="-24" dirty="0">
                <a:solidFill>
                  <a:srgbClr val="0000FF"/>
                </a:solidFill>
                <a:latin typeface="Arial"/>
                <a:cs typeface="Arial"/>
                <a:hlinkClick r:id="rId2"/>
              </a:rPr>
              <a:t>l</a:t>
            </a:r>
            <a:r>
              <a:rPr sz="2655" u="sng" spc="-71" dirty="0">
                <a:solidFill>
                  <a:srgbClr val="0000FF"/>
                </a:solidFill>
                <a:latin typeface="Arial"/>
                <a:cs typeface="Arial"/>
                <a:hlinkClick r:id="rId2"/>
              </a:rPr>
              <a:t>e</a:t>
            </a:r>
            <a:r>
              <a:rPr sz="2655" u="sng" spc="-14" dirty="0">
                <a:solidFill>
                  <a:srgbClr val="0000FF"/>
                </a:solidFill>
                <a:latin typeface="Arial"/>
                <a:cs typeface="Arial"/>
                <a:hlinkClick r:id="rId2"/>
              </a:rPr>
              <a:t>.co</a:t>
            </a:r>
            <a:r>
              <a:rPr sz="2655" u="sng" spc="-19" dirty="0">
                <a:solidFill>
                  <a:srgbClr val="0000FF"/>
                </a:solidFill>
                <a:latin typeface="Arial"/>
                <a:cs typeface="Arial"/>
                <a:hlinkClick r:id="rId2"/>
              </a:rPr>
              <a:t>m</a:t>
            </a:r>
            <a:r>
              <a:rPr sz="2655" u="sng" spc="28" dirty="0">
                <a:solidFill>
                  <a:srgbClr val="0000FF"/>
                </a:solidFill>
                <a:latin typeface="Arial"/>
                <a:cs typeface="Arial"/>
                <a:hlinkClick r:id="rId2"/>
              </a:rPr>
              <a:t>.cn/icloud/</a:t>
            </a:r>
            <a:endParaRPr sz="2655" dirty="0">
              <a:latin typeface="Arial"/>
              <a:cs typeface="Arial"/>
            </a:endParaRPr>
          </a:p>
          <a:p>
            <a:pPr lvl="1" algn="l">
              <a:lnSpc>
                <a:spcPts val="616"/>
              </a:lnSpc>
              <a:spcBef>
                <a:spcPts val="20"/>
              </a:spcBef>
              <a:buFont typeface="Arial"/>
              <a:buChar char="–"/>
            </a:pPr>
            <a:endParaRPr sz="616" dirty="0"/>
          </a:p>
          <a:p>
            <a:pPr marL="716728" lvl="1" indent="-272008" algn="l">
              <a:buFont typeface="Arial"/>
              <a:buChar char="–"/>
              <a:tabLst>
                <a:tab pos="716728" algn="l"/>
              </a:tabLst>
            </a:pPr>
            <a:r>
              <a:rPr sz="2655" spc="-33" dirty="0">
                <a:latin typeface="Microsoft JhengHei Light"/>
                <a:cs typeface="Microsoft JhengHei Light"/>
              </a:rPr>
              <a:t>支持</a:t>
            </a:r>
            <a:r>
              <a:rPr sz="2655" spc="28" dirty="0">
                <a:latin typeface="Arial"/>
                <a:cs typeface="Arial"/>
              </a:rPr>
              <a:t>ip</a:t>
            </a:r>
            <a:r>
              <a:rPr sz="2655" spc="33" dirty="0">
                <a:latin typeface="Arial"/>
                <a:cs typeface="Arial"/>
              </a:rPr>
              <a:t>h</a:t>
            </a:r>
            <a:r>
              <a:rPr sz="2655" spc="-19" dirty="0">
                <a:latin typeface="Arial"/>
                <a:cs typeface="Arial"/>
              </a:rPr>
              <a:t>on</a:t>
            </a:r>
            <a:r>
              <a:rPr sz="2655" spc="-24" dirty="0">
                <a:latin typeface="Arial"/>
                <a:cs typeface="Arial"/>
              </a:rPr>
              <a:t>e</a:t>
            </a:r>
            <a:r>
              <a:rPr sz="2655" spc="-33" dirty="0">
                <a:latin typeface="Microsoft JhengHei Light"/>
                <a:cs typeface="Microsoft JhengHei Light"/>
              </a:rPr>
              <a:t>，</a:t>
            </a:r>
            <a:r>
              <a:rPr sz="2655" spc="9" dirty="0">
                <a:latin typeface="Arial"/>
                <a:cs typeface="Arial"/>
              </a:rPr>
              <a:t>ipad</a:t>
            </a:r>
            <a:r>
              <a:rPr sz="2655" spc="-33" dirty="0">
                <a:latin typeface="Microsoft JhengHei Light"/>
                <a:cs typeface="Microsoft JhengHei Light"/>
              </a:rPr>
              <a:t>，</a:t>
            </a:r>
            <a:r>
              <a:rPr sz="2655" spc="-28" dirty="0">
                <a:latin typeface="Arial"/>
                <a:cs typeface="Arial"/>
              </a:rPr>
              <a:t>iPod</a:t>
            </a:r>
            <a:r>
              <a:rPr sz="2655" spc="-71" dirty="0">
                <a:latin typeface="Arial"/>
                <a:cs typeface="Arial"/>
              </a:rPr>
              <a:t> </a:t>
            </a:r>
            <a:r>
              <a:rPr sz="2655" dirty="0">
                <a:latin typeface="Arial"/>
                <a:cs typeface="Arial"/>
              </a:rPr>
              <a:t>touc</a:t>
            </a:r>
            <a:r>
              <a:rPr sz="2655" spc="-9" dirty="0">
                <a:latin typeface="Arial"/>
                <a:cs typeface="Arial"/>
              </a:rPr>
              <a:t>h</a:t>
            </a:r>
            <a:r>
              <a:rPr sz="2655" spc="-28" dirty="0">
                <a:latin typeface="Microsoft JhengHei Light"/>
                <a:cs typeface="Microsoft JhengHei Light"/>
              </a:rPr>
              <a:t>，</a:t>
            </a:r>
            <a:r>
              <a:rPr sz="2655" spc="-133" dirty="0">
                <a:latin typeface="Arial"/>
                <a:cs typeface="Arial"/>
              </a:rPr>
              <a:t>ma</a:t>
            </a:r>
            <a:r>
              <a:rPr sz="2655" spc="-104" dirty="0">
                <a:latin typeface="Arial"/>
                <a:cs typeface="Arial"/>
              </a:rPr>
              <a:t>c</a:t>
            </a:r>
            <a:r>
              <a:rPr sz="2655" spc="-33" dirty="0">
                <a:latin typeface="Microsoft JhengHei Light"/>
                <a:cs typeface="Microsoft JhengHei Light"/>
              </a:rPr>
              <a:t>之间的数据</a:t>
            </a:r>
            <a:endParaRPr sz="2655" dirty="0">
              <a:latin typeface="Microsoft JhengHei Light"/>
              <a:cs typeface="Microsoft JhengHei Light"/>
            </a:endParaRPr>
          </a:p>
          <a:p>
            <a:pPr marL="716728" algn="l"/>
            <a:r>
              <a:rPr sz="2655" spc="-28" dirty="0">
                <a:latin typeface="Microsoft JhengHei Light"/>
                <a:cs typeface="Microsoft JhengHei Light"/>
              </a:rPr>
              <a:t>共享</a:t>
            </a:r>
            <a:endParaRPr sz="2655" dirty="0">
              <a:latin typeface="Microsoft JhengHei Light"/>
              <a:cs typeface="Microsoft JhengHei Light"/>
            </a:endParaRPr>
          </a:p>
        </p:txBody>
      </p:sp>
      <p:sp>
        <p:nvSpPr>
          <p:cNvPr id="4" name="object 4"/>
          <p:cNvSpPr/>
          <p:nvPr/>
        </p:nvSpPr>
        <p:spPr>
          <a:xfrm>
            <a:off x="7041092" y="3994858"/>
            <a:ext cx="1288290" cy="1353281"/>
          </a:xfrm>
          <a:prstGeom prst="rect">
            <a:avLst/>
          </a:prstGeom>
          <a:blipFill>
            <a:blip r:embed="rId3" cstate="print"/>
            <a:stretch>
              <a:fillRect/>
            </a:stretch>
          </a:blipFill>
        </p:spPr>
        <p:txBody>
          <a:bodyPr wrap="square" lIns="0" tIns="0" rIns="0" bIns="0" rtlCol="0">
            <a:noAutofit/>
          </a:bodyPr>
          <a:lstStyle/>
          <a:p>
            <a:endParaRPr/>
          </a:p>
        </p:txBody>
      </p:sp>
      <p:sp>
        <p:nvSpPr>
          <p:cNvPr id="5" name="object 5"/>
          <p:cNvSpPr/>
          <p:nvPr/>
        </p:nvSpPr>
        <p:spPr>
          <a:xfrm>
            <a:off x="1895153" y="2843770"/>
            <a:ext cx="3773883" cy="3032972"/>
          </a:xfrm>
          <a:prstGeom prst="rect">
            <a:avLst/>
          </a:prstGeom>
          <a:blipFill>
            <a:blip r:embed="rId4" cstate="print"/>
            <a:stretch>
              <a:fillRect/>
            </a:stretch>
          </a:blipFill>
        </p:spPr>
        <p:txBody>
          <a:bodyPr wrap="square" lIns="0" tIns="0" rIns="0" bIns="0" rtlCol="0">
            <a:noAutofit/>
          </a:bodyPr>
          <a:lstStyle/>
          <a:p>
            <a:endParaRPr/>
          </a:p>
        </p:txBody>
      </p:sp>
    </p:spTree>
    <p:extLst>
      <p:ext uri="{BB962C8B-B14F-4D97-AF65-F5344CB8AC3E}">
        <p14:creationId xmlns:p14="http://schemas.microsoft.com/office/powerpoint/2010/main" val="24305444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401041" y="77751"/>
            <a:ext cx="2192285" cy="544611"/>
          </a:xfrm>
          <a:prstGeom prst="rect">
            <a:avLst/>
          </a:prstGeom>
        </p:spPr>
        <p:txBody>
          <a:bodyPr vert="horz" wrap="square" lIns="0" tIns="0" rIns="0" bIns="0" rtlCol="0">
            <a:noAutofit/>
          </a:bodyPr>
          <a:lstStyle/>
          <a:p>
            <a:pPr marL="12036"/>
            <a:r>
              <a:rPr sz="3411" dirty="0">
                <a:solidFill>
                  <a:srgbClr val="FF0000"/>
                </a:solidFill>
                <a:latin typeface="Microsoft JhengHei Light"/>
                <a:cs typeface="Microsoft JhengHei Light"/>
              </a:rPr>
              <a:t>云存储应用</a:t>
            </a:r>
            <a:endParaRPr sz="3411" dirty="0">
              <a:latin typeface="Microsoft JhengHei Light"/>
              <a:cs typeface="Microsoft JhengHei Light"/>
            </a:endParaRPr>
          </a:p>
        </p:txBody>
      </p:sp>
      <p:sp>
        <p:nvSpPr>
          <p:cNvPr id="3" name="object 3"/>
          <p:cNvSpPr txBox="1"/>
          <p:nvPr/>
        </p:nvSpPr>
        <p:spPr>
          <a:xfrm>
            <a:off x="277952" y="826365"/>
            <a:ext cx="1375067" cy="485033"/>
          </a:xfrm>
          <a:prstGeom prst="rect">
            <a:avLst/>
          </a:prstGeom>
        </p:spPr>
        <p:txBody>
          <a:bodyPr vert="horz" wrap="square" lIns="0" tIns="0" rIns="0" bIns="0" rtlCol="0">
            <a:noAutofit/>
          </a:bodyPr>
          <a:lstStyle/>
          <a:p>
            <a:pPr marL="337001" indent="-324965">
              <a:buFont typeface="Arial"/>
              <a:buChar char="•"/>
              <a:tabLst>
                <a:tab pos="336398" algn="l"/>
              </a:tabLst>
            </a:pPr>
            <a:r>
              <a:rPr sz="3032" spc="9" dirty="0">
                <a:latin typeface="Arial"/>
                <a:cs typeface="Arial"/>
              </a:rPr>
              <a:t>icloud</a:t>
            </a:r>
            <a:endParaRPr sz="3032">
              <a:latin typeface="Arial"/>
              <a:cs typeface="Arial"/>
            </a:endParaRPr>
          </a:p>
        </p:txBody>
      </p:sp>
      <p:sp>
        <p:nvSpPr>
          <p:cNvPr id="4" name="object 4"/>
          <p:cNvSpPr/>
          <p:nvPr/>
        </p:nvSpPr>
        <p:spPr>
          <a:xfrm>
            <a:off x="7041092" y="3994858"/>
            <a:ext cx="1288290" cy="1353281"/>
          </a:xfrm>
          <a:prstGeom prst="rect">
            <a:avLst/>
          </a:prstGeom>
          <a:blipFill>
            <a:blip r:embed="rId2" cstate="print"/>
            <a:stretch>
              <a:fillRect/>
            </a:stretch>
          </a:blipFill>
        </p:spPr>
        <p:txBody>
          <a:bodyPr wrap="square" lIns="0" tIns="0" rIns="0" bIns="0" rtlCol="0">
            <a:noAutofit/>
          </a:bodyPr>
          <a:lstStyle/>
          <a:p>
            <a:endParaRPr/>
          </a:p>
        </p:txBody>
      </p:sp>
      <p:sp>
        <p:nvSpPr>
          <p:cNvPr id="5" name="object 5"/>
          <p:cNvSpPr/>
          <p:nvPr/>
        </p:nvSpPr>
        <p:spPr>
          <a:xfrm>
            <a:off x="1151349" y="2098529"/>
            <a:ext cx="1741793" cy="1318621"/>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2948026" y="2098528"/>
            <a:ext cx="1723017" cy="1291178"/>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4757697" y="2098527"/>
            <a:ext cx="1741793" cy="1308510"/>
          </a:xfrm>
          <a:prstGeom prst="rect">
            <a:avLst/>
          </a:prstGeom>
          <a:blipFill>
            <a:blip r:embed="rId5" cstate="print"/>
            <a:stretch>
              <a:fillRect/>
            </a:stretch>
          </a:blipFill>
        </p:spPr>
        <p:txBody>
          <a:bodyPr wrap="square" lIns="0" tIns="0" rIns="0" bIns="0" rtlCol="0">
            <a:noAutofit/>
          </a:bodyPr>
          <a:lstStyle/>
          <a:p>
            <a:endParaRPr/>
          </a:p>
        </p:txBody>
      </p:sp>
      <p:sp>
        <p:nvSpPr>
          <p:cNvPr id="8" name="object 8"/>
          <p:cNvSpPr/>
          <p:nvPr/>
        </p:nvSpPr>
        <p:spPr>
          <a:xfrm>
            <a:off x="1895151" y="3818656"/>
            <a:ext cx="1733127" cy="1291179"/>
          </a:xfrm>
          <a:prstGeom prst="rect">
            <a:avLst/>
          </a:prstGeom>
          <a:blipFill>
            <a:blip r:embed="rId6" cstate="print"/>
            <a:stretch>
              <a:fillRect/>
            </a:stretch>
          </a:blipFill>
        </p:spPr>
        <p:txBody>
          <a:bodyPr wrap="square" lIns="0" tIns="0" rIns="0" bIns="0" rtlCol="0">
            <a:noAutofit/>
          </a:bodyPr>
          <a:lstStyle/>
          <a:p>
            <a:endParaRPr/>
          </a:p>
        </p:txBody>
      </p:sp>
      <p:sp>
        <p:nvSpPr>
          <p:cNvPr id="9" name="object 9"/>
          <p:cNvSpPr/>
          <p:nvPr/>
        </p:nvSpPr>
        <p:spPr>
          <a:xfrm>
            <a:off x="3859362" y="3818654"/>
            <a:ext cx="1733127" cy="1327286"/>
          </a:xfrm>
          <a:prstGeom prst="rect">
            <a:avLst/>
          </a:prstGeom>
          <a:blipFill>
            <a:blip r:embed="rId7" cstate="print"/>
            <a:stretch>
              <a:fillRect/>
            </a:stretch>
          </a:blipFill>
        </p:spPr>
        <p:txBody>
          <a:bodyPr wrap="square" lIns="0" tIns="0" rIns="0" bIns="0" rtlCol="0">
            <a:noAutofit/>
          </a:bodyPr>
          <a:lstStyle/>
          <a:p>
            <a:endParaRPr/>
          </a:p>
        </p:txBody>
      </p:sp>
    </p:spTree>
    <p:extLst>
      <p:ext uri="{BB962C8B-B14F-4D97-AF65-F5344CB8AC3E}">
        <p14:creationId xmlns:p14="http://schemas.microsoft.com/office/powerpoint/2010/main" val="27096306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5760" y="153268"/>
            <a:ext cx="8518116" cy="544084"/>
          </a:xfrm>
          <a:prstGeom prst="rect">
            <a:avLst/>
          </a:prstGeom>
        </p:spPr>
        <p:txBody>
          <a:bodyPr vert="horz" wrap="square" lIns="0" tIns="0" rIns="0" bIns="0" rtlCol="0">
            <a:noAutofit/>
          </a:bodyPr>
          <a:lstStyle/>
          <a:p>
            <a:r>
              <a:rPr sz="3411" dirty="0">
                <a:latin typeface="Microsoft JhengHei Light"/>
                <a:cs typeface="Microsoft JhengHei Light"/>
              </a:rPr>
              <a:t>云存储应用</a:t>
            </a:r>
          </a:p>
        </p:txBody>
      </p:sp>
      <p:sp>
        <p:nvSpPr>
          <p:cNvPr id="3" name="object 3"/>
          <p:cNvSpPr txBox="1"/>
          <p:nvPr/>
        </p:nvSpPr>
        <p:spPr>
          <a:xfrm>
            <a:off x="277952" y="826366"/>
            <a:ext cx="6356603" cy="2428183"/>
          </a:xfrm>
          <a:prstGeom prst="rect">
            <a:avLst/>
          </a:prstGeom>
        </p:spPr>
        <p:txBody>
          <a:bodyPr vert="horz" wrap="square" lIns="0" tIns="0" rIns="0" bIns="0" rtlCol="0">
            <a:noAutofit/>
          </a:bodyPr>
          <a:lstStyle/>
          <a:p>
            <a:pPr marL="337001" indent="-324965" algn="l">
              <a:buFont typeface="Arial"/>
              <a:buChar char="•"/>
              <a:tabLst>
                <a:tab pos="336398" algn="l"/>
              </a:tabLst>
            </a:pPr>
            <a:r>
              <a:rPr sz="3032" spc="33" dirty="0">
                <a:latin typeface="Arial"/>
                <a:cs typeface="Arial"/>
              </a:rPr>
              <a:t>Windows</a:t>
            </a:r>
            <a:r>
              <a:rPr sz="3032" spc="-104" dirty="0">
                <a:latin typeface="Arial"/>
                <a:cs typeface="Arial"/>
              </a:rPr>
              <a:t> </a:t>
            </a:r>
            <a:r>
              <a:rPr sz="3032" spc="-303" dirty="0">
                <a:latin typeface="Arial"/>
                <a:cs typeface="Arial"/>
              </a:rPr>
              <a:t>L</a:t>
            </a:r>
            <a:r>
              <a:rPr sz="3032" dirty="0">
                <a:latin typeface="Arial"/>
                <a:cs typeface="Arial"/>
              </a:rPr>
              <a:t>ive</a:t>
            </a:r>
            <a:r>
              <a:rPr sz="3032" spc="-118" dirty="0">
                <a:latin typeface="Arial"/>
                <a:cs typeface="Arial"/>
              </a:rPr>
              <a:t> </a:t>
            </a:r>
            <a:r>
              <a:rPr sz="3032" spc="-76" dirty="0">
                <a:latin typeface="Arial"/>
                <a:cs typeface="Arial"/>
              </a:rPr>
              <a:t>SkyDrive</a:t>
            </a:r>
            <a:endParaRPr sz="3032" dirty="0">
              <a:latin typeface="Arial"/>
              <a:cs typeface="Arial"/>
            </a:endParaRPr>
          </a:p>
          <a:p>
            <a:pPr algn="l">
              <a:lnSpc>
                <a:spcPts val="616"/>
              </a:lnSpc>
              <a:spcBef>
                <a:spcPts val="46"/>
              </a:spcBef>
            </a:pPr>
            <a:endParaRPr sz="616" dirty="0"/>
          </a:p>
          <a:p>
            <a:pPr marL="445322" algn="l"/>
            <a:r>
              <a:rPr sz="2655" spc="-19" dirty="0">
                <a:latin typeface="Arial"/>
                <a:cs typeface="Arial"/>
                <a:hlinkClick r:id="rId2"/>
              </a:rPr>
              <a:t>–</a:t>
            </a:r>
            <a:r>
              <a:rPr sz="2655" spc="-71" dirty="0">
                <a:latin typeface="Arial"/>
                <a:cs typeface="Arial"/>
                <a:hlinkClick r:id="rId2"/>
              </a:rPr>
              <a:t> </a:t>
            </a:r>
            <a:r>
              <a:rPr sz="2655" u="sng" spc="66" dirty="0">
                <a:solidFill>
                  <a:srgbClr val="0000FF"/>
                </a:solidFill>
                <a:latin typeface="Arial"/>
                <a:cs typeface="Arial"/>
                <a:hlinkClick r:id="rId2"/>
              </a:rPr>
              <a:t>htt</a:t>
            </a:r>
            <a:r>
              <a:rPr sz="2655" u="sng" spc="85" dirty="0">
                <a:solidFill>
                  <a:srgbClr val="0000FF"/>
                </a:solidFill>
                <a:latin typeface="Arial"/>
                <a:cs typeface="Arial"/>
                <a:hlinkClick r:id="rId2"/>
              </a:rPr>
              <a:t>p</a:t>
            </a:r>
            <a:r>
              <a:rPr sz="2655" u="sng" spc="186" dirty="0">
                <a:solidFill>
                  <a:srgbClr val="0000FF"/>
                </a:solidFill>
                <a:latin typeface="Arial"/>
                <a:cs typeface="Arial"/>
                <a:hlinkClick r:id="rId2"/>
              </a:rPr>
              <a:t>://w</a:t>
            </a:r>
            <a:r>
              <a:rPr sz="2655" u="sng" spc="346" dirty="0">
                <a:solidFill>
                  <a:srgbClr val="0000FF"/>
                </a:solidFill>
                <a:latin typeface="Arial"/>
                <a:cs typeface="Arial"/>
                <a:hlinkClick r:id="rId2"/>
              </a:rPr>
              <a:t>w</a:t>
            </a:r>
            <a:r>
              <a:rPr sz="2655" u="sng" spc="180" dirty="0">
                <a:solidFill>
                  <a:srgbClr val="0000FF"/>
                </a:solidFill>
                <a:latin typeface="Arial"/>
                <a:cs typeface="Arial"/>
                <a:hlinkClick r:id="rId2"/>
              </a:rPr>
              <a:t>w.w</a:t>
            </a:r>
            <a:r>
              <a:rPr sz="2655" u="sng" spc="71" dirty="0">
                <a:solidFill>
                  <a:srgbClr val="0000FF"/>
                </a:solidFill>
                <a:latin typeface="Arial"/>
                <a:cs typeface="Arial"/>
                <a:hlinkClick r:id="rId2"/>
              </a:rPr>
              <a:t>i</a:t>
            </a:r>
            <a:r>
              <a:rPr sz="2655" u="sng" spc="100" dirty="0">
                <a:solidFill>
                  <a:srgbClr val="0000FF"/>
                </a:solidFill>
                <a:latin typeface="Arial"/>
                <a:cs typeface="Arial"/>
                <a:hlinkClick r:id="rId2"/>
              </a:rPr>
              <a:t>ndo</a:t>
            </a:r>
            <a:r>
              <a:rPr sz="2655" u="sng" spc="137" dirty="0">
                <a:solidFill>
                  <a:srgbClr val="0000FF"/>
                </a:solidFill>
                <a:latin typeface="Arial"/>
                <a:cs typeface="Arial"/>
                <a:hlinkClick r:id="rId2"/>
              </a:rPr>
              <a:t>w</a:t>
            </a:r>
            <a:r>
              <a:rPr sz="2655" u="sng" spc="-24" dirty="0">
                <a:solidFill>
                  <a:srgbClr val="0000FF"/>
                </a:solidFill>
                <a:latin typeface="Arial"/>
                <a:cs typeface="Arial"/>
                <a:hlinkClick r:id="rId2"/>
              </a:rPr>
              <a:t>slive.cn/skydriv</a:t>
            </a:r>
            <a:r>
              <a:rPr sz="2655" u="sng" spc="33" dirty="0">
                <a:solidFill>
                  <a:srgbClr val="0000FF"/>
                </a:solidFill>
                <a:latin typeface="Arial"/>
                <a:cs typeface="Arial"/>
                <a:hlinkClick r:id="rId2"/>
              </a:rPr>
              <a:t>e/</a:t>
            </a:r>
            <a:endParaRPr sz="2655" dirty="0">
              <a:latin typeface="Arial"/>
              <a:cs typeface="Arial"/>
            </a:endParaRPr>
          </a:p>
          <a:p>
            <a:pPr algn="l">
              <a:lnSpc>
                <a:spcPts val="616"/>
              </a:lnSpc>
              <a:spcBef>
                <a:spcPts val="20"/>
              </a:spcBef>
            </a:pPr>
            <a:endParaRPr sz="616" dirty="0"/>
          </a:p>
          <a:p>
            <a:pPr marL="445322" algn="l"/>
            <a:r>
              <a:rPr sz="2655" spc="-19" dirty="0">
                <a:latin typeface="Arial"/>
                <a:cs typeface="Arial"/>
              </a:rPr>
              <a:t>–</a:t>
            </a:r>
            <a:r>
              <a:rPr sz="2655" spc="-76" dirty="0">
                <a:latin typeface="Arial"/>
                <a:cs typeface="Arial"/>
              </a:rPr>
              <a:t> </a:t>
            </a:r>
            <a:r>
              <a:rPr lang="zh-CN" altLang="en-US" sz="2655" spc="-76" dirty="0" smtClean="0">
                <a:latin typeface="Arial"/>
                <a:cs typeface="Arial"/>
              </a:rPr>
              <a:t>免费</a:t>
            </a:r>
            <a:r>
              <a:rPr sz="2655" spc="-33" dirty="0" smtClean="0">
                <a:latin typeface="Arial"/>
                <a:cs typeface="Arial"/>
              </a:rPr>
              <a:t>25</a:t>
            </a:r>
            <a:r>
              <a:rPr sz="2655" spc="-47" dirty="0" smtClean="0">
                <a:latin typeface="Arial"/>
                <a:cs typeface="Arial"/>
              </a:rPr>
              <a:t>G</a:t>
            </a:r>
            <a:r>
              <a:rPr sz="2655" spc="-33" dirty="0" smtClean="0">
                <a:latin typeface="Microsoft JhengHei Light"/>
                <a:cs typeface="Microsoft JhengHei Light"/>
              </a:rPr>
              <a:t>容量</a:t>
            </a:r>
            <a:endParaRPr lang="en-US" sz="2655" spc="-33" dirty="0" smtClean="0">
              <a:latin typeface="Microsoft JhengHei Light"/>
              <a:cs typeface="Microsoft JhengHei Light"/>
            </a:endParaRPr>
          </a:p>
          <a:p>
            <a:pPr marL="445322" algn="l"/>
            <a:r>
              <a:rPr lang="en-US" sz="2655" spc="-19" dirty="0">
                <a:latin typeface="Arial"/>
                <a:cs typeface="Arial"/>
              </a:rPr>
              <a:t>–</a:t>
            </a:r>
            <a:r>
              <a:rPr lang="en-US" sz="2655" spc="-76" dirty="0">
                <a:latin typeface="Arial"/>
                <a:cs typeface="Arial"/>
              </a:rPr>
              <a:t> </a:t>
            </a:r>
            <a:r>
              <a:rPr lang="zh-CN" altLang="en-US" sz="2655" spc="-76" dirty="0" smtClean="0">
                <a:latin typeface="Arial"/>
                <a:cs typeface="Arial"/>
              </a:rPr>
              <a:t>其他付费服务</a:t>
            </a:r>
            <a:endParaRPr lang="zh-CN" altLang="en-US" sz="2655" spc="-33" dirty="0">
              <a:latin typeface="Microsoft JhengHei Light"/>
              <a:cs typeface="Microsoft JhengHei Light"/>
            </a:endParaRPr>
          </a:p>
          <a:p>
            <a:pPr algn="l">
              <a:lnSpc>
                <a:spcPts val="616"/>
              </a:lnSpc>
              <a:spcBef>
                <a:spcPts val="22"/>
              </a:spcBef>
            </a:pPr>
            <a:endParaRPr sz="616" dirty="0"/>
          </a:p>
          <a:p>
            <a:pPr marL="445322" algn="l"/>
            <a:r>
              <a:rPr sz="2655" spc="-19" dirty="0">
                <a:latin typeface="Arial"/>
                <a:cs typeface="Arial"/>
              </a:rPr>
              <a:t>–</a:t>
            </a:r>
            <a:r>
              <a:rPr sz="2655" spc="-71" dirty="0">
                <a:latin typeface="Arial"/>
                <a:cs typeface="Arial"/>
              </a:rPr>
              <a:t> </a:t>
            </a:r>
            <a:r>
              <a:rPr sz="2655" spc="-28" dirty="0">
                <a:latin typeface="Microsoft JhengHei Light"/>
                <a:cs typeface="Microsoft JhengHei Light"/>
              </a:rPr>
              <a:t>支持任何文件类型</a:t>
            </a:r>
            <a:endParaRPr sz="2655" dirty="0">
              <a:latin typeface="Microsoft JhengHei Light"/>
              <a:cs typeface="Microsoft JhengHei Light"/>
            </a:endParaRPr>
          </a:p>
          <a:p>
            <a:pPr algn="l">
              <a:lnSpc>
                <a:spcPts val="616"/>
              </a:lnSpc>
              <a:spcBef>
                <a:spcPts val="20"/>
              </a:spcBef>
            </a:pPr>
            <a:endParaRPr sz="616" dirty="0"/>
          </a:p>
        </p:txBody>
      </p:sp>
      <p:sp>
        <p:nvSpPr>
          <p:cNvPr id="4" name="object 4"/>
          <p:cNvSpPr/>
          <p:nvPr/>
        </p:nvSpPr>
        <p:spPr>
          <a:xfrm>
            <a:off x="7312615" y="4332817"/>
            <a:ext cx="951774" cy="966218"/>
          </a:xfrm>
          <a:prstGeom prst="rect">
            <a:avLst/>
          </a:prstGeom>
          <a:blipFill>
            <a:blip r:embed="rId3" cstate="print"/>
            <a:stretch>
              <a:fillRect/>
            </a:stretch>
          </a:blipFill>
        </p:spPr>
        <p:txBody>
          <a:bodyPr wrap="square" lIns="0" tIns="0" rIns="0" bIns="0" rtlCol="0">
            <a:noAutofit/>
          </a:bodyPr>
          <a:lstStyle/>
          <a:p>
            <a:endParaRPr/>
          </a:p>
        </p:txBody>
      </p:sp>
    </p:spTree>
    <p:extLst>
      <p:ext uri="{BB962C8B-B14F-4D97-AF65-F5344CB8AC3E}">
        <p14:creationId xmlns:p14="http://schemas.microsoft.com/office/powerpoint/2010/main" val="28790495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694" y="2342302"/>
            <a:ext cx="5416776" cy="1814620"/>
          </a:xfrm>
          <a:prstGeom prst="rect">
            <a:avLst/>
          </a:pr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25" y="1449412"/>
            <a:ext cx="8665633" cy="4572141"/>
          </a:xfrm>
          <a:prstGeom prst="rect">
            <a:avLst/>
          </a:prstGeom>
        </p:spPr>
      </p:pic>
    </p:spTree>
    <p:extLst>
      <p:ext uri="{BB962C8B-B14F-4D97-AF65-F5344CB8AC3E}">
        <p14:creationId xmlns:p14="http://schemas.microsoft.com/office/powerpoint/2010/main" val="1282598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heel(1)">
                                      <p:cBhvr>
                                        <p:cTn id="12"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r>
              <a:rPr sz="3411" dirty="0">
                <a:latin typeface="Microsoft JhengHei Light"/>
                <a:cs typeface="Microsoft JhengHei Light"/>
              </a:rPr>
              <a:t>云存储应用</a:t>
            </a:r>
          </a:p>
        </p:txBody>
      </p:sp>
      <p:sp>
        <p:nvSpPr>
          <p:cNvPr id="3" name="object 3"/>
          <p:cNvSpPr txBox="1"/>
          <p:nvPr/>
        </p:nvSpPr>
        <p:spPr>
          <a:xfrm>
            <a:off x="277950" y="826364"/>
            <a:ext cx="8054225" cy="5204194"/>
          </a:xfrm>
          <a:prstGeom prst="rect">
            <a:avLst/>
          </a:prstGeom>
        </p:spPr>
        <p:txBody>
          <a:bodyPr vert="horz" wrap="square" lIns="0" tIns="0" rIns="0" bIns="0" rtlCol="0">
            <a:noAutofit/>
          </a:bodyPr>
          <a:lstStyle/>
          <a:p>
            <a:pPr marL="337001" indent="-324965" algn="l">
              <a:buFont typeface="Arial"/>
              <a:buChar char="•"/>
              <a:tabLst>
                <a:tab pos="336398" algn="l"/>
              </a:tabLst>
            </a:pPr>
            <a:r>
              <a:rPr sz="3032" spc="61" dirty="0">
                <a:latin typeface="Arial"/>
                <a:cs typeface="Arial"/>
              </a:rPr>
              <a:t>Dropbox</a:t>
            </a:r>
            <a:endParaRPr sz="3032" dirty="0">
              <a:latin typeface="Arial"/>
              <a:cs typeface="Arial"/>
            </a:endParaRPr>
          </a:p>
          <a:p>
            <a:pPr algn="l">
              <a:lnSpc>
                <a:spcPts val="616"/>
              </a:lnSpc>
              <a:spcBef>
                <a:spcPts val="46"/>
              </a:spcBef>
              <a:buFont typeface="Arial"/>
              <a:buChar char="•"/>
            </a:pPr>
            <a:endParaRPr sz="616" dirty="0"/>
          </a:p>
          <a:p>
            <a:pPr marL="716728" lvl="1" indent="-272008" algn="l">
              <a:buFont typeface="Arial"/>
              <a:buChar char="–"/>
              <a:tabLst>
                <a:tab pos="716728" algn="l"/>
              </a:tabLst>
            </a:pPr>
            <a:r>
              <a:rPr sz="2655" u="sng" spc="66" dirty="0">
                <a:solidFill>
                  <a:srgbClr val="0000FF"/>
                </a:solidFill>
                <a:latin typeface="Arial"/>
                <a:cs typeface="Arial"/>
                <a:hlinkClick r:id="rId2"/>
              </a:rPr>
              <a:t>htt</a:t>
            </a:r>
            <a:r>
              <a:rPr sz="2655" u="sng" spc="85" dirty="0">
                <a:solidFill>
                  <a:srgbClr val="0000FF"/>
                </a:solidFill>
                <a:latin typeface="Arial"/>
                <a:cs typeface="Arial"/>
                <a:hlinkClick r:id="rId2"/>
              </a:rPr>
              <a:t>p</a:t>
            </a:r>
            <a:r>
              <a:rPr sz="2655" u="sng" spc="94" dirty="0">
                <a:solidFill>
                  <a:srgbClr val="0000FF"/>
                </a:solidFill>
                <a:latin typeface="Arial"/>
                <a:cs typeface="Arial"/>
                <a:hlinkClick r:id="rId2"/>
              </a:rPr>
              <a:t>s://w</a:t>
            </a:r>
            <a:r>
              <a:rPr sz="2655" u="sng" spc="175" dirty="0">
                <a:solidFill>
                  <a:srgbClr val="0000FF"/>
                </a:solidFill>
                <a:latin typeface="Arial"/>
                <a:cs typeface="Arial"/>
                <a:hlinkClick r:id="rId2"/>
              </a:rPr>
              <a:t>w</a:t>
            </a:r>
            <a:r>
              <a:rPr sz="2655" u="sng" spc="66" dirty="0">
                <a:solidFill>
                  <a:srgbClr val="0000FF"/>
                </a:solidFill>
                <a:latin typeface="Arial"/>
                <a:cs typeface="Arial"/>
                <a:hlinkClick r:id="rId2"/>
              </a:rPr>
              <a:t>w.dropbox.com/</a:t>
            </a:r>
            <a:endParaRPr sz="2655" dirty="0">
              <a:latin typeface="Arial"/>
              <a:cs typeface="Arial"/>
            </a:endParaRPr>
          </a:p>
          <a:p>
            <a:pPr lvl="1" algn="l">
              <a:lnSpc>
                <a:spcPts val="616"/>
              </a:lnSpc>
              <a:spcBef>
                <a:spcPts val="20"/>
              </a:spcBef>
              <a:buFont typeface="Arial"/>
              <a:buChar char="–"/>
            </a:pPr>
            <a:endParaRPr sz="616" dirty="0"/>
          </a:p>
          <a:p>
            <a:pPr marL="445322" algn="l"/>
            <a:r>
              <a:rPr sz="2655" spc="-19" dirty="0">
                <a:latin typeface="Arial"/>
                <a:cs typeface="Arial"/>
              </a:rPr>
              <a:t>–</a:t>
            </a:r>
            <a:r>
              <a:rPr sz="2655" spc="-76" dirty="0">
                <a:latin typeface="Arial"/>
                <a:cs typeface="Arial"/>
              </a:rPr>
              <a:t> </a:t>
            </a:r>
            <a:r>
              <a:rPr sz="2655" spc="-33" dirty="0">
                <a:latin typeface="Microsoft JhengHei Light"/>
                <a:cs typeface="Microsoft JhengHei Light"/>
              </a:rPr>
              <a:t>提供同步本地文件的网络存储在线</a:t>
            </a:r>
            <a:r>
              <a:rPr sz="2655" spc="-24" dirty="0">
                <a:latin typeface="Microsoft JhengHei Light"/>
                <a:cs typeface="Microsoft JhengHei Light"/>
              </a:rPr>
              <a:t>应</a:t>
            </a:r>
            <a:r>
              <a:rPr sz="2655" spc="-28" dirty="0">
                <a:latin typeface="Microsoft JhengHei Light"/>
                <a:cs typeface="Microsoft JhengHei Light"/>
              </a:rPr>
              <a:t>用</a:t>
            </a:r>
            <a:endParaRPr sz="2655" dirty="0">
              <a:latin typeface="Microsoft JhengHei Light"/>
              <a:cs typeface="Microsoft JhengHei Light"/>
            </a:endParaRPr>
          </a:p>
          <a:p>
            <a:pPr algn="l">
              <a:lnSpc>
                <a:spcPts val="616"/>
              </a:lnSpc>
              <a:spcBef>
                <a:spcPts val="22"/>
              </a:spcBef>
            </a:pPr>
            <a:endParaRPr sz="616" dirty="0"/>
          </a:p>
          <a:p>
            <a:pPr marL="445322" algn="l"/>
            <a:r>
              <a:rPr sz="2655" spc="-19" dirty="0">
                <a:latin typeface="Arial"/>
                <a:cs typeface="Arial"/>
              </a:rPr>
              <a:t>–</a:t>
            </a:r>
            <a:r>
              <a:rPr sz="2655" spc="-71" dirty="0">
                <a:latin typeface="Arial"/>
                <a:cs typeface="Arial"/>
              </a:rPr>
              <a:t> </a:t>
            </a:r>
            <a:r>
              <a:rPr sz="2655" spc="-28" dirty="0">
                <a:latin typeface="Microsoft JhengHei Light"/>
                <a:cs typeface="Microsoft JhengHei Light"/>
              </a:rPr>
              <a:t>支持在多台设备上自动同步</a:t>
            </a:r>
            <a:endParaRPr sz="2655" dirty="0">
              <a:latin typeface="Microsoft JhengHei Light"/>
              <a:cs typeface="Microsoft JhengHei Light"/>
            </a:endParaRPr>
          </a:p>
          <a:p>
            <a:pPr algn="l">
              <a:lnSpc>
                <a:spcPts val="569"/>
              </a:lnSpc>
              <a:spcBef>
                <a:spcPts val="3"/>
              </a:spcBef>
            </a:pPr>
            <a:endParaRPr sz="569" dirty="0"/>
          </a:p>
          <a:p>
            <a:pPr marL="1095253" lvl="2" indent="-217246" algn="l">
              <a:buFont typeface="Arial"/>
              <a:buChar char="•"/>
              <a:tabLst>
                <a:tab pos="1095253" algn="l"/>
              </a:tabLst>
            </a:pPr>
            <a:r>
              <a:rPr sz="2274" spc="-14" dirty="0">
                <a:latin typeface="Arial"/>
                <a:cs typeface="Arial"/>
              </a:rPr>
              <a:t>Mac</a:t>
            </a:r>
            <a:r>
              <a:rPr sz="2274" spc="-14" dirty="0">
                <a:latin typeface="Microsoft JhengHei Light"/>
                <a:cs typeface="Microsoft JhengHei Light"/>
              </a:rPr>
              <a:t>，</a:t>
            </a:r>
            <a:r>
              <a:rPr sz="2274" spc="66" dirty="0">
                <a:latin typeface="Arial"/>
                <a:cs typeface="Arial"/>
              </a:rPr>
              <a:t>Wi</a:t>
            </a:r>
            <a:r>
              <a:rPr sz="2274" spc="52" dirty="0">
                <a:latin typeface="Arial"/>
                <a:cs typeface="Arial"/>
              </a:rPr>
              <a:t>n</a:t>
            </a:r>
            <a:r>
              <a:rPr sz="2274" dirty="0">
                <a:latin typeface="Arial"/>
                <a:cs typeface="Arial"/>
              </a:rPr>
              <a:t>dows</a:t>
            </a:r>
            <a:r>
              <a:rPr sz="2274" dirty="0">
                <a:latin typeface="Microsoft JhengHei Light"/>
                <a:cs typeface="Microsoft JhengHei Light"/>
              </a:rPr>
              <a:t>，</a:t>
            </a:r>
            <a:r>
              <a:rPr sz="2274" spc="-47" dirty="0">
                <a:latin typeface="Arial"/>
                <a:cs typeface="Arial"/>
              </a:rPr>
              <a:t>Li</a:t>
            </a:r>
            <a:r>
              <a:rPr sz="2274" spc="-81" dirty="0">
                <a:latin typeface="Arial"/>
                <a:cs typeface="Arial"/>
              </a:rPr>
              <a:t>n</a:t>
            </a:r>
            <a:r>
              <a:rPr sz="2274" spc="-14" dirty="0">
                <a:latin typeface="Arial"/>
                <a:cs typeface="Arial"/>
              </a:rPr>
              <a:t>u</a:t>
            </a:r>
            <a:r>
              <a:rPr sz="2274" spc="-24" dirty="0">
                <a:latin typeface="Arial"/>
                <a:cs typeface="Arial"/>
              </a:rPr>
              <a:t>x</a:t>
            </a:r>
            <a:r>
              <a:rPr sz="2274" dirty="0">
                <a:latin typeface="Microsoft JhengHei Light"/>
                <a:cs typeface="Microsoft JhengHei Light"/>
              </a:rPr>
              <a:t>，</a:t>
            </a:r>
            <a:r>
              <a:rPr sz="2274" spc="-104" dirty="0">
                <a:latin typeface="Arial"/>
                <a:cs typeface="Arial"/>
              </a:rPr>
              <a:t>iO</a:t>
            </a:r>
            <a:r>
              <a:rPr sz="2274" spc="-142" dirty="0">
                <a:latin typeface="Arial"/>
                <a:cs typeface="Arial"/>
              </a:rPr>
              <a:t>S</a:t>
            </a:r>
            <a:r>
              <a:rPr sz="2274" dirty="0">
                <a:latin typeface="Microsoft JhengHei Light"/>
                <a:cs typeface="Microsoft JhengHei Light"/>
              </a:rPr>
              <a:t>，黑莓，</a:t>
            </a:r>
            <a:r>
              <a:rPr sz="2274" spc="66" dirty="0">
                <a:latin typeface="Arial"/>
                <a:cs typeface="Arial"/>
              </a:rPr>
              <a:t>Wi</a:t>
            </a:r>
            <a:r>
              <a:rPr sz="2274" spc="52" dirty="0">
                <a:latin typeface="Arial"/>
                <a:cs typeface="Arial"/>
              </a:rPr>
              <a:t>n</a:t>
            </a:r>
            <a:r>
              <a:rPr sz="2274" dirty="0">
                <a:latin typeface="Arial"/>
                <a:cs typeface="Arial"/>
              </a:rPr>
              <a:t>dows</a:t>
            </a:r>
            <a:r>
              <a:rPr sz="2274" spc="-66" dirty="0">
                <a:latin typeface="Arial"/>
                <a:cs typeface="Arial"/>
              </a:rPr>
              <a:t> </a:t>
            </a:r>
            <a:r>
              <a:rPr sz="2274" spc="-57" dirty="0">
                <a:latin typeface="Arial"/>
                <a:cs typeface="Arial"/>
              </a:rPr>
              <a:t>Pho</a:t>
            </a:r>
            <a:r>
              <a:rPr sz="2274" spc="-61" dirty="0">
                <a:latin typeface="Arial"/>
                <a:cs typeface="Arial"/>
              </a:rPr>
              <a:t>n</a:t>
            </a:r>
            <a:r>
              <a:rPr sz="2274" spc="-153" dirty="0">
                <a:latin typeface="Arial"/>
                <a:cs typeface="Arial"/>
              </a:rPr>
              <a:t>e</a:t>
            </a:r>
            <a:endParaRPr sz="2274" dirty="0">
              <a:latin typeface="Arial"/>
              <a:cs typeface="Arial"/>
            </a:endParaRPr>
          </a:p>
          <a:p>
            <a:pPr marL="1095253" algn="l"/>
            <a:r>
              <a:rPr sz="2274" spc="24" dirty="0">
                <a:latin typeface="Arial"/>
                <a:cs typeface="Arial"/>
              </a:rPr>
              <a:t>7</a:t>
            </a:r>
            <a:r>
              <a:rPr sz="2274" spc="-5" dirty="0">
                <a:latin typeface="Microsoft JhengHei Light"/>
                <a:cs typeface="Microsoft JhengHei Light"/>
              </a:rPr>
              <a:t>，</a:t>
            </a:r>
            <a:r>
              <a:rPr sz="2274" dirty="0">
                <a:latin typeface="Arial"/>
                <a:cs typeface="Arial"/>
              </a:rPr>
              <a:t>A</a:t>
            </a:r>
            <a:r>
              <a:rPr sz="2274" spc="-9" dirty="0">
                <a:latin typeface="Arial"/>
                <a:cs typeface="Arial"/>
              </a:rPr>
              <a:t>n</a:t>
            </a:r>
            <a:r>
              <a:rPr sz="2274" spc="76" dirty="0">
                <a:latin typeface="Arial"/>
                <a:cs typeface="Arial"/>
              </a:rPr>
              <a:t>dro</a:t>
            </a:r>
            <a:r>
              <a:rPr sz="2274" spc="24" dirty="0">
                <a:latin typeface="Arial"/>
                <a:cs typeface="Arial"/>
              </a:rPr>
              <a:t>i</a:t>
            </a:r>
            <a:r>
              <a:rPr sz="2274" spc="47" dirty="0">
                <a:latin typeface="Arial"/>
                <a:cs typeface="Arial"/>
              </a:rPr>
              <a:t>d</a:t>
            </a:r>
            <a:r>
              <a:rPr sz="2274" spc="-5" dirty="0">
                <a:latin typeface="Microsoft JhengHei Light"/>
                <a:cs typeface="Microsoft JhengHei Light"/>
              </a:rPr>
              <a:t>，</a:t>
            </a:r>
            <a:r>
              <a:rPr sz="2274" spc="616" dirty="0">
                <a:latin typeface="Microsoft JhengHei Light"/>
                <a:cs typeface="Microsoft JhengHei Light"/>
              </a:rPr>
              <a:t>…只需安装客户端</a:t>
            </a:r>
            <a:endParaRPr sz="2274" dirty="0">
              <a:latin typeface="Microsoft JhengHei Light"/>
              <a:cs typeface="Microsoft JhengHei Light"/>
            </a:endParaRPr>
          </a:p>
          <a:p>
            <a:pPr algn="l">
              <a:lnSpc>
                <a:spcPts val="521"/>
              </a:lnSpc>
              <a:spcBef>
                <a:spcPts val="27"/>
              </a:spcBef>
            </a:pPr>
            <a:endParaRPr sz="521" dirty="0"/>
          </a:p>
          <a:p>
            <a:pPr marL="1095253" lvl="2" indent="-217246" algn="l">
              <a:buFont typeface="Arial"/>
              <a:buChar char="•"/>
              <a:tabLst>
                <a:tab pos="1095253" algn="l"/>
              </a:tabLst>
            </a:pPr>
            <a:r>
              <a:rPr sz="2274" spc="-38" dirty="0">
                <a:latin typeface="Arial"/>
                <a:cs typeface="Arial"/>
              </a:rPr>
              <a:t>MS</a:t>
            </a:r>
            <a:r>
              <a:rPr sz="2274" spc="-43" dirty="0">
                <a:latin typeface="Arial"/>
                <a:cs typeface="Arial"/>
              </a:rPr>
              <a:t>N</a:t>
            </a:r>
            <a:r>
              <a:rPr sz="2274" spc="127" dirty="0">
                <a:latin typeface="Arial"/>
                <a:cs typeface="Arial"/>
              </a:rPr>
              <a:t>/Q</a:t>
            </a:r>
            <a:r>
              <a:rPr sz="2274" spc="204" dirty="0">
                <a:latin typeface="Arial"/>
                <a:cs typeface="Arial"/>
              </a:rPr>
              <a:t>Q</a:t>
            </a:r>
            <a:r>
              <a:rPr sz="2274" dirty="0">
                <a:latin typeface="Microsoft JhengHei Light"/>
                <a:cs typeface="Microsoft JhengHei Light"/>
              </a:rPr>
              <a:t>聊天记录</a:t>
            </a:r>
          </a:p>
          <a:p>
            <a:pPr lvl="2" algn="l">
              <a:lnSpc>
                <a:spcPts val="521"/>
              </a:lnSpc>
              <a:spcBef>
                <a:spcPts val="24"/>
              </a:spcBef>
              <a:buFont typeface="Arial"/>
              <a:buChar char="•"/>
            </a:pPr>
            <a:endParaRPr sz="521" dirty="0"/>
          </a:p>
          <a:p>
            <a:pPr marL="878611" algn="l"/>
            <a:r>
              <a:rPr sz="2274" dirty="0">
                <a:latin typeface="Arial"/>
                <a:cs typeface="Arial"/>
              </a:rPr>
              <a:t>•</a:t>
            </a:r>
            <a:r>
              <a:rPr sz="2274" spc="275" dirty="0">
                <a:latin typeface="Arial"/>
                <a:cs typeface="Arial"/>
              </a:rPr>
              <a:t> </a:t>
            </a:r>
            <a:r>
              <a:rPr sz="2274" dirty="0">
                <a:latin typeface="Microsoft JhengHei Light"/>
                <a:cs typeface="Microsoft JhengHei Light"/>
              </a:rPr>
              <a:t>文档</a:t>
            </a:r>
            <a:r>
              <a:rPr sz="2274" spc="208" dirty="0">
                <a:latin typeface="Arial"/>
                <a:cs typeface="Arial"/>
              </a:rPr>
              <a:t>/</a:t>
            </a:r>
            <a:r>
              <a:rPr sz="2274" spc="208" dirty="0">
                <a:latin typeface="Microsoft JhengHei Light"/>
                <a:cs typeface="Microsoft JhengHei Light"/>
              </a:rPr>
              <a:t>照片</a:t>
            </a:r>
            <a:endParaRPr sz="2274" dirty="0">
              <a:latin typeface="Microsoft JhengHei Light"/>
              <a:cs typeface="Microsoft JhengHei Light"/>
            </a:endParaRPr>
          </a:p>
          <a:p>
            <a:pPr algn="l">
              <a:lnSpc>
                <a:spcPts val="521"/>
              </a:lnSpc>
              <a:spcBef>
                <a:spcPts val="24"/>
              </a:spcBef>
            </a:pPr>
            <a:endParaRPr sz="521" dirty="0"/>
          </a:p>
          <a:p>
            <a:pPr marL="878611" algn="l"/>
            <a:r>
              <a:rPr sz="2274" dirty="0">
                <a:latin typeface="Arial"/>
                <a:cs typeface="Arial"/>
              </a:rPr>
              <a:t>•</a:t>
            </a:r>
            <a:r>
              <a:rPr sz="2274" spc="275" dirty="0">
                <a:latin typeface="Arial"/>
                <a:cs typeface="Arial"/>
              </a:rPr>
              <a:t> </a:t>
            </a:r>
            <a:r>
              <a:rPr sz="2274" spc="-5" dirty="0">
                <a:latin typeface="Microsoft JhengHei Light"/>
                <a:cs typeface="Microsoft JhengHei Light"/>
              </a:rPr>
              <a:t>收藏夹</a:t>
            </a:r>
            <a:endParaRPr sz="2274" dirty="0">
              <a:latin typeface="Microsoft JhengHei Light"/>
              <a:cs typeface="Microsoft JhengHei Light"/>
            </a:endParaRPr>
          </a:p>
          <a:p>
            <a:pPr algn="l">
              <a:lnSpc>
                <a:spcPts val="521"/>
              </a:lnSpc>
              <a:spcBef>
                <a:spcPts val="27"/>
              </a:spcBef>
            </a:pPr>
            <a:endParaRPr sz="521" dirty="0"/>
          </a:p>
          <a:p>
            <a:pPr marL="878611" algn="l"/>
            <a:r>
              <a:rPr sz="2274" dirty="0">
                <a:latin typeface="Arial"/>
                <a:cs typeface="Arial"/>
              </a:rPr>
              <a:t>•</a:t>
            </a:r>
            <a:r>
              <a:rPr sz="2274" spc="275" dirty="0">
                <a:latin typeface="Arial"/>
                <a:cs typeface="Arial"/>
              </a:rPr>
              <a:t> </a:t>
            </a:r>
            <a:r>
              <a:rPr sz="2274" dirty="0">
                <a:latin typeface="Microsoft JhengHei Light"/>
                <a:cs typeface="Microsoft JhengHei Light"/>
              </a:rPr>
              <a:t>通讯录</a:t>
            </a:r>
          </a:p>
          <a:p>
            <a:pPr algn="l">
              <a:lnSpc>
                <a:spcPts val="521"/>
              </a:lnSpc>
              <a:spcBef>
                <a:spcPts val="24"/>
              </a:spcBef>
            </a:pPr>
            <a:endParaRPr sz="521" dirty="0"/>
          </a:p>
          <a:p>
            <a:pPr marL="878611" algn="l"/>
            <a:r>
              <a:rPr sz="2274" dirty="0">
                <a:latin typeface="Arial"/>
                <a:cs typeface="Arial"/>
              </a:rPr>
              <a:t>•</a:t>
            </a:r>
            <a:r>
              <a:rPr sz="2274" spc="275" dirty="0">
                <a:latin typeface="Arial"/>
                <a:cs typeface="Arial"/>
              </a:rPr>
              <a:t> </a:t>
            </a:r>
            <a:r>
              <a:rPr sz="2274" dirty="0">
                <a:latin typeface="Microsoft JhengHei Light"/>
                <a:cs typeface="Microsoft JhengHei Light"/>
              </a:rPr>
              <a:t>日程表</a:t>
            </a:r>
          </a:p>
          <a:p>
            <a:pPr algn="l">
              <a:lnSpc>
                <a:spcPts val="521"/>
              </a:lnSpc>
              <a:spcBef>
                <a:spcPts val="27"/>
              </a:spcBef>
            </a:pPr>
            <a:endParaRPr sz="521" dirty="0"/>
          </a:p>
          <a:p>
            <a:pPr marL="1095253" lvl="2" indent="-217246" algn="l">
              <a:buFont typeface="Arial"/>
              <a:buChar char="•"/>
              <a:tabLst>
                <a:tab pos="1095253" algn="l"/>
              </a:tabLst>
            </a:pPr>
            <a:r>
              <a:rPr sz="2274" spc="622" dirty="0">
                <a:latin typeface="Microsoft JhengHei Light"/>
                <a:cs typeface="Microsoft JhengHei Light"/>
              </a:rPr>
              <a:t>…</a:t>
            </a:r>
            <a:endParaRPr sz="2274" dirty="0">
              <a:latin typeface="Microsoft JhengHei Light"/>
              <a:cs typeface="Microsoft JhengHei Light"/>
            </a:endParaRPr>
          </a:p>
        </p:txBody>
      </p:sp>
      <p:sp>
        <p:nvSpPr>
          <p:cNvPr id="4" name="object 4"/>
          <p:cNvSpPr/>
          <p:nvPr/>
        </p:nvSpPr>
        <p:spPr>
          <a:xfrm>
            <a:off x="6973212" y="4129175"/>
            <a:ext cx="1418275" cy="1490489"/>
          </a:xfrm>
          <a:prstGeom prst="rect">
            <a:avLst/>
          </a:prstGeom>
          <a:blipFill>
            <a:blip r:embed="rId3" cstate="print"/>
            <a:stretch>
              <a:fillRect/>
            </a:stretch>
          </a:blipFill>
        </p:spPr>
        <p:txBody>
          <a:bodyPr wrap="square" lIns="0" tIns="0" rIns="0" bIns="0" rtlCol="0">
            <a:noAutofit/>
          </a:bodyPr>
          <a:lstStyle/>
          <a:p>
            <a:endParaRPr/>
          </a:p>
        </p:txBody>
      </p:sp>
    </p:spTree>
    <p:extLst>
      <p:ext uri="{BB962C8B-B14F-4D97-AF65-F5344CB8AC3E}">
        <p14:creationId xmlns:p14="http://schemas.microsoft.com/office/powerpoint/2010/main" val="89242598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r>
              <a:rPr sz="3411" dirty="0">
                <a:latin typeface="Microsoft JhengHei Light"/>
                <a:cs typeface="Microsoft JhengHei Light"/>
              </a:rPr>
              <a:t>云存储应用</a:t>
            </a:r>
          </a:p>
        </p:txBody>
      </p:sp>
      <p:sp>
        <p:nvSpPr>
          <p:cNvPr id="3" name="object 3"/>
          <p:cNvSpPr txBox="1"/>
          <p:nvPr/>
        </p:nvSpPr>
        <p:spPr>
          <a:xfrm>
            <a:off x="277951" y="826365"/>
            <a:ext cx="7525861" cy="2913818"/>
          </a:xfrm>
          <a:prstGeom prst="rect">
            <a:avLst/>
          </a:prstGeom>
        </p:spPr>
        <p:txBody>
          <a:bodyPr vert="horz" wrap="square" lIns="0" tIns="0" rIns="0" bIns="0" rtlCol="0">
            <a:noAutofit/>
          </a:bodyPr>
          <a:lstStyle/>
          <a:p>
            <a:pPr marL="337001" indent="-324965" algn="l">
              <a:buFont typeface="Arial"/>
              <a:buChar char="•"/>
              <a:tabLst>
                <a:tab pos="336398" algn="l"/>
              </a:tabLst>
            </a:pPr>
            <a:r>
              <a:rPr sz="3032" spc="61" dirty="0">
                <a:latin typeface="Arial"/>
                <a:cs typeface="Arial"/>
              </a:rPr>
              <a:t>Dropbox</a:t>
            </a:r>
            <a:endParaRPr sz="3032" dirty="0">
              <a:latin typeface="Arial"/>
              <a:cs typeface="Arial"/>
            </a:endParaRPr>
          </a:p>
          <a:p>
            <a:pPr algn="l">
              <a:lnSpc>
                <a:spcPts val="616"/>
              </a:lnSpc>
              <a:spcBef>
                <a:spcPts val="46"/>
              </a:spcBef>
            </a:pPr>
            <a:endParaRPr sz="616" dirty="0"/>
          </a:p>
          <a:p>
            <a:pPr marL="445322" algn="l"/>
            <a:r>
              <a:rPr sz="2655" spc="-19" dirty="0">
                <a:latin typeface="Arial"/>
                <a:cs typeface="Arial"/>
              </a:rPr>
              <a:t>–</a:t>
            </a:r>
            <a:r>
              <a:rPr sz="2655" spc="-71" dirty="0">
                <a:latin typeface="Arial"/>
                <a:cs typeface="Arial"/>
              </a:rPr>
              <a:t> </a:t>
            </a:r>
            <a:r>
              <a:rPr sz="2655" spc="-28" dirty="0">
                <a:latin typeface="Microsoft JhengHei Light"/>
                <a:cs typeface="Microsoft JhengHei Light"/>
              </a:rPr>
              <a:t>开放接口</a:t>
            </a:r>
            <a:endParaRPr sz="2655" dirty="0">
              <a:latin typeface="Microsoft JhengHei Light"/>
              <a:cs typeface="Microsoft JhengHei Light"/>
            </a:endParaRPr>
          </a:p>
          <a:p>
            <a:pPr algn="l">
              <a:lnSpc>
                <a:spcPts val="616"/>
              </a:lnSpc>
              <a:spcBef>
                <a:spcPts val="20"/>
              </a:spcBef>
            </a:pPr>
            <a:endParaRPr sz="616" dirty="0"/>
          </a:p>
          <a:p>
            <a:pPr marL="445322" algn="l"/>
            <a:r>
              <a:rPr sz="2655" spc="-19" dirty="0">
                <a:latin typeface="Arial"/>
                <a:cs typeface="Arial"/>
              </a:rPr>
              <a:t>–</a:t>
            </a:r>
            <a:r>
              <a:rPr sz="2655" spc="-76" dirty="0">
                <a:latin typeface="Arial"/>
                <a:cs typeface="Arial"/>
              </a:rPr>
              <a:t> </a:t>
            </a:r>
            <a:r>
              <a:rPr sz="2655" spc="-33" dirty="0">
                <a:latin typeface="Microsoft JhengHei Light"/>
                <a:cs typeface="Microsoft JhengHei Light"/>
              </a:rPr>
              <a:t>用户投票需求开发</a:t>
            </a:r>
            <a:endParaRPr sz="2655" dirty="0">
              <a:latin typeface="Microsoft JhengHei Light"/>
              <a:cs typeface="Microsoft JhengHei Light"/>
            </a:endParaRPr>
          </a:p>
          <a:p>
            <a:pPr algn="l">
              <a:lnSpc>
                <a:spcPts val="616"/>
              </a:lnSpc>
              <a:spcBef>
                <a:spcPts val="22"/>
              </a:spcBef>
            </a:pPr>
            <a:endParaRPr sz="616" dirty="0"/>
          </a:p>
          <a:p>
            <a:pPr marL="445322" algn="l"/>
            <a:r>
              <a:rPr sz="2655" spc="-19" dirty="0">
                <a:latin typeface="Arial"/>
                <a:cs typeface="Arial"/>
              </a:rPr>
              <a:t>–</a:t>
            </a:r>
            <a:r>
              <a:rPr sz="2655" spc="-71" dirty="0">
                <a:latin typeface="Arial"/>
                <a:cs typeface="Arial"/>
              </a:rPr>
              <a:t> </a:t>
            </a:r>
            <a:r>
              <a:rPr sz="2655" spc="-28" dirty="0">
                <a:latin typeface="Microsoft JhengHei Light"/>
                <a:cs typeface="Microsoft JhengHei Light"/>
              </a:rPr>
              <a:t>服务器使用</a:t>
            </a:r>
            <a:r>
              <a:rPr sz="2655" spc="-85" dirty="0">
                <a:latin typeface="Arial"/>
                <a:cs typeface="Arial"/>
              </a:rPr>
              <a:t>Amaso</a:t>
            </a:r>
            <a:r>
              <a:rPr sz="2655" spc="-81" dirty="0">
                <a:latin typeface="Arial"/>
                <a:cs typeface="Arial"/>
              </a:rPr>
              <a:t>n</a:t>
            </a:r>
            <a:r>
              <a:rPr sz="2655" spc="-28" dirty="0">
                <a:latin typeface="Microsoft JhengHei Light"/>
                <a:cs typeface="Microsoft JhengHei Light"/>
              </a:rPr>
              <a:t>的</a:t>
            </a:r>
            <a:r>
              <a:rPr sz="2655" spc="-341" dirty="0">
                <a:latin typeface="Arial"/>
                <a:cs typeface="Arial"/>
              </a:rPr>
              <a:t>S</a:t>
            </a:r>
            <a:r>
              <a:rPr sz="2655" spc="-280" dirty="0">
                <a:latin typeface="Arial"/>
                <a:cs typeface="Arial"/>
              </a:rPr>
              <a:t>3</a:t>
            </a:r>
            <a:r>
              <a:rPr sz="2655" spc="-28" dirty="0">
                <a:latin typeface="Microsoft JhengHei Light"/>
                <a:cs typeface="Microsoft JhengHei Light"/>
              </a:rPr>
              <a:t>云计</a:t>
            </a:r>
            <a:r>
              <a:rPr sz="2655" spc="-24" dirty="0">
                <a:latin typeface="Microsoft JhengHei Light"/>
                <a:cs typeface="Microsoft JhengHei Light"/>
              </a:rPr>
              <a:t>算</a:t>
            </a:r>
            <a:r>
              <a:rPr sz="2655" spc="-28" dirty="0">
                <a:latin typeface="Microsoft JhengHei Light"/>
                <a:cs typeface="Microsoft JhengHei Light"/>
              </a:rPr>
              <a:t>平台</a:t>
            </a:r>
            <a:endParaRPr sz="2655" dirty="0">
              <a:latin typeface="Microsoft JhengHei Light"/>
              <a:cs typeface="Microsoft JhengHei Light"/>
            </a:endParaRPr>
          </a:p>
          <a:p>
            <a:pPr algn="l">
              <a:lnSpc>
                <a:spcPts val="616"/>
              </a:lnSpc>
              <a:spcBef>
                <a:spcPts val="20"/>
              </a:spcBef>
            </a:pPr>
            <a:endParaRPr sz="616" dirty="0"/>
          </a:p>
          <a:p>
            <a:pPr marL="445322" algn="l"/>
            <a:r>
              <a:rPr sz="2655" spc="-19" dirty="0">
                <a:latin typeface="Arial"/>
                <a:cs typeface="Arial"/>
              </a:rPr>
              <a:t>–</a:t>
            </a:r>
            <a:r>
              <a:rPr sz="2655" spc="-71" dirty="0">
                <a:latin typeface="Arial"/>
                <a:cs typeface="Arial"/>
              </a:rPr>
              <a:t> </a:t>
            </a:r>
            <a:r>
              <a:rPr sz="2655" spc="43" dirty="0">
                <a:latin typeface="Arial"/>
                <a:cs typeface="Arial"/>
              </a:rPr>
              <a:t>200</a:t>
            </a:r>
            <a:r>
              <a:rPr sz="2655" spc="52" dirty="0">
                <a:latin typeface="Arial"/>
                <a:cs typeface="Arial"/>
              </a:rPr>
              <a:t>7</a:t>
            </a:r>
            <a:r>
              <a:rPr sz="2655" spc="-28" dirty="0">
                <a:latin typeface="Microsoft JhengHei Light"/>
                <a:cs typeface="Microsoft JhengHei Light"/>
              </a:rPr>
              <a:t>年创立，</a:t>
            </a:r>
            <a:r>
              <a:rPr sz="2655" spc="43" dirty="0">
                <a:latin typeface="Arial"/>
                <a:cs typeface="Arial"/>
              </a:rPr>
              <a:t>200</a:t>
            </a:r>
            <a:r>
              <a:rPr sz="2655" spc="52" dirty="0">
                <a:latin typeface="Arial"/>
                <a:cs typeface="Arial"/>
              </a:rPr>
              <a:t>8</a:t>
            </a:r>
            <a:r>
              <a:rPr sz="2655" spc="-28" dirty="0">
                <a:latin typeface="Microsoft JhengHei Light"/>
                <a:cs typeface="Microsoft JhengHei Light"/>
              </a:rPr>
              <a:t>年</a:t>
            </a:r>
            <a:r>
              <a:rPr sz="2655" spc="33" dirty="0">
                <a:latin typeface="Arial"/>
                <a:cs typeface="Arial"/>
              </a:rPr>
              <a:t>9</a:t>
            </a:r>
            <a:r>
              <a:rPr sz="2655" spc="-28" dirty="0">
                <a:latin typeface="Microsoft JhengHei Light"/>
                <a:cs typeface="Microsoft JhengHei Light"/>
              </a:rPr>
              <a:t>月上市注册用户数</a:t>
            </a:r>
            <a:r>
              <a:rPr sz="2655" spc="-180" dirty="0">
                <a:latin typeface="Arial"/>
                <a:cs typeface="Arial"/>
              </a:rPr>
              <a:t>10</a:t>
            </a:r>
            <a:r>
              <a:rPr sz="2655" spc="-28" dirty="0">
                <a:latin typeface="Microsoft JhengHei Light"/>
                <a:cs typeface="Microsoft JhengHei Light"/>
              </a:rPr>
              <a:t>万</a:t>
            </a:r>
            <a:endParaRPr sz="2655" dirty="0">
              <a:latin typeface="Microsoft JhengHei Light"/>
              <a:cs typeface="Microsoft JhengHei Light"/>
            </a:endParaRPr>
          </a:p>
          <a:p>
            <a:pPr algn="l">
              <a:lnSpc>
                <a:spcPts val="616"/>
              </a:lnSpc>
              <a:spcBef>
                <a:spcPts val="22"/>
              </a:spcBef>
            </a:pPr>
            <a:endParaRPr sz="616" dirty="0"/>
          </a:p>
          <a:p>
            <a:pPr marL="445322" algn="l"/>
            <a:r>
              <a:rPr sz="2655" spc="-19" dirty="0">
                <a:latin typeface="Arial"/>
                <a:cs typeface="Arial"/>
              </a:rPr>
              <a:t>–</a:t>
            </a:r>
            <a:r>
              <a:rPr sz="2655" spc="-71" dirty="0">
                <a:latin typeface="Arial"/>
                <a:cs typeface="Arial"/>
              </a:rPr>
              <a:t> </a:t>
            </a:r>
            <a:r>
              <a:rPr sz="2655" spc="-61" dirty="0">
                <a:latin typeface="Arial"/>
                <a:cs typeface="Arial"/>
              </a:rPr>
              <a:t>201</a:t>
            </a:r>
            <a:r>
              <a:rPr sz="2655" spc="-57" dirty="0">
                <a:latin typeface="Arial"/>
                <a:cs typeface="Arial"/>
              </a:rPr>
              <a:t>0</a:t>
            </a:r>
            <a:r>
              <a:rPr sz="2655" spc="-28" dirty="0">
                <a:latin typeface="Microsoft JhengHei Light"/>
                <a:cs typeface="Microsoft JhengHei Light"/>
              </a:rPr>
              <a:t>年</a:t>
            </a:r>
            <a:r>
              <a:rPr sz="2655" spc="-431" dirty="0">
                <a:latin typeface="Arial"/>
                <a:cs typeface="Arial"/>
              </a:rPr>
              <a:t>1</a:t>
            </a:r>
            <a:r>
              <a:rPr sz="2655" spc="-28" dirty="0">
                <a:latin typeface="Microsoft JhengHei Light"/>
                <a:cs typeface="Microsoft JhengHei Light"/>
              </a:rPr>
              <a:t>月，注册用户</a:t>
            </a:r>
            <a:r>
              <a:rPr sz="2655" spc="-43" dirty="0">
                <a:latin typeface="Microsoft JhengHei Light"/>
                <a:cs typeface="Microsoft JhengHei Light"/>
              </a:rPr>
              <a:t>数</a:t>
            </a:r>
            <a:r>
              <a:rPr sz="2655" spc="57" dirty="0">
                <a:latin typeface="Arial"/>
                <a:cs typeface="Arial"/>
              </a:rPr>
              <a:t>40</a:t>
            </a:r>
            <a:r>
              <a:rPr sz="2655" spc="61" dirty="0">
                <a:latin typeface="Arial"/>
                <a:cs typeface="Arial"/>
              </a:rPr>
              <a:t>0</a:t>
            </a:r>
            <a:r>
              <a:rPr sz="2655" spc="-28" dirty="0">
                <a:latin typeface="Microsoft JhengHei Light"/>
                <a:cs typeface="Microsoft JhengHei Light"/>
              </a:rPr>
              <a:t>万</a:t>
            </a:r>
            <a:endParaRPr sz="2655" dirty="0">
              <a:latin typeface="Microsoft JhengHei Light"/>
              <a:cs typeface="Microsoft JhengHei Light"/>
            </a:endParaRPr>
          </a:p>
        </p:txBody>
      </p:sp>
    </p:spTree>
    <p:extLst>
      <p:ext uri="{BB962C8B-B14F-4D97-AF65-F5344CB8AC3E}">
        <p14:creationId xmlns:p14="http://schemas.microsoft.com/office/powerpoint/2010/main" val="33717599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p:cNvPicPr>
            <a:picLocks noGrp="1" noChangeAspect="1"/>
          </p:cNvPicPr>
          <p:nvPr>
            <p:ph sz="quarter" idx="1"/>
          </p:nvPr>
        </p:nvPicPr>
        <p:blipFill>
          <a:blip r:embed="rId4">
            <a:extLst>
              <a:ext uri="{28A0092B-C50C-407E-A947-70E740481C1C}">
                <a14:useLocalDpi xmlns:a14="http://schemas.microsoft.com/office/drawing/2010/main" val="0"/>
              </a:ext>
            </a:extLst>
          </a:blip>
          <a:stretch>
            <a:fillRect/>
          </a:stretch>
        </p:blipFill>
        <p:spPr>
          <a:xfrm>
            <a:off x="11352" y="451737"/>
            <a:ext cx="7302854" cy="4441137"/>
          </a:xfr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 y="1252546"/>
            <a:ext cx="8665633" cy="3994132"/>
          </a:xfrm>
          <a:prstGeom prst="rect">
            <a:avLst/>
          </a:prstGeom>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290" y="748869"/>
            <a:ext cx="6969587" cy="5001491"/>
          </a:xfrm>
          <a:prstGeom prst="rect">
            <a:avLst/>
          </a:prstGeom>
        </p:spPr>
      </p:pic>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7" y="733500"/>
            <a:ext cx="8665633" cy="5032226"/>
          </a:xfrm>
          <a:prstGeom prst="rect">
            <a:avLst/>
          </a:prstGeom>
        </p:spPr>
      </p:pic>
      <p:pic>
        <p:nvPicPr>
          <p:cNvPr id="11" name="Dropbox Intro Video 标清.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0" y="0"/>
            <a:ext cx="8665633" cy="6047490"/>
          </a:xfrm>
          <a:prstGeom prst="rect">
            <a:avLst/>
          </a:prstGeom>
        </p:spPr>
      </p:pic>
    </p:spTree>
    <p:extLst>
      <p:ext uri="{BB962C8B-B14F-4D97-AF65-F5344CB8AC3E}">
        <p14:creationId xmlns:p14="http://schemas.microsoft.com/office/powerpoint/2010/main" val="572924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circle(in)">
                                      <p:cBhvr>
                                        <p:cTn id="20" dur="20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anim calcmode="lin" valueType="num">
                                      <p:cBhvr>
                                        <p:cTn id="26" dur="1000" fill="hold"/>
                                        <p:tgtEl>
                                          <p:spTgt spid="11"/>
                                        </p:tgtEl>
                                        <p:attrNameLst>
                                          <p:attrName>ppt_x</p:attrName>
                                        </p:attrNameLst>
                                      </p:cBhvr>
                                      <p:tavLst>
                                        <p:tav tm="0">
                                          <p:val>
                                            <p:strVal val="#ppt_x"/>
                                          </p:val>
                                        </p:tav>
                                        <p:tav tm="100000">
                                          <p:val>
                                            <p:strVal val="#ppt_x"/>
                                          </p:val>
                                        </p:tav>
                                      </p:tavLst>
                                    </p:anim>
                                    <p:anim calcmode="lin" valueType="num">
                                      <p:cBhvr>
                                        <p:cTn id="2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28" fill="hold" display="0">
                  <p:stCondLst>
                    <p:cond delay="indefinite"/>
                  </p:stCondLst>
                </p:cTn>
                <p:tgtEl>
                  <p:spTgt spid="11"/>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58341"/>
            <a:ext cx="4909145" cy="675698"/>
          </a:xfrm>
          <a:prstGeom prst="rect">
            <a:avLst/>
          </a:prstGeom>
          <a:noFill/>
        </p:spPr>
        <p:txBody>
          <a:bodyPr wrap="square" rtlCol="0">
            <a:spAutoFit/>
          </a:bodyPr>
          <a:lstStyle/>
          <a:p>
            <a:r>
              <a:rPr lang="zh-CN" altLang="en-US" sz="3791" dirty="0" smtClean="0">
                <a:solidFill>
                  <a:schemeClr val="bg1"/>
                </a:solidFill>
                <a:latin typeface="Franklin Gothic Book"/>
                <a:ea typeface="幼圆"/>
                <a:cs typeface="+mj-cs"/>
              </a:rPr>
              <a:t>人类进入大数据时代</a:t>
            </a:r>
            <a:endParaRPr lang="en-US" sz="3791" dirty="0">
              <a:solidFill>
                <a:schemeClr val="bg1"/>
              </a:solidFill>
              <a:latin typeface="Franklin Gothic Book"/>
              <a:ea typeface="幼圆"/>
              <a:cs typeface="+mj-cs"/>
            </a:endParaRPr>
          </a:p>
        </p:txBody>
      </p:sp>
      <p:pic>
        <p:nvPicPr>
          <p:cNvPr id="5" name="Picture 4"/>
          <p:cNvPicPr>
            <a:picLocks noChangeAspect="1"/>
          </p:cNvPicPr>
          <p:nvPr/>
        </p:nvPicPr>
        <p:blipFill>
          <a:blip r:embed="rId3"/>
          <a:stretch>
            <a:fillRect/>
          </a:stretch>
        </p:blipFill>
        <p:spPr>
          <a:xfrm>
            <a:off x="975518" y="1039812"/>
            <a:ext cx="6715125" cy="4419600"/>
          </a:xfrm>
          <a:prstGeom prst="rect">
            <a:avLst/>
          </a:prstGeom>
        </p:spPr>
      </p:pic>
    </p:spTree>
    <p:extLst>
      <p:ext uri="{BB962C8B-B14F-4D97-AF65-F5344CB8AC3E}">
        <p14:creationId xmlns:p14="http://schemas.microsoft.com/office/powerpoint/2010/main" val="4388005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r>
              <a:rPr sz="3411" dirty="0">
                <a:latin typeface="Microsoft JhengHei Light"/>
                <a:cs typeface="Microsoft JhengHei Light"/>
              </a:rPr>
              <a:t>云存储应用</a:t>
            </a:r>
          </a:p>
        </p:txBody>
      </p:sp>
      <p:sp>
        <p:nvSpPr>
          <p:cNvPr id="3" name="object 3"/>
          <p:cNvSpPr txBox="1"/>
          <p:nvPr/>
        </p:nvSpPr>
        <p:spPr>
          <a:xfrm>
            <a:off x="277950" y="826364"/>
            <a:ext cx="7492163" cy="2708010"/>
          </a:xfrm>
          <a:prstGeom prst="rect">
            <a:avLst/>
          </a:prstGeom>
        </p:spPr>
        <p:txBody>
          <a:bodyPr vert="horz" wrap="square" lIns="0" tIns="0" rIns="0" bIns="0" rtlCol="0">
            <a:noAutofit/>
          </a:bodyPr>
          <a:lstStyle/>
          <a:p>
            <a:pPr marL="337001" indent="-324965" algn="l">
              <a:buFont typeface="Arial"/>
              <a:buChar char="•"/>
              <a:tabLst>
                <a:tab pos="336398" algn="l"/>
              </a:tabLst>
            </a:pPr>
            <a:r>
              <a:rPr sz="3032" spc="61" dirty="0">
                <a:latin typeface="Arial"/>
                <a:cs typeface="Arial"/>
              </a:rPr>
              <a:t>Dropbox</a:t>
            </a:r>
            <a:endParaRPr sz="3032" dirty="0">
              <a:latin typeface="Arial"/>
              <a:cs typeface="Arial"/>
            </a:endParaRPr>
          </a:p>
          <a:p>
            <a:pPr algn="l">
              <a:lnSpc>
                <a:spcPts val="616"/>
              </a:lnSpc>
              <a:spcBef>
                <a:spcPts val="46"/>
              </a:spcBef>
            </a:pPr>
            <a:endParaRPr sz="616" dirty="0"/>
          </a:p>
          <a:p>
            <a:pPr marL="445322" algn="l"/>
            <a:r>
              <a:rPr sz="2655" spc="-19" dirty="0">
                <a:latin typeface="Arial"/>
                <a:cs typeface="Arial"/>
              </a:rPr>
              <a:t>–</a:t>
            </a:r>
            <a:r>
              <a:rPr sz="2655" spc="-71" dirty="0">
                <a:latin typeface="Arial"/>
                <a:cs typeface="Arial"/>
              </a:rPr>
              <a:t> </a:t>
            </a:r>
            <a:r>
              <a:rPr sz="2655" spc="-28" dirty="0">
                <a:latin typeface="Microsoft JhengHei Light"/>
                <a:cs typeface="Microsoft JhengHei Light"/>
              </a:rPr>
              <a:t>很好很强大</a:t>
            </a:r>
            <a:endParaRPr sz="2655" dirty="0">
              <a:latin typeface="Microsoft JhengHei Light"/>
              <a:cs typeface="Microsoft JhengHei Light"/>
            </a:endParaRPr>
          </a:p>
          <a:p>
            <a:pPr algn="l">
              <a:lnSpc>
                <a:spcPts val="616"/>
              </a:lnSpc>
              <a:spcBef>
                <a:spcPts val="20"/>
              </a:spcBef>
            </a:pPr>
            <a:endParaRPr sz="616" dirty="0"/>
          </a:p>
          <a:p>
            <a:pPr marL="445322" algn="l"/>
            <a:r>
              <a:rPr sz="2655" spc="-19" dirty="0">
                <a:latin typeface="Arial"/>
                <a:cs typeface="Arial"/>
              </a:rPr>
              <a:t>–</a:t>
            </a:r>
            <a:r>
              <a:rPr sz="2655" spc="-76" dirty="0">
                <a:latin typeface="Arial"/>
                <a:cs typeface="Arial"/>
              </a:rPr>
              <a:t> </a:t>
            </a:r>
            <a:r>
              <a:rPr sz="2655" spc="-33" dirty="0">
                <a:latin typeface="Microsoft JhengHei Light"/>
                <a:cs typeface="Microsoft JhengHei Light"/>
              </a:rPr>
              <a:t>国内无法访问</a:t>
            </a:r>
            <a:endParaRPr sz="2655" dirty="0">
              <a:latin typeface="Microsoft JhengHei Light"/>
              <a:cs typeface="Microsoft JhengHei Light"/>
            </a:endParaRPr>
          </a:p>
          <a:p>
            <a:pPr algn="l">
              <a:lnSpc>
                <a:spcPts val="616"/>
              </a:lnSpc>
              <a:spcBef>
                <a:spcPts val="22"/>
              </a:spcBef>
            </a:pPr>
            <a:endParaRPr sz="616" dirty="0"/>
          </a:p>
          <a:p>
            <a:pPr marL="445322" algn="l"/>
            <a:r>
              <a:rPr sz="2655" spc="-19" dirty="0">
                <a:latin typeface="Arial"/>
                <a:cs typeface="Arial"/>
              </a:rPr>
              <a:t>–</a:t>
            </a:r>
            <a:r>
              <a:rPr sz="2655" spc="-71" dirty="0">
                <a:latin typeface="Arial"/>
                <a:cs typeface="Arial"/>
              </a:rPr>
              <a:t> </a:t>
            </a:r>
            <a:r>
              <a:rPr sz="2655" spc="-28" dirty="0">
                <a:latin typeface="Microsoft JhengHei Light"/>
                <a:cs typeface="Microsoft JhengHei Light"/>
              </a:rPr>
              <a:t>国内替代产品：</a:t>
            </a:r>
            <a:endParaRPr sz="2655" dirty="0">
              <a:latin typeface="Microsoft JhengHei Light"/>
              <a:cs typeface="Microsoft JhengHei Light"/>
            </a:endParaRPr>
          </a:p>
          <a:p>
            <a:pPr algn="l">
              <a:lnSpc>
                <a:spcPts val="569"/>
              </a:lnSpc>
              <a:spcBef>
                <a:spcPts val="3"/>
              </a:spcBef>
            </a:pPr>
            <a:endParaRPr sz="569" dirty="0"/>
          </a:p>
          <a:p>
            <a:pPr marL="878611" algn="l"/>
            <a:r>
              <a:rPr sz="2274" dirty="0">
                <a:latin typeface="Arial"/>
                <a:cs typeface="Arial"/>
              </a:rPr>
              <a:t>•</a:t>
            </a:r>
            <a:r>
              <a:rPr sz="2274" spc="275" dirty="0">
                <a:latin typeface="Arial"/>
                <a:cs typeface="Arial"/>
              </a:rPr>
              <a:t> </a:t>
            </a:r>
            <a:r>
              <a:rPr sz="2274" spc="-241" dirty="0">
                <a:latin typeface="Arial"/>
                <a:cs typeface="Arial"/>
              </a:rPr>
              <a:t>115</a:t>
            </a:r>
            <a:r>
              <a:rPr sz="2274" spc="-241" dirty="0">
                <a:latin typeface="Microsoft JhengHei Light"/>
                <a:cs typeface="Microsoft JhengHei Light"/>
              </a:rPr>
              <a:t>网盘、数据银行、金山快盘、酷盘</a:t>
            </a:r>
            <a:r>
              <a:rPr sz="2274" spc="5" dirty="0">
                <a:latin typeface="Microsoft JhengHei Light"/>
                <a:cs typeface="Microsoft JhengHei Light"/>
              </a:rPr>
              <a:t>、</a:t>
            </a:r>
            <a:r>
              <a:rPr sz="2274" spc="38" dirty="0">
                <a:latin typeface="Arial"/>
                <a:cs typeface="Arial"/>
              </a:rPr>
              <a:t>360</a:t>
            </a:r>
            <a:r>
              <a:rPr sz="2274" spc="38" dirty="0">
                <a:latin typeface="Microsoft JhengHei Light"/>
                <a:cs typeface="Microsoft JhengHei Light"/>
              </a:rPr>
              <a:t>云盘、</a:t>
            </a:r>
            <a:endParaRPr sz="2274" dirty="0">
              <a:latin typeface="Microsoft JhengHei Light"/>
              <a:cs typeface="Microsoft JhengHei Light"/>
            </a:endParaRPr>
          </a:p>
          <a:p>
            <a:pPr marR="3987443" algn="l"/>
            <a:r>
              <a:rPr sz="2274" spc="-52" dirty="0">
                <a:latin typeface="Arial"/>
                <a:cs typeface="Arial"/>
              </a:rPr>
              <a:t>eve</a:t>
            </a:r>
            <a:r>
              <a:rPr sz="2274" spc="-43" dirty="0">
                <a:latin typeface="Arial"/>
                <a:cs typeface="Arial"/>
              </a:rPr>
              <a:t>r</a:t>
            </a:r>
            <a:r>
              <a:rPr sz="2274" spc="38" dirty="0">
                <a:latin typeface="Arial"/>
                <a:cs typeface="Arial"/>
              </a:rPr>
              <a:t>bo</a:t>
            </a:r>
            <a:r>
              <a:rPr sz="2274" spc="28" dirty="0">
                <a:latin typeface="Arial"/>
                <a:cs typeface="Arial"/>
              </a:rPr>
              <a:t>x</a:t>
            </a:r>
            <a:r>
              <a:rPr sz="2274" spc="622" dirty="0">
                <a:latin typeface="Microsoft JhengHei Light"/>
                <a:cs typeface="Microsoft JhengHei Light"/>
              </a:rPr>
              <a:t>…</a:t>
            </a:r>
            <a:endParaRPr sz="2274" dirty="0">
              <a:latin typeface="Microsoft JhengHei Light"/>
              <a:cs typeface="Microsoft JhengHei Light"/>
            </a:endParaRPr>
          </a:p>
        </p:txBody>
      </p:sp>
      <p:sp>
        <p:nvSpPr>
          <p:cNvPr id="4" name="object 4"/>
          <p:cNvSpPr/>
          <p:nvPr/>
        </p:nvSpPr>
        <p:spPr>
          <a:xfrm>
            <a:off x="6973212" y="3994859"/>
            <a:ext cx="1151083" cy="1151083"/>
          </a:xfrm>
          <a:prstGeom prst="rect">
            <a:avLst/>
          </a:prstGeom>
          <a:blipFill>
            <a:blip r:embed="rId2" cstate="print"/>
            <a:stretch>
              <a:fillRect/>
            </a:stretch>
          </a:blipFill>
        </p:spPr>
        <p:txBody>
          <a:bodyPr wrap="square" lIns="0" tIns="0" rIns="0" bIns="0" rtlCol="0">
            <a:noAutofit/>
          </a:bodyPr>
          <a:lstStyle/>
          <a:p>
            <a:endParaRPr/>
          </a:p>
        </p:txBody>
      </p:sp>
    </p:spTree>
    <p:extLst>
      <p:ext uri="{BB962C8B-B14F-4D97-AF65-F5344CB8AC3E}">
        <p14:creationId xmlns:p14="http://schemas.microsoft.com/office/powerpoint/2010/main" val="175922406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r>
              <a:rPr sz="3411" dirty="0">
                <a:latin typeface="Microsoft JhengHei Light"/>
                <a:cs typeface="Microsoft JhengHei Light"/>
              </a:rPr>
              <a:t>云存储应用</a:t>
            </a:r>
          </a:p>
        </p:txBody>
      </p:sp>
      <p:sp>
        <p:nvSpPr>
          <p:cNvPr id="3" name="object 3"/>
          <p:cNvSpPr txBox="1"/>
          <p:nvPr/>
        </p:nvSpPr>
        <p:spPr>
          <a:xfrm>
            <a:off x="277952" y="826366"/>
            <a:ext cx="6302443" cy="2428183"/>
          </a:xfrm>
          <a:prstGeom prst="rect">
            <a:avLst/>
          </a:prstGeom>
        </p:spPr>
        <p:txBody>
          <a:bodyPr vert="horz" wrap="square" lIns="0" tIns="0" rIns="0" bIns="0" rtlCol="0">
            <a:noAutofit/>
          </a:bodyPr>
          <a:lstStyle/>
          <a:p>
            <a:pPr marL="337001" indent="-324965" algn="l">
              <a:buFont typeface="Arial"/>
              <a:buChar char="•"/>
              <a:tabLst>
                <a:tab pos="336398" algn="l"/>
              </a:tabLst>
            </a:pPr>
            <a:r>
              <a:rPr sz="3032" spc="-38" dirty="0">
                <a:latin typeface="Arial"/>
                <a:cs typeface="Arial"/>
              </a:rPr>
              <a:t>Amazon</a:t>
            </a:r>
            <a:r>
              <a:rPr sz="3032" spc="-123" dirty="0">
                <a:latin typeface="Arial"/>
                <a:cs typeface="Arial"/>
              </a:rPr>
              <a:t> </a:t>
            </a:r>
            <a:r>
              <a:rPr sz="3032" dirty="0">
                <a:latin typeface="Arial"/>
                <a:cs typeface="Arial"/>
              </a:rPr>
              <a:t>cloud</a:t>
            </a:r>
            <a:r>
              <a:rPr sz="3032" spc="-104" dirty="0">
                <a:latin typeface="Arial"/>
                <a:cs typeface="Arial"/>
              </a:rPr>
              <a:t> </a:t>
            </a:r>
            <a:r>
              <a:rPr sz="3032" spc="71" dirty="0">
                <a:latin typeface="Arial"/>
                <a:cs typeface="Arial"/>
              </a:rPr>
              <a:t>d</a:t>
            </a:r>
            <a:r>
              <a:rPr sz="3032" spc="24" dirty="0">
                <a:latin typeface="Arial"/>
                <a:cs typeface="Arial"/>
              </a:rPr>
              <a:t>rive</a:t>
            </a:r>
            <a:endParaRPr sz="3032" dirty="0">
              <a:latin typeface="Arial"/>
              <a:cs typeface="Arial"/>
            </a:endParaRPr>
          </a:p>
          <a:p>
            <a:pPr algn="l">
              <a:lnSpc>
                <a:spcPts val="616"/>
              </a:lnSpc>
              <a:spcBef>
                <a:spcPts val="46"/>
              </a:spcBef>
              <a:buFont typeface="Arial"/>
              <a:buChar char="•"/>
            </a:pPr>
            <a:endParaRPr sz="616" dirty="0"/>
          </a:p>
          <a:p>
            <a:pPr marL="716728" lvl="1" indent="-272008" algn="l">
              <a:buFont typeface="Arial"/>
              <a:buChar char="–"/>
              <a:tabLst>
                <a:tab pos="716728" algn="l"/>
              </a:tabLst>
            </a:pPr>
            <a:r>
              <a:rPr sz="2655" u="sng" spc="66" dirty="0">
                <a:solidFill>
                  <a:srgbClr val="0000FF"/>
                </a:solidFill>
                <a:latin typeface="Arial"/>
                <a:cs typeface="Arial"/>
                <a:hlinkClick r:id="rId2"/>
              </a:rPr>
              <a:t>htt</a:t>
            </a:r>
            <a:r>
              <a:rPr sz="2655" u="sng" spc="85" dirty="0">
                <a:solidFill>
                  <a:srgbClr val="0000FF"/>
                </a:solidFill>
                <a:latin typeface="Arial"/>
                <a:cs typeface="Arial"/>
                <a:hlinkClick r:id="rId2"/>
              </a:rPr>
              <a:t>p</a:t>
            </a:r>
            <a:r>
              <a:rPr sz="2655" u="sng" spc="94" dirty="0">
                <a:solidFill>
                  <a:srgbClr val="0000FF"/>
                </a:solidFill>
                <a:latin typeface="Arial"/>
                <a:cs typeface="Arial"/>
                <a:hlinkClick r:id="rId2"/>
              </a:rPr>
              <a:t>s://w</a:t>
            </a:r>
            <a:r>
              <a:rPr sz="2655" u="sng" spc="175" dirty="0">
                <a:solidFill>
                  <a:srgbClr val="0000FF"/>
                </a:solidFill>
                <a:latin typeface="Arial"/>
                <a:cs typeface="Arial"/>
                <a:hlinkClick r:id="rId2"/>
              </a:rPr>
              <a:t>w</a:t>
            </a:r>
            <a:r>
              <a:rPr sz="2655" u="sng" dirty="0">
                <a:solidFill>
                  <a:srgbClr val="0000FF"/>
                </a:solidFill>
                <a:latin typeface="Arial"/>
                <a:cs typeface="Arial"/>
                <a:hlinkClick r:id="rId2"/>
              </a:rPr>
              <a:t>w.amazon.com/</a:t>
            </a:r>
            <a:r>
              <a:rPr sz="2655" u="sng" spc="9" dirty="0">
                <a:solidFill>
                  <a:srgbClr val="0000FF"/>
                </a:solidFill>
                <a:latin typeface="Arial"/>
                <a:cs typeface="Arial"/>
                <a:hlinkClick r:id="rId2"/>
              </a:rPr>
              <a:t>c</a:t>
            </a:r>
            <a:r>
              <a:rPr sz="2655" u="sng" spc="47" dirty="0">
                <a:solidFill>
                  <a:srgbClr val="0000FF"/>
                </a:solidFill>
                <a:latin typeface="Arial"/>
                <a:cs typeface="Arial"/>
                <a:hlinkClick r:id="rId2"/>
              </a:rPr>
              <a:t>loud</a:t>
            </a:r>
            <a:r>
              <a:rPr sz="2655" u="sng" spc="61" dirty="0">
                <a:solidFill>
                  <a:srgbClr val="0000FF"/>
                </a:solidFill>
                <a:latin typeface="Arial"/>
                <a:cs typeface="Arial"/>
                <a:hlinkClick r:id="rId2"/>
              </a:rPr>
              <a:t>d</a:t>
            </a:r>
            <a:r>
              <a:rPr sz="2655" u="sng" spc="9" dirty="0">
                <a:solidFill>
                  <a:srgbClr val="0000FF"/>
                </a:solidFill>
                <a:latin typeface="Arial"/>
                <a:cs typeface="Arial"/>
                <a:hlinkClick r:id="rId2"/>
              </a:rPr>
              <a:t>rive</a:t>
            </a:r>
            <a:endParaRPr sz="2655" dirty="0">
              <a:latin typeface="Arial"/>
              <a:cs typeface="Arial"/>
            </a:endParaRPr>
          </a:p>
          <a:p>
            <a:pPr lvl="1" algn="l">
              <a:lnSpc>
                <a:spcPts val="616"/>
              </a:lnSpc>
              <a:spcBef>
                <a:spcPts val="20"/>
              </a:spcBef>
              <a:buFont typeface="Arial"/>
              <a:buChar char="–"/>
            </a:pPr>
            <a:endParaRPr sz="616" dirty="0"/>
          </a:p>
          <a:p>
            <a:pPr marL="716728" lvl="1" indent="-272008" algn="l">
              <a:buFont typeface="Arial"/>
              <a:buChar char="–"/>
              <a:tabLst>
                <a:tab pos="716728" algn="l"/>
              </a:tabLst>
            </a:pPr>
            <a:r>
              <a:rPr sz="2655" spc="-57" dirty="0">
                <a:latin typeface="Arial"/>
                <a:cs typeface="Arial"/>
              </a:rPr>
              <a:t>5G</a:t>
            </a:r>
            <a:r>
              <a:rPr sz="2655" spc="-100" dirty="0">
                <a:latin typeface="Arial"/>
                <a:cs typeface="Arial"/>
              </a:rPr>
              <a:t> </a:t>
            </a:r>
            <a:r>
              <a:rPr sz="2655" spc="81" dirty="0">
                <a:latin typeface="Arial"/>
                <a:cs typeface="Arial"/>
              </a:rPr>
              <a:t>for</a:t>
            </a:r>
            <a:r>
              <a:rPr sz="2655" spc="-85" dirty="0">
                <a:latin typeface="Arial"/>
                <a:cs typeface="Arial"/>
              </a:rPr>
              <a:t> </a:t>
            </a:r>
            <a:r>
              <a:rPr sz="2655" spc="-9" dirty="0">
                <a:latin typeface="Arial"/>
                <a:cs typeface="Arial"/>
              </a:rPr>
              <a:t>fr</a:t>
            </a:r>
            <a:r>
              <a:rPr sz="2655" spc="-33" dirty="0">
                <a:latin typeface="Arial"/>
                <a:cs typeface="Arial"/>
              </a:rPr>
              <a:t>e</a:t>
            </a:r>
            <a:r>
              <a:rPr sz="2655" spc="-180" dirty="0">
                <a:latin typeface="Arial"/>
                <a:cs typeface="Arial"/>
              </a:rPr>
              <a:t>e</a:t>
            </a:r>
            <a:endParaRPr sz="2655" dirty="0">
              <a:latin typeface="Arial"/>
              <a:cs typeface="Arial"/>
            </a:endParaRPr>
          </a:p>
          <a:p>
            <a:pPr lvl="1" algn="l">
              <a:lnSpc>
                <a:spcPts val="616"/>
              </a:lnSpc>
              <a:spcBef>
                <a:spcPts val="22"/>
              </a:spcBef>
              <a:buFont typeface="Arial"/>
              <a:buChar char="–"/>
            </a:pPr>
            <a:endParaRPr sz="616" dirty="0"/>
          </a:p>
          <a:p>
            <a:pPr marL="716728" lvl="1" indent="-272008" algn="l">
              <a:buFont typeface="Arial"/>
              <a:buChar char="–"/>
              <a:tabLst>
                <a:tab pos="716728" algn="l"/>
              </a:tabLst>
            </a:pPr>
            <a:r>
              <a:rPr sz="2655" spc="-28" dirty="0">
                <a:latin typeface="Microsoft JhengHei Light"/>
                <a:cs typeface="Microsoft JhengHei Light"/>
              </a:rPr>
              <a:t>仅支持</a:t>
            </a:r>
            <a:r>
              <a:rPr sz="2655" spc="-265" dirty="0">
                <a:latin typeface="Arial"/>
                <a:cs typeface="Arial"/>
              </a:rPr>
              <a:t>PC</a:t>
            </a:r>
            <a:r>
              <a:rPr sz="2655" spc="-28" dirty="0">
                <a:latin typeface="Microsoft JhengHei Light"/>
                <a:cs typeface="Microsoft JhengHei Light"/>
              </a:rPr>
              <a:t>、</a:t>
            </a:r>
            <a:r>
              <a:rPr sz="2655" spc="-19" dirty="0">
                <a:latin typeface="Arial"/>
                <a:cs typeface="Arial"/>
              </a:rPr>
              <a:t>Ma</a:t>
            </a:r>
            <a:r>
              <a:rPr sz="2655" spc="-9" dirty="0">
                <a:latin typeface="Arial"/>
                <a:cs typeface="Arial"/>
              </a:rPr>
              <a:t>c</a:t>
            </a:r>
            <a:r>
              <a:rPr sz="2655" spc="-28" dirty="0">
                <a:latin typeface="Microsoft JhengHei Light"/>
                <a:cs typeface="Microsoft JhengHei Light"/>
              </a:rPr>
              <a:t>和</a:t>
            </a:r>
            <a:r>
              <a:rPr sz="2655" spc="52" dirty="0">
                <a:latin typeface="Arial"/>
                <a:cs typeface="Arial"/>
              </a:rPr>
              <a:t>Android</a:t>
            </a:r>
            <a:endParaRPr sz="2655" dirty="0">
              <a:latin typeface="Arial"/>
              <a:cs typeface="Arial"/>
            </a:endParaRPr>
          </a:p>
          <a:p>
            <a:pPr algn="l">
              <a:lnSpc>
                <a:spcPts val="616"/>
              </a:lnSpc>
              <a:spcBef>
                <a:spcPts val="20"/>
              </a:spcBef>
            </a:pPr>
            <a:endParaRPr sz="616" dirty="0"/>
          </a:p>
          <a:p>
            <a:pPr marL="445322" algn="l"/>
            <a:r>
              <a:rPr sz="2655" spc="-19" dirty="0">
                <a:latin typeface="Arial"/>
                <a:cs typeface="Arial"/>
              </a:rPr>
              <a:t>–</a:t>
            </a:r>
            <a:r>
              <a:rPr sz="2655" spc="-71" dirty="0">
                <a:latin typeface="Arial"/>
                <a:cs typeface="Arial"/>
              </a:rPr>
              <a:t> </a:t>
            </a:r>
            <a:r>
              <a:rPr sz="2655" spc="-28" dirty="0">
                <a:latin typeface="Microsoft JhengHei Light"/>
                <a:cs typeface="Microsoft JhengHei Light"/>
              </a:rPr>
              <a:t>任意格式文件</a:t>
            </a:r>
            <a:endParaRPr sz="2655" dirty="0">
              <a:latin typeface="Microsoft JhengHei Light"/>
              <a:cs typeface="Microsoft JhengHei Light"/>
            </a:endParaRPr>
          </a:p>
        </p:txBody>
      </p:sp>
      <p:sp>
        <p:nvSpPr>
          <p:cNvPr id="4" name="object 4"/>
          <p:cNvSpPr/>
          <p:nvPr/>
        </p:nvSpPr>
        <p:spPr>
          <a:xfrm>
            <a:off x="5212644" y="4670775"/>
            <a:ext cx="3060413" cy="804460"/>
          </a:xfrm>
          <a:prstGeom prst="rect">
            <a:avLst/>
          </a:prstGeom>
          <a:blipFill>
            <a:blip r:embed="rId3" cstate="print"/>
            <a:stretch>
              <a:fillRect/>
            </a:stretch>
          </a:blipFill>
        </p:spPr>
        <p:txBody>
          <a:bodyPr wrap="square" lIns="0" tIns="0" rIns="0" bIns="0" rtlCol="0">
            <a:noAutofit/>
          </a:bodyPr>
          <a:lstStyle/>
          <a:p>
            <a:endParaRPr/>
          </a:p>
        </p:txBody>
      </p:sp>
    </p:spTree>
    <p:extLst>
      <p:ext uri="{BB962C8B-B14F-4D97-AF65-F5344CB8AC3E}">
        <p14:creationId xmlns:p14="http://schemas.microsoft.com/office/powerpoint/2010/main" val="41040545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r>
              <a:rPr sz="3411" dirty="0">
                <a:latin typeface="Microsoft JhengHei Light"/>
                <a:cs typeface="Microsoft JhengHei Light"/>
              </a:rPr>
              <a:t>云存储应用</a:t>
            </a:r>
          </a:p>
        </p:txBody>
      </p:sp>
      <p:sp>
        <p:nvSpPr>
          <p:cNvPr id="3" name="object 3"/>
          <p:cNvSpPr txBox="1"/>
          <p:nvPr/>
        </p:nvSpPr>
        <p:spPr>
          <a:xfrm>
            <a:off x="277951" y="826366"/>
            <a:ext cx="5772875" cy="1457511"/>
          </a:xfrm>
          <a:prstGeom prst="rect">
            <a:avLst/>
          </a:prstGeom>
        </p:spPr>
        <p:txBody>
          <a:bodyPr vert="horz" wrap="square" lIns="0" tIns="0" rIns="0" bIns="0" rtlCol="0">
            <a:noAutofit/>
          </a:bodyPr>
          <a:lstStyle/>
          <a:p>
            <a:pPr marL="12036" algn="l">
              <a:tabLst>
                <a:tab pos="336398" algn="l"/>
              </a:tabLst>
            </a:pPr>
            <a:r>
              <a:rPr sz="3032" dirty="0">
                <a:latin typeface="Arial"/>
                <a:cs typeface="Arial"/>
              </a:rPr>
              <a:t>•	</a:t>
            </a:r>
            <a:r>
              <a:rPr sz="3032" dirty="0">
                <a:latin typeface="Microsoft JhengHei Light"/>
                <a:cs typeface="Microsoft JhengHei Light"/>
              </a:rPr>
              <a:t>百度云</a:t>
            </a:r>
          </a:p>
          <a:p>
            <a:pPr algn="l">
              <a:lnSpc>
                <a:spcPts val="616"/>
              </a:lnSpc>
              <a:spcBef>
                <a:spcPts val="46"/>
              </a:spcBef>
            </a:pPr>
            <a:endParaRPr sz="616" dirty="0"/>
          </a:p>
          <a:p>
            <a:pPr marL="716728" indent="-272008" algn="l">
              <a:buFont typeface="Arial"/>
              <a:buChar char="–"/>
              <a:tabLst>
                <a:tab pos="716728" algn="l"/>
              </a:tabLst>
            </a:pPr>
            <a:r>
              <a:rPr sz="2655" u="sng" spc="66" dirty="0">
                <a:solidFill>
                  <a:srgbClr val="0000FF"/>
                </a:solidFill>
                <a:latin typeface="Arial"/>
                <a:cs typeface="Arial"/>
                <a:hlinkClick r:id="rId2"/>
              </a:rPr>
              <a:t>htt</a:t>
            </a:r>
            <a:r>
              <a:rPr sz="2655" u="sng" spc="85" dirty="0">
                <a:solidFill>
                  <a:srgbClr val="0000FF"/>
                </a:solidFill>
                <a:latin typeface="Arial"/>
                <a:cs typeface="Arial"/>
                <a:hlinkClick r:id="rId2"/>
              </a:rPr>
              <a:t>p</a:t>
            </a:r>
            <a:r>
              <a:rPr sz="2655" u="sng" spc="33" dirty="0">
                <a:solidFill>
                  <a:srgbClr val="0000FF"/>
                </a:solidFill>
                <a:latin typeface="Arial"/>
                <a:cs typeface="Arial"/>
                <a:hlinkClick r:id="rId2"/>
              </a:rPr>
              <a:t>://yun.baidu.com</a:t>
            </a:r>
            <a:r>
              <a:rPr sz="2655" u="sng" spc="9" dirty="0">
                <a:solidFill>
                  <a:srgbClr val="0000FF"/>
                </a:solidFill>
                <a:latin typeface="Arial"/>
                <a:cs typeface="Arial"/>
                <a:hlinkClick r:id="rId2"/>
              </a:rPr>
              <a:t>/</a:t>
            </a:r>
            <a:r>
              <a:rPr sz="2655" u="sng" dirty="0">
                <a:solidFill>
                  <a:srgbClr val="0000FF"/>
                </a:solidFill>
                <a:latin typeface="Arial"/>
                <a:cs typeface="Arial"/>
                <a:hlinkClick r:id="rId2"/>
              </a:rPr>
              <a:t>clou</a:t>
            </a:r>
            <a:r>
              <a:rPr sz="2655" u="sng" spc="5" dirty="0">
                <a:solidFill>
                  <a:srgbClr val="0000FF"/>
                </a:solidFill>
                <a:latin typeface="Arial"/>
                <a:cs typeface="Arial"/>
                <a:hlinkClick r:id="rId2"/>
              </a:rPr>
              <a:t>d</a:t>
            </a:r>
            <a:r>
              <a:rPr sz="2655" u="sng" spc="28" dirty="0">
                <a:solidFill>
                  <a:srgbClr val="0000FF"/>
                </a:solidFill>
                <a:latin typeface="Arial"/>
                <a:cs typeface="Arial"/>
                <a:hlinkClick r:id="rId2"/>
              </a:rPr>
              <a:t>/home</a:t>
            </a:r>
            <a:endParaRPr sz="2655" dirty="0">
              <a:latin typeface="Arial"/>
              <a:cs typeface="Arial"/>
            </a:endParaRPr>
          </a:p>
          <a:p>
            <a:pPr algn="l">
              <a:lnSpc>
                <a:spcPts val="616"/>
              </a:lnSpc>
              <a:spcBef>
                <a:spcPts val="20"/>
              </a:spcBef>
              <a:buFont typeface="Arial"/>
              <a:buChar char="–"/>
            </a:pPr>
            <a:endParaRPr sz="616" dirty="0"/>
          </a:p>
          <a:p>
            <a:pPr marL="716728" indent="-272008" algn="l">
              <a:buFont typeface="Arial"/>
              <a:buChar char="–"/>
              <a:tabLst>
                <a:tab pos="716728" algn="l"/>
              </a:tabLst>
            </a:pPr>
            <a:r>
              <a:rPr sz="2655" spc="-265" dirty="0">
                <a:latin typeface="Arial"/>
                <a:cs typeface="Arial"/>
              </a:rPr>
              <a:t>PC</a:t>
            </a:r>
            <a:r>
              <a:rPr sz="2655" spc="-33" dirty="0">
                <a:latin typeface="Microsoft JhengHei Light"/>
                <a:cs typeface="Microsoft JhengHei Light"/>
              </a:rPr>
              <a:t>、手机</a:t>
            </a:r>
            <a:endParaRPr sz="2655" dirty="0">
              <a:latin typeface="Microsoft JhengHei Light"/>
              <a:cs typeface="Microsoft JhengHei Light"/>
            </a:endParaRPr>
          </a:p>
        </p:txBody>
      </p:sp>
      <p:sp>
        <p:nvSpPr>
          <p:cNvPr id="4" name="object 4"/>
          <p:cNvSpPr/>
          <p:nvPr/>
        </p:nvSpPr>
        <p:spPr>
          <a:xfrm>
            <a:off x="1895149" y="2504370"/>
            <a:ext cx="4816648" cy="2641573"/>
          </a:xfrm>
          <a:prstGeom prst="rect">
            <a:avLst/>
          </a:prstGeom>
          <a:blipFill>
            <a:blip r:embed="rId3" cstate="print"/>
            <a:stretch>
              <a:fillRect/>
            </a:stretch>
          </a:blipFill>
        </p:spPr>
        <p:txBody>
          <a:bodyPr wrap="square" lIns="0" tIns="0" rIns="0" bIns="0" rtlCol="0">
            <a:noAutofit/>
          </a:bodyPr>
          <a:lstStyle/>
          <a:p>
            <a:endParaRPr/>
          </a:p>
        </p:txBody>
      </p:sp>
      <p:sp>
        <p:nvSpPr>
          <p:cNvPr id="5" name="object 5"/>
          <p:cNvSpPr/>
          <p:nvPr/>
        </p:nvSpPr>
        <p:spPr>
          <a:xfrm>
            <a:off x="6771012" y="5145941"/>
            <a:ext cx="1723016" cy="577708"/>
          </a:xfrm>
          <a:prstGeom prst="rect">
            <a:avLst/>
          </a:prstGeom>
          <a:blipFill>
            <a:blip r:embed="rId4" cstate="print"/>
            <a:stretch>
              <a:fillRect/>
            </a:stretch>
          </a:blipFill>
        </p:spPr>
        <p:txBody>
          <a:bodyPr wrap="square" lIns="0" tIns="0" rIns="0" bIns="0" rtlCol="0">
            <a:noAutofit/>
          </a:bodyPr>
          <a:lstStyle/>
          <a:p>
            <a:endParaRPr/>
          </a:p>
        </p:txBody>
      </p:sp>
    </p:spTree>
    <p:extLst>
      <p:ext uri="{BB962C8B-B14F-4D97-AF65-F5344CB8AC3E}">
        <p14:creationId xmlns:p14="http://schemas.microsoft.com/office/powerpoint/2010/main" val="173997729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object 11"/>
          <p:cNvSpPr/>
          <p:nvPr/>
        </p:nvSpPr>
        <p:spPr>
          <a:xfrm>
            <a:off x="1001021" y="1363135"/>
            <a:ext cx="639813" cy="914224"/>
          </a:xfrm>
          <a:prstGeom prst="rect">
            <a:avLst/>
          </a:prstGeom>
          <a:blipFill>
            <a:blip r:embed="rId2" cstate="print"/>
            <a:stretch>
              <a:fillRect/>
            </a:stretch>
          </a:blipFill>
        </p:spPr>
        <p:txBody>
          <a:bodyPr wrap="square" lIns="0" tIns="0" rIns="0" bIns="0" rtlCol="0">
            <a:noAutofit/>
          </a:bodyPr>
          <a:lstStyle/>
          <a:p>
            <a:endParaRPr/>
          </a:p>
        </p:txBody>
      </p:sp>
      <p:sp>
        <p:nvSpPr>
          <p:cNvPr id="39" name="object 11"/>
          <p:cNvSpPr/>
          <p:nvPr/>
        </p:nvSpPr>
        <p:spPr>
          <a:xfrm>
            <a:off x="993653" y="4517168"/>
            <a:ext cx="675132" cy="964692"/>
          </a:xfrm>
          <a:prstGeom prst="rect">
            <a:avLst/>
          </a:prstGeom>
          <a:blipFill>
            <a:blip r:embed="rId3" cstate="print"/>
            <a:stretch>
              <a:fillRect/>
            </a:stretch>
          </a:blipFill>
        </p:spPr>
        <p:txBody>
          <a:bodyPr wrap="square" lIns="0" tIns="0" rIns="0" bIns="0" rtlCol="0">
            <a:noAutofit/>
          </a:bodyPr>
          <a:lstStyle/>
          <a:p>
            <a:endParaRPr/>
          </a:p>
        </p:txBody>
      </p:sp>
      <p:sp>
        <p:nvSpPr>
          <p:cNvPr id="2" name="object 2"/>
          <p:cNvSpPr txBox="1"/>
          <p:nvPr/>
        </p:nvSpPr>
        <p:spPr>
          <a:xfrm>
            <a:off x="228625" y="155338"/>
            <a:ext cx="1757198" cy="544611"/>
          </a:xfrm>
          <a:prstGeom prst="rect">
            <a:avLst/>
          </a:prstGeom>
        </p:spPr>
        <p:txBody>
          <a:bodyPr vert="horz" wrap="square" lIns="0" tIns="0" rIns="0" bIns="0" rtlCol="0">
            <a:noAutofit/>
          </a:bodyPr>
          <a:lstStyle/>
          <a:p>
            <a:pPr marL="12036"/>
            <a:r>
              <a:rPr sz="3411" spc="-5" dirty="0">
                <a:solidFill>
                  <a:schemeClr val="bg1"/>
                </a:solidFill>
                <a:latin typeface="Microsoft JhengHei Light"/>
                <a:cs typeface="Microsoft JhengHei Light"/>
              </a:rPr>
              <a:t>内容提要</a:t>
            </a:r>
            <a:endParaRPr sz="3411" dirty="0">
              <a:solidFill>
                <a:schemeClr val="bg1"/>
              </a:solidFill>
              <a:latin typeface="Microsoft JhengHei Light"/>
              <a:cs typeface="Microsoft JhengHei Light"/>
            </a:endParaRPr>
          </a:p>
        </p:txBody>
      </p:sp>
      <p:sp>
        <p:nvSpPr>
          <p:cNvPr id="3" name="object 3"/>
          <p:cNvSpPr/>
          <p:nvPr/>
        </p:nvSpPr>
        <p:spPr>
          <a:xfrm>
            <a:off x="970816" y="1325842"/>
            <a:ext cx="729357" cy="1010991"/>
          </a:xfrm>
          <a:prstGeom prst="rect">
            <a:avLst/>
          </a:prstGeom>
          <a:blipFill>
            <a:blip r:embed="rId4" cstate="print"/>
            <a:stretch>
              <a:fillRect/>
            </a:stretch>
          </a:blipFill>
        </p:spPr>
        <p:txBody>
          <a:bodyPr wrap="square" lIns="0" tIns="0" rIns="0" bIns="0" rtlCol="0">
            <a:noAutofit/>
          </a:bodyPr>
          <a:lstStyle/>
          <a:p>
            <a:endParaRPr/>
          </a:p>
        </p:txBody>
      </p:sp>
      <p:sp>
        <p:nvSpPr>
          <p:cNvPr id="4" name="object 4"/>
          <p:cNvSpPr/>
          <p:nvPr/>
        </p:nvSpPr>
        <p:spPr>
          <a:xfrm>
            <a:off x="923157" y="1348952"/>
            <a:ext cx="826123" cy="1084647"/>
          </a:xfrm>
          <a:prstGeom prst="rect">
            <a:avLst/>
          </a:prstGeom>
          <a:blipFill>
            <a:blip r:embed="rId5" cstate="print"/>
            <a:stretch>
              <a:fillRect/>
            </a:stretch>
          </a:blipFill>
        </p:spPr>
        <p:txBody>
          <a:bodyPr wrap="square" lIns="0" tIns="0" rIns="0" bIns="0" rtlCol="0">
            <a:noAutofit/>
          </a:bodyPr>
          <a:lstStyle/>
          <a:p>
            <a:endParaRPr/>
          </a:p>
        </p:txBody>
      </p:sp>
      <p:sp>
        <p:nvSpPr>
          <p:cNvPr id="6" name="object 6"/>
          <p:cNvSpPr/>
          <p:nvPr/>
        </p:nvSpPr>
        <p:spPr>
          <a:xfrm>
            <a:off x="1015589" y="1357618"/>
            <a:ext cx="639813" cy="914223"/>
          </a:xfrm>
          <a:custGeom>
            <a:avLst/>
            <a:gdLst/>
            <a:ahLst/>
            <a:cxnLst/>
            <a:rect l="l" t="t" r="r" b="b"/>
            <a:pathLst>
              <a:path w="675132" h="964691">
                <a:moveTo>
                  <a:pt x="675132" y="0"/>
                </a:moveTo>
                <a:lnTo>
                  <a:pt x="675132" y="627126"/>
                </a:lnTo>
                <a:lnTo>
                  <a:pt x="337566" y="964691"/>
                </a:lnTo>
                <a:lnTo>
                  <a:pt x="0" y="627126"/>
                </a:lnTo>
                <a:lnTo>
                  <a:pt x="0" y="0"/>
                </a:lnTo>
                <a:lnTo>
                  <a:pt x="337566" y="337565"/>
                </a:lnTo>
                <a:lnTo>
                  <a:pt x="675132" y="0"/>
                </a:lnTo>
                <a:close/>
              </a:path>
            </a:pathLst>
          </a:custGeom>
          <a:ln w="9144">
            <a:solidFill>
              <a:srgbClr val="4F81BC"/>
            </a:solidFill>
          </a:ln>
        </p:spPr>
        <p:txBody>
          <a:bodyPr wrap="square" lIns="0" tIns="0" rIns="0" bIns="0" rtlCol="0">
            <a:noAutofit/>
          </a:bodyPr>
          <a:lstStyle/>
          <a:p>
            <a:endParaRPr/>
          </a:p>
        </p:txBody>
      </p:sp>
      <p:sp>
        <p:nvSpPr>
          <p:cNvPr id="7" name="object 7"/>
          <p:cNvSpPr/>
          <p:nvPr/>
        </p:nvSpPr>
        <p:spPr>
          <a:xfrm>
            <a:off x="1655402" y="1357615"/>
            <a:ext cx="6063055" cy="595040"/>
          </a:xfrm>
          <a:custGeom>
            <a:avLst/>
            <a:gdLst/>
            <a:ahLst/>
            <a:cxnLst/>
            <a:rect l="l" t="t" r="r" b="b"/>
            <a:pathLst>
              <a:path w="6397752" h="627888">
                <a:moveTo>
                  <a:pt x="6293104" y="0"/>
                </a:moveTo>
                <a:lnTo>
                  <a:pt x="0" y="0"/>
                </a:lnTo>
                <a:lnTo>
                  <a:pt x="0" y="627888"/>
                </a:lnTo>
                <a:lnTo>
                  <a:pt x="6302710" y="627452"/>
                </a:lnTo>
                <a:lnTo>
                  <a:pt x="6343121" y="615178"/>
                </a:lnTo>
                <a:lnTo>
                  <a:pt x="6374708" y="588750"/>
                </a:lnTo>
                <a:lnTo>
                  <a:pt x="6393792" y="551845"/>
                </a:lnTo>
                <a:lnTo>
                  <a:pt x="6397752" y="523239"/>
                </a:lnTo>
                <a:lnTo>
                  <a:pt x="6397752" y="104648"/>
                </a:lnTo>
                <a:lnTo>
                  <a:pt x="6385042" y="54630"/>
                </a:lnTo>
                <a:lnTo>
                  <a:pt x="6358614" y="23043"/>
                </a:lnTo>
                <a:lnTo>
                  <a:pt x="6321709" y="3959"/>
                </a:lnTo>
                <a:lnTo>
                  <a:pt x="6293104" y="0"/>
                </a:lnTo>
                <a:close/>
              </a:path>
            </a:pathLst>
          </a:custGeom>
          <a:solidFill>
            <a:srgbClr val="FFFFFF"/>
          </a:solidFill>
        </p:spPr>
        <p:txBody>
          <a:bodyPr wrap="square" lIns="0" tIns="0" rIns="0" bIns="0" rtlCol="0">
            <a:noAutofit/>
          </a:bodyPr>
          <a:lstStyle/>
          <a:p>
            <a:endParaRPr/>
          </a:p>
        </p:txBody>
      </p:sp>
      <p:sp>
        <p:nvSpPr>
          <p:cNvPr id="8" name="object 8"/>
          <p:cNvSpPr/>
          <p:nvPr/>
        </p:nvSpPr>
        <p:spPr>
          <a:xfrm>
            <a:off x="1655402" y="1357615"/>
            <a:ext cx="6063055" cy="595040"/>
          </a:xfrm>
          <a:custGeom>
            <a:avLst/>
            <a:gdLst/>
            <a:ahLst/>
            <a:cxnLst/>
            <a:rect l="l" t="t" r="r" b="b"/>
            <a:pathLst>
              <a:path w="6397752" h="627888">
                <a:moveTo>
                  <a:pt x="6397752" y="104648"/>
                </a:moveTo>
                <a:lnTo>
                  <a:pt x="6397752" y="523239"/>
                </a:lnTo>
                <a:lnTo>
                  <a:pt x="6396739" y="537852"/>
                </a:lnTo>
                <a:lnTo>
                  <a:pt x="6382640" y="577430"/>
                </a:lnTo>
                <a:lnTo>
                  <a:pt x="6354812" y="607760"/>
                </a:lnTo>
                <a:lnTo>
                  <a:pt x="6316934" y="625161"/>
                </a:lnTo>
                <a:lnTo>
                  <a:pt x="0" y="627888"/>
                </a:lnTo>
                <a:lnTo>
                  <a:pt x="0" y="0"/>
                </a:lnTo>
                <a:lnTo>
                  <a:pt x="6293104" y="0"/>
                </a:lnTo>
                <a:lnTo>
                  <a:pt x="6307716" y="1012"/>
                </a:lnTo>
                <a:lnTo>
                  <a:pt x="6347294" y="15111"/>
                </a:lnTo>
                <a:lnTo>
                  <a:pt x="6377624" y="42939"/>
                </a:lnTo>
                <a:lnTo>
                  <a:pt x="6395025" y="80817"/>
                </a:lnTo>
                <a:lnTo>
                  <a:pt x="6397752" y="104648"/>
                </a:lnTo>
                <a:close/>
              </a:path>
            </a:pathLst>
          </a:custGeom>
          <a:ln w="9144">
            <a:solidFill>
              <a:srgbClr val="4F81BC"/>
            </a:solidFill>
          </a:ln>
        </p:spPr>
        <p:txBody>
          <a:bodyPr wrap="square" lIns="0" tIns="0" rIns="0" bIns="0" rtlCol="0">
            <a:noAutofit/>
          </a:bodyPr>
          <a:lstStyle/>
          <a:p>
            <a:endParaRPr/>
          </a:p>
        </p:txBody>
      </p:sp>
      <p:sp>
        <p:nvSpPr>
          <p:cNvPr id="9" name="object 9"/>
          <p:cNvSpPr/>
          <p:nvPr/>
        </p:nvSpPr>
        <p:spPr>
          <a:xfrm>
            <a:off x="1011438" y="2097486"/>
            <a:ext cx="729357" cy="1010991"/>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1015589" y="2159187"/>
            <a:ext cx="639813" cy="914224"/>
          </a:xfrm>
          <a:custGeom>
            <a:avLst/>
            <a:gdLst/>
            <a:ahLst/>
            <a:cxnLst/>
            <a:rect l="l" t="t" r="r" b="b"/>
            <a:pathLst>
              <a:path w="675132" h="964692">
                <a:moveTo>
                  <a:pt x="675132" y="0"/>
                </a:moveTo>
                <a:lnTo>
                  <a:pt x="675132" y="627126"/>
                </a:lnTo>
                <a:lnTo>
                  <a:pt x="337566" y="964692"/>
                </a:lnTo>
                <a:lnTo>
                  <a:pt x="0" y="627126"/>
                </a:lnTo>
                <a:lnTo>
                  <a:pt x="0" y="0"/>
                </a:lnTo>
                <a:lnTo>
                  <a:pt x="337566" y="337566"/>
                </a:lnTo>
                <a:lnTo>
                  <a:pt x="675132" y="0"/>
                </a:lnTo>
                <a:close/>
              </a:path>
            </a:pathLst>
          </a:custGeom>
          <a:ln w="9143">
            <a:solidFill>
              <a:srgbClr val="4F81BC"/>
            </a:solidFill>
          </a:ln>
        </p:spPr>
        <p:txBody>
          <a:bodyPr wrap="square" lIns="0" tIns="0" rIns="0" bIns="0" rtlCol="0">
            <a:noAutofit/>
          </a:bodyPr>
          <a:lstStyle/>
          <a:p>
            <a:endParaRPr/>
          </a:p>
        </p:txBody>
      </p:sp>
      <p:sp>
        <p:nvSpPr>
          <p:cNvPr id="13" name="object 13"/>
          <p:cNvSpPr/>
          <p:nvPr/>
        </p:nvSpPr>
        <p:spPr>
          <a:xfrm>
            <a:off x="1655402" y="2159186"/>
            <a:ext cx="6063055" cy="595040"/>
          </a:xfrm>
          <a:custGeom>
            <a:avLst/>
            <a:gdLst/>
            <a:ahLst/>
            <a:cxnLst/>
            <a:rect l="l" t="t" r="r" b="b"/>
            <a:pathLst>
              <a:path w="6397752" h="627888">
                <a:moveTo>
                  <a:pt x="6293104" y="0"/>
                </a:moveTo>
                <a:lnTo>
                  <a:pt x="0" y="0"/>
                </a:lnTo>
                <a:lnTo>
                  <a:pt x="0" y="627888"/>
                </a:lnTo>
                <a:lnTo>
                  <a:pt x="6302710" y="627452"/>
                </a:lnTo>
                <a:lnTo>
                  <a:pt x="6343121" y="615178"/>
                </a:lnTo>
                <a:lnTo>
                  <a:pt x="6374708" y="588750"/>
                </a:lnTo>
                <a:lnTo>
                  <a:pt x="6393792" y="551845"/>
                </a:lnTo>
                <a:lnTo>
                  <a:pt x="6397752" y="523240"/>
                </a:lnTo>
                <a:lnTo>
                  <a:pt x="6397752" y="104648"/>
                </a:lnTo>
                <a:lnTo>
                  <a:pt x="6385042" y="54630"/>
                </a:lnTo>
                <a:lnTo>
                  <a:pt x="6358614" y="23043"/>
                </a:lnTo>
                <a:lnTo>
                  <a:pt x="6321709" y="3959"/>
                </a:lnTo>
                <a:lnTo>
                  <a:pt x="6293104" y="0"/>
                </a:lnTo>
                <a:close/>
              </a:path>
            </a:pathLst>
          </a:custGeom>
          <a:solidFill>
            <a:srgbClr val="FFFFFF"/>
          </a:solidFill>
        </p:spPr>
        <p:txBody>
          <a:bodyPr wrap="square" lIns="0" tIns="0" rIns="0" bIns="0" rtlCol="0">
            <a:noAutofit/>
          </a:bodyPr>
          <a:lstStyle/>
          <a:p>
            <a:pPr algn="l"/>
            <a:endParaRPr dirty="0"/>
          </a:p>
        </p:txBody>
      </p:sp>
      <p:sp>
        <p:nvSpPr>
          <p:cNvPr id="14" name="object 14"/>
          <p:cNvSpPr/>
          <p:nvPr/>
        </p:nvSpPr>
        <p:spPr>
          <a:xfrm>
            <a:off x="1655402" y="2159186"/>
            <a:ext cx="6063055" cy="595040"/>
          </a:xfrm>
          <a:custGeom>
            <a:avLst/>
            <a:gdLst/>
            <a:ahLst/>
            <a:cxnLst/>
            <a:rect l="l" t="t" r="r" b="b"/>
            <a:pathLst>
              <a:path w="6397752" h="627888">
                <a:moveTo>
                  <a:pt x="6397752" y="104648"/>
                </a:moveTo>
                <a:lnTo>
                  <a:pt x="6397752" y="523240"/>
                </a:lnTo>
                <a:lnTo>
                  <a:pt x="6396739" y="537852"/>
                </a:lnTo>
                <a:lnTo>
                  <a:pt x="6382640" y="577430"/>
                </a:lnTo>
                <a:lnTo>
                  <a:pt x="6354812" y="607760"/>
                </a:lnTo>
                <a:lnTo>
                  <a:pt x="6316934" y="625161"/>
                </a:lnTo>
                <a:lnTo>
                  <a:pt x="0" y="627888"/>
                </a:lnTo>
                <a:lnTo>
                  <a:pt x="0" y="0"/>
                </a:lnTo>
                <a:lnTo>
                  <a:pt x="6293104" y="0"/>
                </a:lnTo>
                <a:lnTo>
                  <a:pt x="6307716" y="1012"/>
                </a:lnTo>
                <a:lnTo>
                  <a:pt x="6347294" y="15111"/>
                </a:lnTo>
                <a:lnTo>
                  <a:pt x="6377624" y="42939"/>
                </a:lnTo>
                <a:lnTo>
                  <a:pt x="6395025" y="80817"/>
                </a:lnTo>
                <a:lnTo>
                  <a:pt x="6397752" y="104648"/>
                </a:lnTo>
                <a:close/>
              </a:path>
            </a:pathLst>
          </a:custGeom>
          <a:ln w="9144">
            <a:solidFill>
              <a:srgbClr val="4F81BC"/>
            </a:solidFill>
          </a:ln>
        </p:spPr>
        <p:txBody>
          <a:bodyPr wrap="square" lIns="0" tIns="0" rIns="0" bIns="0" rtlCol="0">
            <a:noAutofit/>
          </a:bodyPr>
          <a:lstStyle/>
          <a:p>
            <a:endParaRPr/>
          </a:p>
        </p:txBody>
      </p:sp>
      <p:sp>
        <p:nvSpPr>
          <p:cNvPr id="15" name="object 15"/>
          <p:cNvSpPr/>
          <p:nvPr/>
        </p:nvSpPr>
        <p:spPr>
          <a:xfrm>
            <a:off x="970816" y="4531724"/>
            <a:ext cx="729357" cy="1010990"/>
          </a:xfrm>
          <a:prstGeom prst="rect">
            <a:avLst/>
          </a:prstGeom>
          <a:blipFill>
            <a:blip r:embed="rId4" cstate="print"/>
            <a:stretch>
              <a:fillRect/>
            </a:stretch>
          </a:blipFill>
        </p:spPr>
        <p:txBody>
          <a:bodyPr wrap="square" lIns="0" tIns="0" rIns="0" bIns="0" rtlCol="0">
            <a:noAutofit/>
          </a:bodyPr>
          <a:lstStyle/>
          <a:p>
            <a:endParaRPr/>
          </a:p>
        </p:txBody>
      </p:sp>
      <p:sp>
        <p:nvSpPr>
          <p:cNvPr id="17" name="object 17"/>
          <p:cNvSpPr/>
          <p:nvPr/>
        </p:nvSpPr>
        <p:spPr>
          <a:xfrm>
            <a:off x="1015587" y="2152687"/>
            <a:ext cx="639813" cy="914224"/>
          </a:xfrm>
          <a:prstGeom prst="rect">
            <a:avLst/>
          </a:prstGeom>
          <a:blipFill>
            <a:blip r:embed="rId6" cstate="print"/>
            <a:stretch>
              <a:fillRect/>
            </a:stretch>
          </a:blipFill>
        </p:spPr>
        <p:txBody>
          <a:bodyPr wrap="square" lIns="0" tIns="0" rIns="0" bIns="0" rtlCol="0">
            <a:noAutofit/>
          </a:bodyPr>
          <a:lstStyle/>
          <a:p>
            <a:endParaRPr/>
          </a:p>
        </p:txBody>
      </p:sp>
      <p:sp>
        <p:nvSpPr>
          <p:cNvPr id="18" name="object 18"/>
          <p:cNvSpPr/>
          <p:nvPr/>
        </p:nvSpPr>
        <p:spPr>
          <a:xfrm>
            <a:off x="1015589" y="2962201"/>
            <a:ext cx="639813" cy="914224"/>
          </a:xfrm>
          <a:custGeom>
            <a:avLst/>
            <a:gdLst/>
            <a:ahLst/>
            <a:cxnLst/>
            <a:rect l="l" t="t" r="r" b="b"/>
            <a:pathLst>
              <a:path w="675132" h="964692">
                <a:moveTo>
                  <a:pt x="675132" y="0"/>
                </a:moveTo>
                <a:lnTo>
                  <a:pt x="675132" y="627126"/>
                </a:lnTo>
                <a:lnTo>
                  <a:pt x="337566" y="964692"/>
                </a:lnTo>
                <a:lnTo>
                  <a:pt x="0" y="627126"/>
                </a:lnTo>
                <a:lnTo>
                  <a:pt x="0" y="0"/>
                </a:lnTo>
                <a:lnTo>
                  <a:pt x="337566" y="337565"/>
                </a:lnTo>
                <a:lnTo>
                  <a:pt x="675132" y="0"/>
                </a:lnTo>
                <a:close/>
              </a:path>
            </a:pathLst>
          </a:custGeom>
          <a:ln w="9144">
            <a:solidFill>
              <a:srgbClr val="4F81BC"/>
            </a:solidFill>
          </a:ln>
        </p:spPr>
        <p:txBody>
          <a:bodyPr wrap="square" lIns="0" tIns="0" rIns="0" bIns="0" rtlCol="0">
            <a:noAutofit/>
          </a:bodyPr>
          <a:lstStyle/>
          <a:p>
            <a:endParaRPr/>
          </a:p>
        </p:txBody>
      </p:sp>
      <p:sp>
        <p:nvSpPr>
          <p:cNvPr id="19" name="object 19"/>
          <p:cNvSpPr/>
          <p:nvPr/>
        </p:nvSpPr>
        <p:spPr>
          <a:xfrm>
            <a:off x="1655402" y="2962203"/>
            <a:ext cx="6063055" cy="593595"/>
          </a:xfrm>
          <a:custGeom>
            <a:avLst/>
            <a:gdLst/>
            <a:ahLst/>
            <a:cxnLst/>
            <a:rect l="l" t="t" r="r" b="b"/>
            <a:pathLst>
              <a:path w="6397752" h="626363">
                <a:moveTo>
                  <a:pt x="6293358" y="0"/>
                </a:moveTo>
                <a:lnTo>
                  <a:pt x="0" y="0"/>
                </a:lnTo>
                <a:lnTo>
                  <a:pt x="0" y="626363"/>
                </a:lnTo>
                <a:lnTo>
                  <a:pt x="6302555" y="625964"/>
                </a:lnTo>
                <a:lnTo>
                  <a:pt x="6343022" y="613817"/>
                </a:lnTo>
                <a:lnTo>
                  <a:pt x="6374663" y="587457"/>
                </a:lnTo>
                <a:lnTo>
                  <a:pt x="6393784" y="550577"/>
                </a:lnTo>
                <a:lnTo>
                  <a:pt x="6397752" y="521969"/>
                </a:lnTo>
                <a:lnTo>
                  <a:pt x="6397752" y="104393"/>
                </a:lnTo>
                <a:lnTo>
                  <a:pt x="6385205" y="54729"/>
                </a:lnTo>
                <a:lnTo>
                  <a:pt x="6358845" y="23088"/>
                </a:lnTo>
                <a:lnTo>
                  <a:pt x="6321965" y="3967"/>
                </a:lnTo>
                <a:lnTo>
                  <a:pt x="6293358" y="0"/>
                </a:lnTo>
                <a:close/>
              </a:path>
            </a:pathLst>
          </a:custGeom>
          <a:solidFill>
            <a:srgbClr val="FFFFFF"/>
          </a:solidFill>
        </p:spPr>
        <p:txBody>
          <a:bodyPr wrap="square" lIns="0" tIns="0" rIns="0" bIns="0" rtlCol="0">
            <a:noAutofit/>
          </a:bodyPr>
          <a:lstStyle/>
          <a:p>
            <a:endParaRPr/>
          </a:p>
        </p:txBody>
      </p:sp>
      <p:sp>
        <p:nvSpPr>
          <p:cNvPr id="20" name="object 20"/>
          <p:cNvSpPr/>
          <p:nvPr/>
        </p:nvSpPr>
        <p:spPr>
          <a:xfrm>
            <a:off x="1655402" y="2962203"/>
            <a:ext cx="6063055" cy="593595"/>
          </a:xfrm>
          <a:custGeom>
            <a:avLst/>
            <a:gdLst/>
            <a:ahLst/>
            <a:cxnLst/>
            <a:rect l="l" t="t" r="r" b="b"/>
            <a:pathLst>
              <a:path w="6397752" h="626363">
                <a:moveTo>
                  <a:pt x="6397752" y="104393"/>
                </a:moveTo>
                <a:lnTo>
                  <a:pt x="6397752" y="521969"/>
                </a:lnTo>
                <a:lnTo>
                  <a:pt x="6396737" y="536584"/>
                </a:lnTo>
                <a:lnTo>
                  <a:pt x="6382610" y="576150"/>
                </a:lnTo>
                <a:lnTo>
                  <a:pt x="6354732" y="606427"/>
                </a:lnTo>
                <a:lnTo>
                  <a:pt x="6316797" y="623722"/>
                </a:lnTo>
                <a:lnTo>
                  <a:pt x="0" y="626363"/>
                </a:lnTo>
                <a:lnTo>
                  <a:pt x="0" y="0"/>
                </a:lnTo>
                <a:lnTo>
                  <a:pt x="6293358" y="0"/>
                </a:lnTo>
                <a:lnTo>
                  <a:pt x="6307972" y="1014"/>
                </a:lnTo>
                <a:lnTo>
                  <a:pt x="6347538" y="15141"/>
                </a:lnTo>
                <a:lnTo>
                  <a:pt x="6377815" y="43019"/>
                </a:lnTo>
                <a:lnTo>
                  <a:pt x="6395110" y="80954"/>
                </a:lnTo>
                <a:lnTo>
                  <a:pt x="6397752" y="104393"/>
                </a:lnTo>
                <a:close/>
              </a:path>
            </a:pathLst>
          </a:custGeom>
          <a:ln w="9144">
            <a:solidFill>
              <a:srgbClr val="4F81BC"/>
            </a:solidFill>
          </a:ln>
        </p:spPr>
        <p:txBody>
          <a:bodyPr wrap="square" lIns="0" tIns="0" rIns="0" bIns="0" rtlCol="0">
            <a:noAutofit/>
          </a:bodyPr>
          <a:lstStyle/>
          <a:p>
            <a:endParaRPr/>
          </a:p>
        </p:txBody>
      </p:sp>
      <p:sp>
        <p:nvSpPr>
          <p:cNvPr id="23" name="object 23"/>
          <p:cNvSpPr/>
          <p:nvPr/>
        </p:nvSpPr>
        <p:spPr>
          <a:xfrm>
            <a:off x="1005406" y="2949363"/>
            <a:ext cx="639813" cy="914224"/>
          </a:xfrm>
          <a:prstGeom prst="rect">
            <a:avLst/>
          </a:prstGeom>
          <a:blipFill>
            <a:blip r:embed="rId7" cstate="print"/>
            <a:stretch>
              <a:fillRect/>
            </a:stretch>
          </a:blipFill>
        </p:spPr>
        <p:txBody>
          <a:bodyPr wrap="square" lIns="0" tIns="0" rIns="0" bIns="0" rtlCol="0">
            <a:noAutofit/>
          </a:bodyPr>
          <a:lstStyle/>
          <a:p>
            <a:endParaRPr/>
          </a:p>
        </p:txBody>
      </p:sp>
      <p:sp>
        <p:nvSpPr>
          <p:cNvPr id="24" name="object 24"/>
          <p:cNvSpPr/>
          <p:nvPr/>
        </p:nvSpPr>
        <p:spPr>
          <a:xfrm>
            <a:off x="1015589" y="3763772"/>
            <a:ext cx="639813" cy="914224"/>
          </a:xfrm>
          <a:custGeom>
            <a:avLst/>
            <a:gdLst/>
            <a:ahLst/>
            <a:cxnLst/>
            <a:rect l="l" t="t" r="r" b="b"/>
            <a:pathLst>
              <a:path w="675132" h="964692">
                <a:moveTo>
                  <a:pt x="675132" y="0"/>
                </a:moveTo>
                <a:lnTo>
                  <a:pt x="675132" y="627125"/>
                </a:lnTo>
                <a:lnTo>
                  <a:pt x="337566" y="964691"/>
                </a:lnTo>
                <a:lnTo>
                  <a:pt x="0" y="627125"/>
                </a:lnTo>
                <a:lnTo>
                  <a:pt x="0" y="0"/>
                </a:lnTo>
                <a:lnTo>
                  <a:pt x="337566" y="337565"/>
                </a:lnTo>
                <a:lnTo>
                  <a:pt x="675132" y="0"/>
                </a:lnTo>
                <a:close/>
              </a:path>
            </a:pathLst>
          </a:custGeom>
          <a:ln w="9144">
            <a:solidFill>
              <a:srgbClr val="4F81BC"/>
            </a:solidFill>
          </a:ln>
        </p:spPr>
        <p:txBody>
          <a:bodyPr wrap="square" lIns="0" tIns="0" rIns="0" bIns="0" rtlCol="0">
            <a:noAutofit/>
          </a:bodyPr>
          <a:lstStyle/>
          <a:p>
            <a:endParaRPr/>
          </a:p>
        </p:txBody>
      </p:sp>
      <p:sp>
        <p:nvSpPr>
          <p:cNvPr id="25" name="object 25"/>
          <p:cNvSpPr/>
          <p:nvPr/>
        </p:nvSpPr>
        <p:spPr>
          <a:xfrm>
            <a:off x="1655402" y="3763773"/>
            <a:ext cx="6063055" cy="595040"/>
          </a:xfrm>
          <a:custGeom>
            <a:avLst/>
            <a:gdLst/>
            <a:ahLst/>
            <a:cxnLst/>
            <a:rect l="l" t="t" r="r" b="b"/>
            <a:pathLst>
              <a:path w="6397752" h="627888">
                <a:moveTo>
                  <a:pt x="6293104" y="0"/>
                </a:moveTo>
                <a:lnTo>
                  <a:pt x="0" y="0"/>
                </a:lnTo>
                <a:lnTo>
                  <a:pt x="0" y="627887"/>
                </a:lnTo>
                <a:lnTo>
                  <a:pt x="6302710" y="627452"/>
                </a:lnTo>
                <a:lnTo>
                  <a:pt x="6343121" y="615178"/>
                </a:lnTo>
                <a:lnTo>
                  <a:pt x="6374708" y="588750"/>
                </a:lnTo>
                <a:lnTo>
                  <a:pt x="6393792" y="551845"/>
                </a:lnTo>
                <a:lnTo>
                  <a:pt x="6397752" y="523239"/>
                </a:lnTo>
                <a:lnTo>
                  <a:pt x="6397752" y="104647"/>
                </a:lnTo>
                <a:lnTo>
                  <a:pt x="6385042" y="54630"/>
                </a:lnTo>
                <a:lnTo>
                  <a:pt x="6358614" y="23043"/>
                </a:lnTo>
                <a:lnTo>
                  <a:pt x="6321709" y="3959"/>
                </a:lnTo>
                <a:lnTo>
                  <a:pt x="6293104" y="0"/>
                </a:lnTo>
                <a:close/>
              </a:path>
            </a:pathLst>
          </a:custGeom>
          <a:solidFill>
            <a:srgbClr val="FFFFFF"/>
          </a:solidFill>
        </p:spPr>
        <p:txBody>
          <a:bodyPr wrap="square" lIns="0" tIns="0" rIns="0" bIns="0" rtlCol="0">
            <a:noAutofit/>
          </a:bodyPr>
          <a:lstStyle/>
          <a:p>
            <a:endParaRPr/>
          </a:p>
        </p:txBody>
      </p:sp>
      <p:sp>
        <p:nvSpPr>
          <p:cNvPr id="26" name="object 26"/>
          <p:cNvSpPr/>
          <p:nvPr/>
        </p:nvSpPr>
        <p:spPr>
          <a:xfrm>
            <a:off x="1655402" y="3763773"/>
            <a:ext cx="6063055" cy="595040"/>
          </a:xfrm>
          <a:custGeom>
            <a:avLst/>
            <a:gdLst/>
            <a:ahLst/>
            <a:cxnLst/>
            <a:rect l="l" t="t" r="r" b="b"/>
            <a:pathLst>
              <a:path w="6397752" h="627888">
                <a:moveTo>
                  <a:pt x="6397752" y="104647"/>
                </a:moveTo>
                <a:lnTo>
                  <a:pt x="6397752" y="523239"/>
                </a:lnTo>
                <a:lnTo>
                  <a:pt x="6396739" y="537852"/>
                </a:lnTo>
                <a:lnTo>
                  <a:pt x="6382640" y="577430"/>
                </a:lnTo>
                <a:lnTo>
                  <a:pt x="6354812" y="607760"/>
                </a:lnTo>
                <a:lnTo>
                  <a:pt x="6316934" y="625161"/>
                </a:lnTo>
                <a:lnTo>
                  <a:pt x="0" y="627887"/>
                </a:lnTo>
                <a:lnTo>
                  <a:pt x="0" y="0"/>
                </a:lnTo>
                <a:lnTo>
                  <a:pt x="6293104" y="0"/>
                </a:lnTo>
                <a:lnTo>
                  <a:pt x="6307716" y="1012"/>
                </a:lnTo>
                <a:lnTo>
                  <a:pt x="6347294" y="15111"/>
                </a:lnTo>
                <a:lnTo>
                  <a:pt x="6377624" y="42939"/>
                </a:lnTo>
                <a:lnTo>
                  <a:pt x="6395025" y="80817"/>
                </a:lnTo>
                <a:lnTo>
                  <a:pt x="6397752" y="104647"/>
                </a:lnTo>
                <a:close/>
              </a:path>
            </a:pathLst>
          </a:custGeom>
          <a:ln w="9144">
            <a:solidFill>
              <a:srgbClr val="4F81BC"/>
            </a:solidFill>
          </a:ln>
        </p:spPr>
        <p:txBody>
          <a:bodyPr wrap="square" lIns="0" tIns="0" rIns="0" bIns="0" rtlCol="0">
            <a:noAutofit/>
          </a:bodyPr>
          <a:lstStyle/>
          <a:p>
            <a:endParaRPr/>
          </a:p>
        </p:txBody>
      </p:sp>
      <p:sp>
        <p:nvSpPr>
          <p:cNvPr id="27" name="object 27"/>
          <p:cNvSpPr/>
          <p:nvPr/>
        </p:nvSpPr>
        <p:spPr>
          <a:xfrm>
            <a:off x="970816" y="4533570"/>
            <a:ext cx="729357" cy="1012434"/>
          </a:xfrm>
          <a:prstGeom prst="rect">
            <a:avLst/>
          </a:prstGeom>
          <a:blipFill>
            <a:blip r:embed="rId8" cstate="print"/>
            <a:stretch>
              <a:fillRect/>
            </a:stretch>
          </a:blipFill>
        </p:spPr>
        <p:txBody>
          <a:bodyPr wrap="square" lIns="0" tIns="0" rIns="0" bIns="0" rtlCol="0">
            <a:noAutofit/>
          </a:bodyPr>
          <a:lstStyle/>
          <a:p>
            <a:endParaRPr/>
          </a:p>
        </p:txBody>
      </p:sp>
      <p:sp>
        <p:nvSpPr>
          <p:cNvPr id="28" name="object 28"/>
          <p:cNvSpPr/>
          <p:nvPr/>
        </p:nvSpPr>
        <p:spPr>
          <a:xfrm>
            <a:off x="885602" y="4556681"/>
            <a:ext cx="901226" cy="1084647"/>
          </a:xfrm>
          <a:prstGeom prst="rect">
            <a:avLst/>
          </a:prstGeom>
          <a:blipFill>
            <a:blip r:embed="rId9" cstate="print"/>
            <a:stretch>
              <a:fillRect/>
            </a:stretch>
          </a:blipFill>
        </p:spPr>
        <p:txBody>
          <a:bodyPr wrap="square" lIns="0" tIns="0" rIns="0" bIns="0" rtlCol="0">
            <a:noAutofit/>
          </a:bodyPr>
          <a:lstStyle/>
          <a:p>
            <a:endParaRPr/>
          </a:p>
        </p:txBody>
      </p:sp>
      <p:sp>
        <p:nvSpPr>
          <p:cNvPr id="29" name="object 29"/>
          <p:cNvSpPr/>
          <p:nvPr/>
        </p:nvSpPr>
        <p:spPr>
          <a:xfrm>
            <a:off x="1011438" y="3778941"/>
            <a:ext cx="639813" cy="915669"/>
          </a:xfrm>
          <a:prstGeom prst="rect">
            <a:avLst/>
          </a:prstGeom>
          <a:blipFill>
            <a:blip r:embed="rId10" cstate="print"/>
            <a:stretch>
              <a:fillRect/>
            </a:stretch>
          </a:blipFill>
        </p:spPr>
        <p:txBody>
          <a:bodyPr wrap="square" lIns="0" tIns="0" rIns="0" bIns="0" rtlCol="0">
            <a:noAutofit/>
          </a:bodyPr>
          <a:lstStyle/>
          <a:p>
            <a:endParaRPr/>
          </a:p>
        </p:txBody>
      </p:sp>
      <p:sp>
        <p:nvSpPr>
          <p:cNvPr id="30" name="object 30"/>
          <p:cNvSpPr/>
          <p:nvPr/>
        </p:nvSpPr>
        <p:spPr>
          <a:xfrm>
            <a:off x="1015589" y="4565346"/>
            <a:ext cx="639813" cy="915669"/>
          </a:xfrm>
          <a:custGeom>
            <a:avLst/>
            <a:gdLst/>
            <a:ahLst/>
            <a:cxnLst/>
            <a:rect l="l" t="t" r="r" b="b"/>
            <a:pathLst>
              <a:path w="675132" h="966216">
                <a:moveTo>
                  <a:pt x="675132" y="0"/>
                </a:moveTo>
                <a:lnTo>
                  <a:pt x="675132" y="628650"/>
                </a:lnTo>
                <a:lnTo>
                  <a:pt x="337566" y="966216"/>
                </a:lnTo>
                <a:lnTo>
                  <a:pt x="0" y="628650"/>
                </a:lnTo>
                <a:lnTo>
                  <a:pt x="0" y="0"/>
                </a:lnTo>
                <a:lnTo>
                  <a:pt x="337566" y="337566"/>
                </a:lnTo>
                <a:lnTo>
                  <a:pt x="675132" y="0"/>
                </a:lnTo>
                <a:close/>
              </a:path>
            </a:pathLst>
          </a:custGeom>
          <a:ln w="9144">
            <a:solidFill>
              <a:srgbClr val="4F81BC"/>
            </a:solidFill>
          </a:ln>
        </p:spPr>
        <p:txBody>
          <a:bodyPr wrap="square" lIns="0" tIns="0" rIns="0" bIns="0" rtlCol="0">
            <a:noAutofit/>
          </a:bodyPr>
          <a:lstStyle/>
          <a:p>
            <a:endParaRPr/>
          </a:p>
        </p:txBody>
      </p:sp>
      <p:sp>
        <p:nvSpPr>
          <p:cNvPr id="31" name="object 31"/>
          <p:cNvSpPr txBox="1"/>
          <p:nvPr/>
        </p:nvSpPr>
        <p:spPr>
          <a:xfrm>
            <a:off x="1200215" y="1484954"/>
            <a:ext cx="270801" cy="3753903"/>
          </a:xfrm>
          <a:prstGeom prst="rect">
            <a:avLst/>
          </a:prstGeom>
        </p:spPr>
        <p:txBody>
          <a:bodyPr vert="horz" wrap="square" lIns="0" tIns="0" rIns="0" bIns="0" rtlCol="0">
            <a:noAutofit/>
          </a:bodyPr>
          <a:lstStyle/>
          <a:p>
            <a:pPr marL="49345"/>
            <a:r>
              <a:rPr sz="3411" spc="-554" dirty="0">
                <a:latin typeface="Arial"/>
                <a:cs typeface="Arial"/>
              </a:rPr>
              <a:t>1</a:t>
            </a:r>
            <a:endParaRPr sz="3411" dirty="0">
              <a:latin typeface="Arial"/>
              <a:cs typeface="Arial"/>
            </a:endParaRPr>
          </a:p>
          <a:p>
            <a:pPr>
              <a:lnSpc>
                <a:spcPts val="948"/>
              </a:lnSpc>
            </a:pPr>
            <a:endParaRPr sz="948" dirty="0"/>
          </a:p>
          <a:p>
            <a:pPr>
              <a:lnSpc>
                <a:spcPts val="1232"/>
              </a:lnSpc>
              <a:spcBef>
                <a:spcPts val="46"/>
              </a:spcBef>
            </a:pPr>
            <a:endParaRPr sz="1232" dirty="0"/>
          </a:p>
          <a:p>
            <a:pPr marL="12036"/>
            <a:r>
              <a:rPr sz="3411" spc="38" dirty="0">
                <a:latin typeface="Arial"/>
                <a:cs typeface="Arial"/>
              </a:rPr>
              <a:t>2</a:t>
            </a:r>
            <a:endParaRPr sz="3411" dirty="0">
              <a:latin typeface="Arial"/>
              <a:cs typeface="Arial"/>
            </a:endParaRPr>
          </a:p>
          <a:p>
            <a:pPr>
              <a:lnSpc>
                <a:spcPts val="948"/>
              </a:lnSpc>
            </a:pPr>
            <a:endParaRPr sz="948" dirty="0"/>
          </a:p>
          <a:p>
            <a:pPr>
              <a:lnSpc>
                <a:spcPts val="1232"/>
              </a:lnSpc>
              <a:spcBef>
                <a:spcPts val="44"/>
              </a:spcBef>
            </a:pPr>
            <a:endParaRPr sz="1232" dirty="0"/>
          </a:p>
          <a:p>
            <a:pPr marL="12036"/>
            <a:r>
              <a:rPr sz="3411" spc="38" dirty="0">
                <a:latin typeface="Arial"/>
                <a:cs typeface="Arial"/>
              </a:rPr>
              <a:t>3</a:t>
            </a:r>
            <a:endParaRPr sz="3411" dirty="0">
              <a:latin typeface="Arial"/>
              <a:cs typeface="Arial"/>
            </a:endParaRPr>
          </a:p>
          <a:p>
            <a:pPr>
              <a:lnSpc>
                <a:spcPts val="948"/>
              </a:lnSpc>
            </a:pPr>
            <a:endParaRPr sz="948" dirty="0"/>
          </a:p>
          <a:p>
            <a:pPr>
              <a:lnSpc>
                <a:spcPts val="1232"/>
              </a:lnSpc>
              <a:spcBef>
                <a:spcPts val="43"/>
              </a:spcBef>
            </a:pPr>
            <a:endParaRPr sz="1232" dirty="0"/>
          </a:p>
          <a:p>
            <a:pPr marL="12036"/>
            <a:r>
              <a:rPr sz="3411" spc="38" dirty="0">
                <a:latin typeface="Arial"/>
                <a:cs typeface="Arial"/>
              </a:rPr>
              <a:t>4</a:t>
            </a:r>
            <a:endParaRPr sz="3411" dirty="0">
              <a:latin typeface="Arial"/>
              <a:cs typeface="Arial"/>
            </a:endParaRPr>
          </a:p>
          <a:p>
            <a:pPr>
              <a:lnSpc>
                <a:spcPts val="948"/>
              </a:lnSpc>
            </a:pPr>
            <a:endParaRPr sz="948" dirty="0"/>
          </a:p>
          <a:p>
            <a:pPr>
              <a:lnSpc>
                <a:spcPts val="1232"/>
              </a:lnSpc>
              <a:spcBef>
                <a:spcPts val="44"/>
              </a:spcBef>
            </a:pPr>
            <a:endParaRPr sz="1232" dirty="0"/>
          </a:p>
          <a:p>
            <a:pPr marL="12036"/>
            <a:r>
              <a:rPr sz="3411" spc="38" dirty="0">
                <a:latin typeface="Arial"/>
                <a:cs typeface="Arial"/>
              </a:rPr>
              <a:t>5</a:t>
            </a:r>
            <a:endParaRPr sz="3411" dirty="0">
              <a:latin typeface="Arial"/>
              <a:cs typeface="Arial"/>
            </a:endParaRPr>
          </a:p>
        </p:txBody>
      </p:sp>
      <p:sp>
        <p:nvSpPr>
          <p:cNvPr id="33" name="object 33"/>
          <p:cNvSpPr txBox="1"/>
          <p:nvPr/>
        </p:nvSpPr>
        <p:spPr>
          <a:xfrm>
            <a:off x="1849070" y="2127414"/>
            <a:ext cx="4390452" cy="544009"/>
          </a:xfrm>
          <a:prstGeom prst="rect">
            <a:avLst/>
          </a:prstGeom>
        </p:spPr>
        <p:txBody>
          <a:bodyPr vert="horz" wrap="square" lIns="0" tIns="0" rIns="0" bIns="0" rtlCol="0">
            <a:noAutofit/>
          </a:bodyPr>
          <a:lstStyle/>
          <a:p>
            <a:pPr marL="283442" indent="-272008" algn="l">
              <a:buFont typeface="Microsoft JhengHei Light"/>
              <a:buChar char="•"/>
              <a:tabLst>
                <a:tab pos="283442" algn="l"/>
              </a:tabLst>
            </a:pPr>
            <a:r>
              <a:rPr lang="zh-CN" altLang="en-US" sz="3411" spc="-422" dirty="0">
                <a:latin typeface="Arial"/>
                <a:cs typeface="Arial"/>
              </a:rPr>
              <a:t>云存储平台架构</a:t>
            </a:r>
            <a:endParaRPr sz="3411" dirty="0">
              <a:latin typeface="Arial"/>
              <a:cs typeface="Arial"/>
            </a:endParaRPr>
          </a:p>
        </p:txBody>
      </p:sp>
      <p:sp>
        <p:nvSpPr>
          <p:cNvPr id="34" name="object 34"/>
          <p:cNvSpPr txBox="1"/>
          <p:nvPr/>
        </p:nvSpPr>
        <p:spPr>
          <a:xfrm>
            <a:off x="1849070" y="2939295"/>
            <a:ext cx="4420924" cy="544611"/>
          </a:xfrm>
          <a:prstGeom prst="rect">
            <a:avLst/>
          </a:prstGeom>
        </p:spPr>
        <p:txBody>
          <a:bodyPr vert="horz" wrap="square" lIns="0" tIns="0" rIns="0" bIns="0" rtlCol="0">
            <a:noAutofit/>
          </a:bodyPr>
          <a:lstStyle/>
          <a:p>
            <a:pPr marL="283442" indent="-272008" algn="l">
              <a:buFont typeface="Microsoft JhengHei Light"/>
              <a:buChar char="•"/>
              <a:tabLst>
                <a:tab pos="283442" algn="l"/>
              </a:tabLst>
            </a:pPr>
            <a:r>
              <a:rPr lang="zh-CN" altLang="en-US" sz="3411" spc="-85" dirty="0">
                <a:latin typeface="Arial"/>
                <a:cs typeface="Arial"/>
              </a:rPr>
              <a:t>云存储主要技术</a:t>
            </a:r>
            <a:endParaRPr sz="3411" dirty="0">
              <a:latin typeface="Arial"/>
              <a:cs typeface="Arial"/>
            </a:endParaRPr>
          </a:p>
        </p:txBody>
      </p:sp>
      <p:sp>
        <p:nvSpPr>
          <p:cNvPr id="35" name="object 35"/>
          <p:cNvSpPr txBox="1"/>
          <p:nvPr/>
        </p:nvSpPr>
        <p:spPr>
          <a:xfrm>
            <a:off x="1849070" y="3732000"/>
            <a:ext cx="3166316" cy="544009"/>
          </a:xfrm>
          <a:prstGeom prst="rect">
            <a:avLst/>
          </a:prstGeom>
        </p:spPr>
        <p:txBody>
          <a:bodyPr vert="horz" wrap="square" lIns="0" tIns="0" rIns="0" bIns="0" rtlCol="0">
            <a:noAutofit/>
          </a:bodyPr>
          <a:lstStyle/>
          <a:p>
            <a:pPr marL="283442" indent="-272008" algn="l">
              <a:buFont typeface="Microsoft JhengHei Light"/>
              <a:buChar char="•"/>
              <a:tabLst>
                <a:tab pos="283442" algn="l"/>
              </a:tabLst>
            </a:pPr>
            <a:r>
              <a:rPr lang="zh-CN" altLang="en-US" sz="3411" dirty="0">
                <a:latin typeface="Microsoft JhengHei Light"/>
                <a:cs typeface="Microsoft JhengHei Light"/>
              </a:rPr>
              <a:t>云存储应用</a:t>
            </a:r>
            <a:endParaRPr sz="3411" dirty="0">
              <a:latin typeface="Arial"/>
              <a:cs typeface="Arial"/>
            </a:endParaRPr>
          </a:p>
        </p:txBody>
      </p:sp>
      <p:sp>
        <p:nvSpPr>
          <p:cNvPr id="36" name="object 36"/>
          <p:cNvSpPr/>
          <p:nvPr/>
        </p:nvSpPr>
        <p:spPr>
          <a:xfrm>
            <a:off x="1655402" y="4565345"/>
            <a:ext cx="6063055" cy="595040"/>
          </a:xfrm>
          <a:custGeom>
            <a:avLst/>
            <a:gdLst/>
            <a:ahLst/>
            <a:cxnLst/>
            <a:rect l="l" t="t" r="r" b="b"/>
            <a:pathLst>
              <a:path w="6397752" h="627888">
                <a:moveTo>
                  <a:pt x="6293104" y="0"/>
                </a:moveTo>
                <a:lnTo>
                  <a:pt x="0" y="0"/>
                </a:lnTo>
                <a:lnTo>
                  <a:pt x="0" y="627888"/>
                </a:lnTo>
                <a:lnTo>
                  <a:pt x="6302710" y="627452"/>
                </a:lnTo>
                <a:lnTo>
                  <a:pt x="6343121" y="615178"/>
                </a:lnTo>
                <a:lnTo>
                  <a:pt x="6374708" y="588750"/>
                </a:lnTo>
                <a:lnTo>
                  <a:pt x="6393792" y="551845"/>
                </a:lnTo>
                <a:lnTo>
                  <a:pt x="6397752" y="523240"/>
                </a:lnTo>
                <a:lnTo>
                  <a:pt x="6397752" y="104648"/>
                </a:lnTo>
                <a:lnTo>
                  <a:pt x="6385042" y="54630"/>
                </a:lnTo>
                <a:lnTo>
                  <a:pt x="6358614" y="23043"/>
                </a:lnTo>
                <a:lnTo>
                  <a:pt x="6321709" y="3959"/>
                </a:lnTo>
                <a:lnTo>
                  <a:pt x="6293104" y="0"/>
                </a:lnTo>
                <a:close/>
              </a:path>
            </a:pathLst>
          </a:custGeom>
          <a:solidFill>
            <a:srgbClr val="FFFFFF"/>
          </a:solidFill>
        </p:spPr>
        <p:txBody>
          <a:bodyPr wrap="square" lIns="0" tIns="0" rIns="0" bIns="0" rtlCol="0">
            <a:noAutofit/>
          </a:bodyPr>
          <a:lstStyle/>
          <a:p>
            <a:endParaRPr/>
          </a:p>
        </p:txBody>
      </p:sp>
      <p:sp>
        <p:nvSpPr>
          <p:cNvPr id="37" name="object 37"/>
          <p:cNvSpPr/>
          <p:nvPr/>
        </p:nvSpPr>
        <p:spPr>
          <a:xfrm>
            <a:off x="1655402" y="4565345"/>
            <a:ext cx="6063055" cy="595040"/>
          </a:xfrm>
          <a:custGeom>
            <a:avLst/>
            <a:gdLst/>
            <a:ahLst/>
            <a:cxnLst/>
            <a:rect l="l" t="t" r="r" b="b"/>
            <a:pathLst>
              <a:path w="6397752" h="627888">
                <a:moveTo>
                  <a:pt x="6397752" y="104648"/>
                </a:moveTo>
                <a:lnTo>
                  <a:pt x="6397752" y="523240"/>
                </a:lnTo>
                <a:lnTo>
                  <a:pt x="6396739" y="537852"/>
                </a:lnTo>
                <a:lnTo>
                  <a:pt x="6382640" y="577430"/>
                </a:lnTo>
                <a:lnTo>
                  <a:pt x="6354812" y="607760"/>
                </a:lnTo>
                <a:lnTo>
                  <a:pt x="6316934" y="625161"/>
                </a:lnTo>
                <a:lnTo>
                  <a:pt x="0" y="627888"/>
                </a:lnTo>
                <a:lnTo>
                  <a:pt x="0" y="0"/>
                </a:lnTo>
                <a:lnTo>
                  <a:pt x="6293104" y="0"/>
                </a:lnTo>
                <a:lnTo>
                  <a:pt x="6307716" y="1012"/>
                </a:lnTo>
                <a:lnTo>
                  <a:pt x="6347294" y="15111"/>
                </a:lnTo>
                <a:lnTo>
                  <a:pt x="6377624" y="42939"/>
                </a:lnTo>
                <a:lnTo>
                  <a:pt x="6395025" y="80817"/>
                </a:lnTo>
                <a:lnTo>
                  <a:pt x="6397752" y="104648"/>
                </a:lnTo>
                <a:close/>
              </a:path>
            </a:pathLst>
          </a:custGeom>
          <a:ln w="9144">
            <a:solidFill>
              <a:srgbClr val="4F81BC"/>
            </a:solidFill>
          </a:ln>
        </p:spPr>
        <p:txBody>
          <a:bodyPr wrap="square" lIns="0" tIns="0" rIns="0" bIns="0" rtlCol="0">
            <a:noAutofit/>
          </a:bodyPr>
          <a:lstStyle/>
          <a:p>
            <a:endParaRPr/>
          </a:p>
        </p:txBody>
      </p:sp>
      <p:sp>
        <p:nvSpPr>
          <p:cNvPr id="38" name="object 38"/>
          <p:cNvSpPr txBox="1"/>
          <p:nvPr/>
        </p:nvSpPr>
        <p:spPr>
          <a:xfrm>
            <a:off x="1849070" y="4565345"/>
            <a:ext cx="3526356" cy="544009"/>
          </a:xfrm>
          <a:prstGeom prst="rect">
            <a:avLst/>
          </a:prstGeom>
        </p:spPr>
        <p:txBody>
          <a:bodyPr vert="horz" wrap="square" lIns="0" tIns="0" rIns="0" bIns="0" rtlCol="0">
            <a:noAutofit/>
          </a:bodyPr>
          <a:lstStyle/>
          <a:p>
            <a:pPr marL="12036"/>
            <a:r>
              <a:rPr sz="3411" spc="232" dirty="0">
                <a:latin typeface="Microsoft JhengHei Light"/>
                <a:cs typeface="Microsoft JhengHei Light"/>
              </a:rPr>
              <a:t>•</a:t>
            </a:r>
            <a:r>
              <a:rPr lang="zh-CN" altLang="en-US" sz="3411" spc="232" dirty="0">
                <a:latin typeface="Microsoft JhengHei Light"/>
                <a:cs typeface="Microsoft JhengHei Light"/>
              </a:rPr>
              <a:t>分布式文件系统</a:t>
            </a:r>
            <a:endParaRPr sz="3411" dirty="0">
              <a:latin typeface="Microsoft JhengHei Light"/>
              <a:cs typeface="Microsoft JhengHei Light"/>
            </a:endParaRPr>
          </a:p>
        </p:txBody>
      </p:sp>
      <p:sp>
        <p:nvSpPr>
          <p:cNvPr id="41" name="object 32"/>
          <p:cNvSpPr txBox="1"/>
          <p:nvPr/>
        </p:nvSpPr>
        <p:spPr>
          <a:xfrm>
            <a:off x="1849070" y="1325240"/>
            <a:ext cx="4534466" cy="544009"/>
          </a:xfrm>
          <a:prstGeom prst="rect">
            <a:avLst/>
          </a:prstGeom>
        </p:spPr>
        <p:txBody>
          <a:bodyPr vert="horz" wrap="square" lIns="0" tIns="0" rIns="0" bIns="0" rtlCol="0">
            <a:noAutofit/>
          </a:bodyPr>
          <a:lstStyle/>
          <a:p>
            <a:pPr marL="12036" algn="l"/>
            <a:r>
              <a:rPr sz="3411" spc="232" dirty="0" smtClean="0">
                <a:latin typeface="Microsoft JhengHei Light"/>
                <a:cs typeface="Microsoft JhengHei Light"/>
              </a:rPr>
              <a:t>•</a:t>
            </a:r>
            <a:r>
              <a:rPr lang="zh-CN" altLang="en-US" sz="3411" spc="-578" dirty="0" smtClean="0">
                <a:latin typeface="Microsoft JhengHei Light"/>
                <a:cs typeface="Microsoft JhengHei Light"/>
              </a:rPr>
              <a:t>大数据和云</a:t>
            </a:r>
            <a:r>
              <a:rPr lang="zh-CN" altLang="en-US" sz="3411" spc="-578" dirty="0">
                <a:latin typeface="Microsoft JhengHei Light"/>
                <a:cs typeface="Microsoft JhengHei Light"/>
              </a:rPr>
              <a:t>存储简介</a:t>
            </a:r>
            <a:endParaRPr sz="3411" dirty="0">
              <a:latin typeface="Microsoft JhengHei Light"/>
              <a:cs typeface="Microsoft JhengHei Light"/>
            </a:endParaRPr>
          </a:p>
        </p:txBody>
      </p:sp>
    </p:spTree>
    <p:extLst>
      <p:ext uri="{BB962C8B-B14F-4D97-AF65-F5344CB8AC3E}">
        <p14:creationId xmlns:p14="http://schemas.microsoft.com/office/powerpoint/2010/main" val="241864073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zh-CN" dirty="0" smtClean="0"/>
              <a:t>GFS</a:t>
            </a:r>
          </a:p>
          <a:p>
            <a:r>
              <a:rPr lang="en-US" dirty="0" smtClean="0"/>
              <a:t>HDFS</a:t>
            </a:r>
          </a:p>
          <a:p>
            <a:r>
              <a:rPr lang="en-US" dirty="0" smtClean="0"/>
              <a:t>GPFS</a:t>
            </a:r>
            <a:endParaRPr lang="en-US" dirty="0"/>
          </a:p>
        </p:txBody>
      </p:sp>
      <p:sp>
        <p:nvSpPr>
          <p:cNvPr id="3" name="Title 2"/>
          <p:cNvSpPr>
            <a:spLocks noGrp="1"/>
          </p:cNvSpPr>
          <p:nvPr>
            <p:ph type="title"/>
          </p:nvPr>
        </p:nvSpPr>
        <p:spPr/>
        <p:txBody>
          <a:bodyPr/>
          <a:lstStyle/>
          <a:p>
            <a:r>
              <a:rPr lang="zh-CN" altLang="en-US" dirty="0" smtClean="0"/>
              <a:t>分布式文件系统</a:t>
            </a:r>
            <a:endParaRPr lang="en-US" dirty="0"/>
          </a:p>
        </p:txBody>
      </p:sp>
    </p:spTree>
    <p:extLst>
      <p:ext uri="{BB962C8B-B14F-4D97-AF65-F5344CB8AC3E}">
        <p14:creationId xmlns:p14="http://schemas.microsoft.com/office/powerpoint/2010/main" val="73459485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9648" y="153268"/>
            <a:ext cx="1611145" cy="544611"/>
          </a:xfrm>
          <a:prstGeom prst="rect">
            <a:avLst/>
          </a:prstGeom>
        </p:spPr>
        <p:txBody>
          <a:bodyPr vert="horz" wrap="square" lIns="0" tIns="0" rIns="0" bIns="0" rtlCol="0">
            <a:noAutofit/>
          </a:bodyPr>
          <a:lstStyle/>
          <a:p>
            <a:pPr marL="12036" algn="l"/>
            <a:r>
              <a:rPr sz="3411" spc="-422" dirty="0">
                <a:solidFill>
                  <a:schemeClr val="bg1"/>
                </a:solidFill>
                <a:latin typeface="Arial"/>
                <a:cs typeface="Arial"/>
              </a:rPr>
              <a:t>GFS</a:t>
            </a:r>
            <a:endParaRPr sz="3411" dirty="0">
              <a:solidFill>
                <a:schemeClr val="bg1"/>
              </a:solidFill>
              <a:latin typeface="Arial"/>
              <a:cs typeface="Arial"/>
            </a:endParaRPr>
          </a:p>
        </p:txBody>
      </p:sp>
      <p:sp>
        <p:nvSpPr>
          <p:cNvPr id="3" name="object 3"/>
          <p:cNvSpPr txBox="1"/>
          <p:nvPr/>
        </p:nvSpPr>
        <p:spPr>
          <a:xfrm>
            <a:off x="508168" y="1417555"/>
            <a:ext cx="3758117" cy="972477"/>
          </a:xfrm>
          <a:prstGeom prst="rect">
            <a:avLst/>
          </a:prstGeom>
        </p:spPr>
        <p:txBody>
          <a:bodyPr vert="horz" wrap="square" lIns="0" tIns="0" rIns="0" bIns="0" rtlCol="0">
            <a:noAutofit/>
          </a:bodyPr>
          <a:lstStyle/>
          <a:p>
            <a:pPr marL="337001" indent="-325566" algn="l">
              <a:buFont typeface="Arial"/>
              <a:buChar char="•"/>
              <a:tabLst>
                <a:tab pos="337001" algn="l"/>
              </a:tabLst>
            </a:pPr>
            <a:r>
              <a:rPr sz="3032" spc="-375" dirty="0">
                <a:latin typeface="Arial"/>
                <a:cs typeface="Arial"/>
              </a:rPr>
              <a:t>GFS</a:t>
            </a:r>
            <a:endParaRPr sz="3032" dirty="0">
              <a:latin typeface="Arial"/>
              <a:cs typeface="Arial"/>
            </a:endParaRPr>
          </a:p>
          <a:p>
            <a:pPr algn="l">
              <a:lnSpc>
                <a:spcPts val="616"/>
              </a:lnSpc>
              <a:spcBef>
                <a:spcPts val="46"/>
              </a:spcBef>
            </a:pPr>
            <a:endParaRPr sz="616" dirty="0"/>
          </a:p>
          <a:p>
            <a:pPr marL="445322" algn="l"/>
            <a:r>
              <a:rPr sz="2655" spc="-19" dirty="0">
                <a:latin typeface="Arial"/>
                <a:cs typeface="Arial"/>
              </a:rPr>
              <a:t>–</a:t>
            </a:r>
            <a:r>
              <a:rPr sz="2655" spc="-76" dirty="0">
                <a:latin typeface="Arial"/>
                <a:cs typeface="Arial"/>
              </a:rPr>
              <a:t> </a:t>
            </a:r>
            <a:r>
              <a:rPr sz="2655" spc="-33" dirty="0">
                <a:latin typeface="Microsoft JhengHei Light"/>
                <a:cs typeface="Microsoft JhengHei Light"/>
              </a:rPr>
              <a:t>分布式文件存储系统</a:t>
            </a:r>
            <a:endParaRPr sz="2655" dirty="0">
              <a:latin typeface="Microsoft JhengHei Light"/>
              <a:cs typeface="Microsoft JhengHei Light"/>
            </a:endParaRPr>
          </a:p>
        </p:txBody>
      </p:sp>
    </p:spTree>
    <p:extLst>
      <p:ext uri="{BB962C8B-B14F-4D97-AF65-F5344CB8AC3E}">
        <p14:creationId xmlns:p14="http://schemas.microsoft.com/office/powerpoint/2010/main" val="247186702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08168" y="729333"/>
            <a:ext cx="8084314" cy="4712082"/>
          </a:xfrm>
          <a:prstGeom prst="rect">
            <a:avLst/>
          </a:prstGeom>
        </p:spPr>
        <p:txBody>
          <a:bodyPr vert="horz" wrap="square" lIns="0" tIns="0" rIns="0" bIns="0" rtlCol="0">
            <a:noAutofit/>
          </a:bodyPr>
          <a:lstStyle/>
          <a:p>
            <a:pPr>
              <a:lnSpc>
                <a:spcPts val="758"/>
              </a:lnSpc>
              <a:spcBef>
                <a:spcPts val="11"/>
              </a:spcBef>
            </a:pPr>
            <a:endParaRPr sz="758" dirty="0"/>
          </a:p>
          <a:p>
            <a:pPr>
              <a:lnSpc>
                <a:spcPts val="948"/>
              </a:lnSpc>
            </a:pPr>
            <a:endParaRPr sz="948" dirty="0"/>
          </a:p>
          <a:p>
            <a:pPr>
              <a:lnSpc>
                <a:spcPts val="948"/>
              </a:lnSpc>
            </a:pPr>
            <a:endParaRPr sz="948" dirty="0"/>
          </a:p>
          <a:p>
            <a:pPr>
              <a:lnSpc>
                <a:spcPts val="948"/>
              </a:lnSpc>
            </a:pPr>
            <a:endParaRPr sz="948" dirty="0"/>
          </a:p>
          <a:p>
            <a:pPr>
              <a:lnSpc>
                <a:spcPts val="948"/>
              </a:lnSpc>
            </a:pPr>
            <a:endParaRPr sz="948" dirty="0"/>
          </a:p>
          <a:p>
            <a:pPr>
              <a:lnSpc>
                <a:spcPts val="948"/>
              </a:lnSpc>
            </a:pPr>
            <a:endParaRPr sz="948" dirty="0"/>
          </a:p>
          <a:p>
            <a:pPr>
              <a:lnSpc>
                <a:spcPts val="948"/>
              </a:lnSpc>
            </a:pPr>
            <a:endParaRPr sz="948" dirty="0"/>
          </a:p>
          <a:p>
            <a:pPr marL="12036" algn="l">
              <a:tabLst>
                <a:tab pos="337001" algn="l"/>
              </a:tabLst>
            </a:pPr>
            <a:r>
              <a:rPr sz="3032" dirty="0">
                <a:latin typeface="Arial"/>
                <a:cs typeface="Arial"/>
              </a:rPr>
              <a:t>•	</a:t>
            </a:r>
            <a:r>
              <a:rPr sz="3032" dirty="0">
                <a:latin typeface="Microsoft JhengHei Light"/>
                <a:cs typeface="Microsoft JhengHei Light"/>
              </a:rPr>
              <a:t>什么是文件系统？</a:t>
            </a:r>
          </a:p>
          <a:p>
            <a:pPr algn="l">
              <a:lnSpc>
                <a:spcPts val="616"/>
              </a:lnSpc>
              <a:spcBef>
                <a:spcPts val="46"/>
              </a:spcBef>
            </a:pPr>
            <a:endParaRPr sz="616" dirty="0"/>
          </a:p>
          <a:p>
            <a:pPr marL="445322" algn="l"/>
            <a:r>
              <a:rPr sz="2655" spc="-19" dirty="0">
                <a:latin typeface="Arial"/>
                <a:cs typeface="Arial"/>
              </a:rPr>
              <a:t>–</a:t>
            </a:r>
            <a:r>
              <a:rPr sz="2655" spc="-76" dirty="0">
                <a:latin typeface="Arial"/>
                <a:cs typeface="Arial"/>
              </a:rPr>
              <a:t> </a:t>
            </a:r>
            <a:r>
              <a:rPr sz="2655" spc="-114" dirty="0">
                <a:latin typeface="Arial"/>
                <a:cs typeface="Arial"/>
              </a:rPr>
              <a:t>F</a:t>
            </a:r>
            <a:r>
              <a:rPr sz="2655" spc="-137" dirty="0">
                <a:latin typeface="Arial"/>
                <a:cs typeface="Arial"/>
              </a:rPr>
              <a:t>A</a:t>
            </a:r>
            <a:r>
              <a:rPr sz="2655" spc="-14" dirty="0">
                <a:latin typeface="Arial"/>
                <a:cs typeface="Arial"/>
              </a:rPr>
              <a:t>T,</a:t>
            </a:r>
            <a:r>
              <a:rPr sz="2655" spc="-66" dirty="0">
                <a:latin typeface="Arial"/>
                <a:cs typeface="Arial"/>
              </a:rPr>
              <a:t> </a:t>
            </a:r>
            <a:r>
              <a:rPr sz="2655" spc="-114" dirty="0">
                <a:latin typeface="Arial"/>
                <a:cs typeface="Arial"/>
              </a:rPr>
              <a:t>F</a:t>
            </a:r>
            <a:r>
              <a:rPr sz="2655" spc="-137" dirty="0">
                <a:latin typeface="Arial"/>
                <a:cs typeface="Arial"/>
              </a:rPr>
              <a:t>A</a:t>
            </a:r>
            <a:r>
              <a:rPr sz="2655" dirty="0">
                <a:latin typeface="Arial"/>
                <a:cs typeface="Arial"/>
              </a:rPr>
              <a:t>T32,</a:t>
            </a:r>
            <a:r>
              <a:rPr sz="2655" spc="-81" dirty="0">
                <a:latin typeface="Arial"/>
                <a:cs typeface="Arial"/>
              </a:rPr>
              <a:t> </a:t>
            </a:r>
            <a:r>
              <a:rPr sz="2655" spc="-175" dirty="0">
                <a:latin typeface="Arial"/>
                <a:cs typeface="Arial"/>
              </a:rPr>
              <a:t>NTF</a:t>
            </a:r>
            <a:r>
              <a:rPr sz="2655" spc="-194" dirty="0">
                <a:latin typeface="Arial"/>
                <a:cs typeface="Arial"/>
              </a:rPr>
              <a:t>S</a:t>
            </a:r>
            <a:r>
              <a:rPr sz="2655" spc="14" dirty="0">
                <a:latin typeface="Arial"/>
                <a:cs typeface="Arial"/>
              </a:rPr>
              <a:t>,</a:t>
            </a:r>
            <a:r>
              <a:rPr sz="2655" spc="-52" dirty="0">
                <a:latin typeface="Arial"/>
                <a:cs typeface="Arial"/>
              </a:rPr>
              <a:t> </a:t>
            </a:r>
            <a:r>
              <a:rPr sz="2655" spc="-118" dirty="0">
                <a:latin typeface="Arial"/>
                <a:cs typeface="Arial"/>
              </a:rPr>
              <a:t>EXT,</a:t>
            </a:r>
            <a:r>
              <a:rPr sz="2655" spc="-85" dirty="0">
                <a:latin typeface="Arial"/>
                <a:cs typeface="Arial"/>
              </a:rPr>
              <a:t> </a:t>
            </a:r>
            <a:r>
              <a:rPr sz="2655" spc="721" dirty="0">
                <a:latin typeface="Microsoft JhengHei Light"/>
                <a:cs typeface="Microsoft JhengHei Light"/>
              </a:rPr>
              <a:t>……</a:t>
            </a:r>
            <a:endParaRPr sz="2655" dirty="0">
              <a:latin typeface="Microsoft JhengHei Light"/>
              <a:cs typeface="Microsoft JhengHei Light"/>
            </a:endParaRPr>
          </a:p>
          <a:p>
            <a:pPr algn="l">
              <a:lnSpc>
                <a:spcPts val="616"/>
              </a:lnSpc>
              <a:spcBef>
                <a:spcPts val="24"/>
              </a:spcBef>
            </a:pPr>
            <a:endParaRPr sz="616" dirty="0"/>
          </a:p>
          <a:p>
            <a:pPr marL="445322" algn="l"/>
            <a:r>
              <a:rPr sz="2655" spc="-19" dirty="0">
                <a:latin typeface="Arial"/>
                <a:cs typeface="Arial"/>
              </a:rPr>
              <a:t>–</a:t>
            </a:r>
            <a:r>
              <a:rPr sz="2655" spc="-76" dirty="0">
                <a:latin typeface="Arial"/>
                <a:cs typeface="Arial"/>
              </a:rPr>
              <a:t> </a:t>
            </a:r>
            <a:r>
              <a:rPr sz="2655" spc="-28" dirty="0">
                <a:latin typeface="Microsoft JhengHei Light"/>
                <a:cs typeface="Microsoft JhengHei Light"/>
              </a:rPr>
              <a:t>用于持久地存储数据的系统</a:t>
            </a:r>
            <a:endParaRPr sz="2655" dirty="0">
              <a:latin typeface="Microsoft JhengHei Light"/>
              <a:cs typeface="Microsoft JhengHei Light"/>
            </a:endParaRPr>
          </a:p>
          <a:p>
            <a:pPr algn="l">
              <a:lnSpc>
                <a:spcPts val="662"/>
              </a:lnSpc>
              <a:spcBef>
                <a:spcPts val="38"/>
              </a:spcBef>
            </a:pPr>
            <a:endParaRPr sz="662" dirty="0"/>
          </a:p>
          <a:p>
            <a:pPr marL="12036" algn="l">
              <a:tabLst>
                <a:tab pos="337001" algn="l"/>
              </a:tabLst>
            </a:pPr>
            <a:r>
              <a:rPr sz="3032" dirty="0">
                <a:latin typeface="Arial"/>
                <a:cs typeface="Arial"/>
              </a:rPr>
              <a:t>•	</a:t>
            </a:r>
            <a:r>
              <a:rPr sz="3032" spc="-5" dirty="0">
                <a:latin typeface="Microsoft JhengHei Light"/>
                <a:cs typeface="Microsoft JhengHei Light"/>
              </a:rPr>
              <a:t>通常覆盖在底层的物理</a:t>
            </a:r>
            <a:r>
              <a:rPr sz="3032" spc="-19" dirty="0">
                <a:latin typeface="Microsoft JhengHei Light"/>
                <a:cs typeface="Microsoft JhengHei Light"/>
              </a:rPr>
              <a:t>存</a:t>
            </a:r>
            <a:r>
              <a:rPr sz="3032" spc="-5" dirty="0">
                <a:latin typeface="Microsoft JhengHei Light"/>
                <a:cs typeface="Microsoft JhengHei Light"/>
              </a:rPr>
              <a:t>储介</a:t>
            </a:r>
            <a:r>
              <a:rPr sz="3032" spc="-19" dirty="0">
                <a:latin typeface="Microsoft JhengHei Light"/>
                <a:cs typeface="Microsoft JhengHei Light"/>
              </a:rPr>
              <a:t>质</a:t>
            </a:r>
            <a:r>
              <a:rPr sz="3032" dirty="0">
                <a:latin typeface="Microsoft JhengHei Light"/>
                <a:cs typeface="Microsoft JhengHei Light"/>
              </a:rPr>
              <a:t>上</a:t>
            </a:r>
          </a:p>
          <a:p>
            <a:pPr algn="l">
              <a:lnSpc>
                <a:spcPts val="662"/>
              </a:lnSpc>
              <a:spcBef>
                <a:spcPts val="1"/>
              </a:spcBef>
            </a:pPr>
            <a:endParaRPr sz="662" dirty="0"/>
          </a:p>
          <a:p>
            <a:pPr marL="445322" algn="l"/>
            <a:r>
              <a:rPr sz="2655" spc="-19" dirty="0">
                <a:latin typeface="Arial"/>
                <a:cs typeface="Arial"/>
              </a:rPr>
              <a:t>–</a:t>
            </a:r>
            <a:r>
              <a:rPr sz="2655" spc="-76" dirty="0">
                <a:latin typeface="Arial"/>
                <a:cs typeface="Arial"/>
              </a:rPr>
              <a:t> </a:t>
            </a:r>
            <a:r>
              <a:rPr sz="2655" spc="-28" dirty="0">
                <a:latin typeface="Microsoft JhengHei Light"/>
                <a:cs typeface="Microsoft JhengHei Light"/>
              </a:rPr>
              <a:t>硬盘、</a:t>
            </a:r>
            <a:r>
              <a:rPr sz="2655" spc="-104" dirty="0">
                <a:latin typeface="Arial"/>
                <a:cs typeface="Arial"/>
              </a:rPr>
              <a:t>C</a:t>
            </a:r>
            <a:r>
              <a:rPr sz="2655" spc="-100" dirty="0">
                <a:latin typeface="Arial"/>
                <a:cs typeface="Arial"/>
              </a:rPr>
              <a:t>D</a:t>
            </a:r>
            <a:r>
              <a:rPr sz="2655" spc="-28" dirty="0">
                <a:latin typeface="Microsoft JhengHei Light"/>
                <a:cs typeface="Microsoft JhengHei Light"/>
              </a:rPr>
              <a:t>、磁带等</a:t>
            </a:r>
            <a:endParaRPr sz="2655" dirty="0">
              <a:latin typeface="Microsoft JhengHei Light"/>
              <a:cs typeface="Microsoft JhengHei Light"/>
            </a:endParaRPr>
          </a:p>
          <a:p>
            <a:pPr algn="l">
              <a:lnSpc>
                <a:spcPts val="662"/>
              </a:lnSpc>
              <a:spcBef>
                <a:spcPts val="38"/>
              </a:spcBef>
            </a:pPr>
            <a:endParaRPr sz="662" dirty="0"/>
          </a:p>
          <a:p>
            <a:pPr marL="12036" algn="l">
              <a:tabLst>
                <a:tab pos="337001" algn="l"/>
              </a:tabLst>
            </a:pPr>
            <a:r>
              <a:rPr sz="3032" dirty="0">
                <a:latin typeface="Arial"/>
                <a:cs typeface="Arial"/>
              </a:rPr>
              <a:t>•	</a:t>
            </a:r>
            <a:r>
              <a:rPr sz="3032" dirty="0">
                <a:latin typeface="Microsoft JhengHei Light"/>
                <a:cs typeface="Microsoft JhengHei Light"/>
              </a:rPr>
              <a:t>数据组织的基本单元：</a:t>
            </a:r>
            <a:r>
              <a:rPr sz="3032" spc="-14" dirty="0">
                <a:latin typeface="Microsoft JhengHei Light"/>
                <a:cs typeface="Microsoft JhengHei Light"/>
              </a:rPr>
              <a:t>文</a:t>
            </a:r>
            <a:r>
              <a:rPr sz="3032" dirty="0">
                <a:latin typeface="Microsoft JhengHei Light"/>
                <a:cs typeface="Microsoft JhengHei Light"/>
              </a:rPr>
              <a:t>件</a:t>
            </a:r>
          </a:p>
          <a:p>
            <a:pPr algn="l">
              <a:lnSpc>
                <a:spcPts val="662"/>
              </a:lnSpc>
              <a:spcBef>
                <a:spcPts val="3"/>
              </a:spcBef>
            </a:pPr>
            <a:endParaRPr sz="662" dirty="0"/>
          </a:p>
          <a:p>
            <a:pPr marL="445322" algn="l"/>
            <a:r>
              <a:rPr sz="2655" spc="-19" dirty="0">
                <a:latin typeface="Arial"/>
                <a:cs typeface="Arial"/>
              </a:rPr>
              <a:t>–</a:t>
            </a:r>
            <a:r>
              <a:rPr sz="2655" spc="-76" dirty="0">
                <a:latin typeface="Arial"/>
                <a:cs typeface="Arial"/>
              </a:rPr>
              <a:t> </a:t>
            </a:r>
            <a:r>
              <a:rPr sz="2655" spc="-28" dirty="0">
                <a:latin typeface="Microsoft JhengHei Light"/>
                <a:cs typeface="Microsoft JhengHei Light"/>
              </a:rPr>
              <a:t>具有文件名（</a:t>
            </a:r>
            <a:r>
              <a:rPr sz="2655" spc="-33" dirty="0">
                <a:latin typeface="Arial"/>
                <a:cs typeface="Arial"/>
              </a:rPr>
              <a:t>1.txt</a:t>
            </a:r>
            <a:r>
              <a:rPr sz="2655" spc="-28" dirty="0">
                <a:latin typeface="Microsoft JhengHei Light"/>
                <a:cs typeface="Microsoft JhengHei Light"/>
              </a:rPr>
              <a:t>）</a:t>
            </a:r>
            <a:endParaRPr sz="2655" dirty="0">
              <a:latin typeface="Microsoft JhengHei Light"/>
              <a:cs typeface="Microsoft JhengHei Light"/>
            </a:endParaRPr>
          </a:p>
          <a:p>
            <a:pPr algn="l">
              <a:lnSpc>
                <a:spcPts val="616"/>
              </a:lnSpc>
              <a:spcBef>
                <a:spcPts val="20"/>
              </a:spcBef>
            </a:pPr>
            <a:endParaRPr sz="616" dirty="0"/>
          </a:p>
          <a:p>
            <a:pPr marL="445322" algn="l"/>
            <a:r>
              <a:rPr sz="2655" spc="-19" dirty="0">
                <a:latin typeface="Arial"/>
                <a:cs typeface="Arial"/>
              </a:rPr>
              <a:t>–</a:t>
            </a:r>
            <a:r>
              <a:rPr sz="2655" spc="-76" dirty="0">
                <a:latin typeface="Arial"/>
                <a:cs typeface="Arial"/>
              </a:rPr>
              <a:t> </a:t>
            </a:r>
            <a:r>
              <a:rPr sz="2655" spc="-28" dirty="0">
                <a:latin typeface="Microsoft JhengHei Light"/>
                <a:cs typeface="Microsoft JhengHei Light"/>
              </a:rPr>
              <a:t>通常支持层次化嵌套（目录结构）</a:t>
            </a:r>
            <a:endParaRPr sz="2655" dirty="0">
              <a:latin typeface="Microsoft JhengHei Light"/>
              <a:cs typeface="Microsoft JhengHei Light"/>
            </a:endParaRPr>
          </a:p>
        </p:txBody>
      </p:sp>
      <p:sp>
        <p:nvSpPr>
          <p:cNvPr id="3" name="object 2"/>
          <p:cNvSpPr txBox="1"/>
          <p:nvPr/>
        </p:nvSpPr>
        <p:spPr>
          <a:xfrm>
            <a:off x="228625" y="184722"/>
            <a:ext cx="864096" cy="544611"/>
          </a:xfrm>
          <a:prstGeom prst="rect">
            <a:avLst/>
          </a:prstGeom>
        </p:spPr>
        <p:txBody>
          <a:bodyPr vert="horz" wrap="square" lIns="0" tIns="0" rIns="0" bIns="0" rtlCol="0">
            <a:noAutofit/>
          </a:bodyPr>
          <a:lstStyle/>
          <a:p>
            <a:pPr marL="12036"/>
            <a:r>
              <a:rPr sz="3411" spc="-422" dirty="0">
                <a:solidFill>
                  <a:schemeClr val="bg1"/>
                </a:solidFill>
                <a:latin typeface="Arial"/>
                <a:cs typeface="Arial"/>
              </a:rPr>
              <a:t>GFS</a:t>
            </a:r>
            <a:endParaRPr sz="3411" dirty="0">
              <a:solidFill>
                <a:schemeClr val="bg1"/>
              </a:solidFill>
              <a:latin typeface="Arial"/>
              <a:cs typeface="Arial"/>
            </a:endParaRPr>
          </a:p>
        </p:txBody>
      </p:sp>
    </p:spTree>
    <p:extLst>
      <p:ext uri="{BB962C8B-B14F-4D97-AF65-F5344CB8AC3E}">
        <p14:creationId xmlns:p14="http://schemas.microsoft.com/office/powerpoint/2010/main" val="45401511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27" y="225276"/>
            <a:ext cx="1296143" cy="544611"/>
          </a:xfrm>
          <a:prstGeom prst="rect">
            <a:avLst/>
          </a:prstGeom>
        </p:spPr>
        <p:txBody>
          <a:bodyPr vert="horz" wrap="square" lIns="0" tIns="0" rIns="0" bIns="0" rtlCol="0">
            <a:noAutofit/>
          </a:bodyPr>
          <a:lstStyle/>
          <a:p>
            <a:pPr marL="12036"/>
            <a:r>
              <a:rPr sz="3411" spc="-422" dirty="0">
                <a:solidFill>
                  <a:schemeClr val="bg1"/>
                </a:solidFill>
                <a:latin typeface="Arial"/>
                <a:cs typeface="Arial"/>
              </a:rPr>
              <a:t>GFS</a:t>
            </a:r>
            <a:endParaRPr sz="3411" dirty="0">
              <a:solidFill>
                <a:schemeClr val="bg1"/>
              </a:solidFill>
              <a:latin typeface="Arial"/>
              <a:cs typeface="Arial"/>
            </a:endParaRPr>
          </a:p>
        </p:txBody>
      </p:sp>
      <p:sp>
        <p:nvSpPr>
          <p:cNvPr id="3" name="object 3"/>
          <p:cNvSpPr txBox="1"/>
          <p:nvPr/>
        </p:nvSpPr>
        <p:spPr>
          <a:xfrm>
            <a:off x="508167" y="1417553"/>
            <a:ext cx="1891996" cy="472998"/>
          </a:xfrm>
          <a:prstGeom prst="rect">
            <a:avLst/>
          </a:prstGeom>
        </p:spPr>
        <p:txBody>
          <a:bodyPr vert="horz" wrap="square" lIns="0" tIns="0" rIns="0" bIns="0" rtlCol="0">
            <a:noAutofit/>
          </a:bodyPr>
          <a:lstStyle/>
          <a:p>
            <a:pPr marL="12036">
              <a:tabLst>
                <a:tab pos="337001" algn="l"/>
              </a:tabLst>
            </a:pPr>
            <a:r>
              <a:rPr sz="3032" dirty="0">
                <a:latin typeface="Arial"/>
                <a:cs typeface="Arial"/>
              </a:rPr>
              <a:t>•	</a:t>
            </a:r>
            <a:r>
              <a:rPr sz="3032" dirty="0">
                <a:latin typeface="Microsoft JhengHei Light"/>
                <a:cs typeface="Microsoft JhengHei Light"/>
              </a:rPr>
              <a:t>文件路径</a:t>
            </a:r>
            <a:endParaRPr sz="3032">
              <a:latin typeface="Microsoft JhengHei Light"/>
              <a:cs typeface="Microsoft JhengHei Light"/>
            </a:endParaRPr>
          </a:p>
        </p:txBody>
      </p:sp>
      <p:sp>
        <p:nvSpPr>
          <p:cNvPr id="4" name="object 4"/>
          <p:cNvSpPr txBox="1"/>
          <p:nvPr/>
        </p:nvSpPr>
        <p:spPr>
          <a:xfrm>
            <a:off x="941739" y="1963970"/>
            <a:ext cx="6690591" cy="1870333"/>
          </a:xfrm>
          <a:prstGeom prst="rect">
            <a:avLst/>
          </a:prstGeom>
        </p:spPr>
        <p:txBody>
          <a:bodyPr vert="horz" wrap="square" lIns="0" tIns="0" rIns="0" bIns="0" rtlCol="0">
            <a:noAutofit/>
          </a:bodyPr>
          <a:lstStyle/>
          <a:p>
            <a:pPr marL="12036"/>
            <a:r>
              <a:rPr sz="2655" spc="-19" dirty="0">
                <a:latin typeface="Arial"/>
                <a:cs typeface="Arial"/>
              </a:rPr>
              <a:t>–</a:t>
            </a:r>
            <a:r>
              <a:rPr sz="2655" spc="-76" dirty="0">
                <a:latin typeface="Arial"/>
                <a:cs typeface="Arial"/>
              </a:rPr>
              <a:t> </a:t>
            </a:r>
            <a:r>
              <a:rPr sz="2655" spc="-33" dirty="0">
                <a:latin typeface="Microsoft JhengHei Light"/>
                <a:cs typeface="Microsoft JhengHei Light"/>
              </a:rPr>
              <a:t>文件与目录的结合，用于定位文件</a:t>
            </a:r>
            <a:endParaRPr sz="2655">
              <a:latin typeface="Microsoft JhengHei Light"/>
              <a:cs typeface="Microsoft JhengHei Light"/>
            </a:endParaRPr>
          </a:p>
          <a:p>
            <a:pPr>
              <a:lnSpc>
                <a:spcPts val="616"/>
              </a:lnSpc>
              <a:spcBef>
                <a:spcPts val="24"/>
              </a:spcBef>
            </a:pPr>
            <a:endParaRPr sz="616"/>
          </a:p>
          <a:p>
            <a:pPr marL="283442" indent="-272008">
              <a:buFont typeface="Arial"/>
              <a:buChar char="–"/>
              <a:tabLst>
                <a:tab pos="283442" algn="l"/>
              </a:tabLst>
            </a:pPr>
            <a:r>
              <a:rPr sz="2655" spc="-28" dirty="0">
                <a:latin typeface="Microsoft JhengHei Light"/>
                <a:cs typeface="Microsoft JhengHei Light"/>
              </a:rPr>
              <a:t>绝对路径，</a:t>
            </a:r>
            <a:r>
              <a:rPr sz="2655" spc="-85" dirty="0">
                <a:latin typeface="Arial"/>
                <a:cs typeface="Arial"/>
              </a:rPr>
              <a:t>C</a:t>
            </a:r>
            <a:r>
              <a:rPr sz="2655" spc="-33" dirty="0">
                <a:latin typeface="Arial"/>
                <a:cs typeface="Arial"/>
              </a:rPr>
              <a:t>:</a:t>
            </a:r>
            <a:r>
              <a:rPr sz="2655" spc="227" dirty="0">
                <a:latin typeface="Arial"/>
                <a:cs typeface="Arial"/>
              </a:rPr>
              <a:t>\</a:t>
            </a:r>
            <a:r>
              <a:rPr sz="2655" spc="-19" dirty="0">
                <a:latin typeface="Arial"/>
                <a:cs typeface="Arial"/>
              </a:rPr>
              <a:t>hom</a:t>
            </a:r>
            <a:r>
              <a:rPr sz="2655" spc="-28" dirty="0">
                <a:latin typeface="Arial"/>
                <a:cs typeface="Arial"/>
              </a:rPr>
              <a:t>e</a:t>
            </a:r>
            <a:r>
              <a:rPr sz="2655" spc="227" dirty="0">
                <a:latin typeface="Arial"/>
                <a:cs typeface="Arial"/>
              </a:rPr>
              <a:t>\</a:t>
            </a:r>
            <a:r>
              <a:rPr sz="2655" spc="-166" dirty="0">
                <a:latin typeface="Arial"/>
                <a:cs typeface="Arial"/>
              </a:rPr>
              <a:t>a</a:t>
            </a:r>
            <a:r>
              <a:rPr sz="2655" spc="-161" dirty="0">
                <a:latin typeface="Arial"/>
                <a:cs typeface="Arial"/>
              </a:rPr>
              <a:t>a</a:t>
            </a:r>
            <a:r>
              <a:rPr sz="2655" spc="61" dirty="0">
                <a:latin typeface="Arial"/>
                <a:cs typeface="Arial"/>
              </a:rPr>
              <a:t>ron</a:t>
            </a:r>
            <a:r>
              <a:rPr sz="2655" spc="227" dirty="0">
                <a:latin typeface="Arial"/>
                <a:cs typeface="Arial"/>
              </a:rPr>
              <a:t>\</a:t>
            </a:r>
            <a:r>
              <a:rPr sz="2655" spc="81" dirty="0">
                <a:latin typeface="Arial"/>
                <a:cs typeface="Arial"/>
              </a:rPr>
              <a:t>foo.txt</a:t>
            </a:r>
            <a:endParaRPr sz="2655">
              <a:latin typeface="Arial"/>
              <a:cs typeface="Arial"/>
            </a:endParaRPr>
          </a:p>
          <a:p>
            <a:pPr>
              <a:lnSpc>
                <a:spcPts val="616"/>
              </a:lnSpc>
              <a:spcBef>
                <a:spcPts val="20"/>
              </a:spcBef>
              <a:buFont typeface="Arial"/>
              <a:buChar char="–"/>
            </a:pPr>
            <a:endParaRPr sz="616"/>
          </a:p>
          <a:p>
            <a:pPr marL="283442" indent="-272008">
              <a:buFont typeface="Arial"/>
              <a:buChar char="–"/>
              <a:tabLst>
                <a:tab pos="283442" algn="l"/>
              </a:tabLst>
            </a:pPr>
            <a:r>
              <a:rPr sz="2655" spc="-28" dirty="0">
                <a:latin typeface="Microsoft JhengHei Light"/>
                <a:cs typeface="Microsoft JhengHei Light"/>
              </a:rPr>
              <a:t>相对路径，</a:t>
            </a:r>
            <a:r>
              <a:rPr sz="2655" spc="9" dirty="0">
                <a:latin typeface="Arial"/>
                <a:cs typeface="Arial"/>
              </a:rPr>
              <a:t>..</a:t>
            </a:r>
            <a:r>
              <a:rPr sz="2655" spc="227" dirty="0">
                <a:latin typeface="Arial"/>
                <a:cs typeface="Arial"/>
              </a:rPr>
              <a:t>\</a:t>
            </a:r>
            <a:r>
              <a:rPr sz="2655" spc="-118" dirty="0">
                <a:latin typeface="Arial"/>
                <a:cs typeface="Arial"/>
              </a:rPr>
              <a:t>doc</a:t>
            </a:r>
            <a:r>
              <a:rPr sz="2655" spc="-104" dirty="0">
                <a:latin typeface="Arial"/>
                <a:cs typeface="Arial"/>
              </a:rPr>
              <a:t>s</a:t>
            </a:r>
            <a:r>
              <a:rPr sz="2655" spc="227" dirty="0">
                <a:latin typeface="Arial"/>
                <a:cs typeface="Arial"/>
              </a:rPr>
              <a:t>\</a:t>
            </a:r>
            <a:r>
              <a:rPr sz="2655" spc="-118" dirty="0">
                <a:latin typeface="Arial"/>
                <a:cs typeface="Arial"/>
              </a:rPr>
              <a:t>som</a:t>
            </a:r>
            <a:r>
              <a:rPr sz="2655" spc="-100" dirty="0">
                <a:latin typeface="Arial"/>
                <a:cs typeface="Arial"/>
              </a:rPr>
              <a:t>e</a:t>
            </a:r>
            <a:r>
              <a:rPr sz="2655" spc="-57" dirty="0">
                <a:latin typeface="Arial"/>
                <a:cs typeface="Arial"/>
              </a:rPr>
              <a:t>File</a:t>
            </a:r>
            <a:r>
              <a:rPr sz="2655" spc="-33" dirty="0">
                <a:latin typeface="Arial"/>
                <a:cs typeface="Arial"/>
              </a:rPr>
              <a:t>.</a:t>
            </a:r>
            <a:r>
              <a:rPr sz="2655" spc="-14" dirty="0">
                <a:latin typeface="Arial"/>
                <a:cs typeface="Arial"/>
              </a:rPr>
              <a:t>doc</a:t>
            </a:r>
            <a:endParaRPr sz="2655">
              <a:latin typeface="Arial"/>
              <a:cs typeface="Arial"/>
            </a:endParaRPr>
          </a:p>
          <a:p>
            <a:pPr>
              <a:lnSpc>
                <a:spcPts val="616"/>
              </a:lnSpc>
              <a:spcBef>
                <a:spcPts val="22"/>
              </a:spcBef>
            </a:pPr>
            <a:endParaRPr sz="616"/>
          </a:p>
          <a:p>
            <a:pPr marL="12036"/>
            <a:r>
              <a:rPr sz="2655" spc="-19" dirty="0">
                <a:latin typeface="Arial"/>
                <a:cs typeface="Arial"/>
              </a:rPr>
              <a:t>–</a:t>
            </a:r>
            <a:r>
              <a:rPr sz="2655" spc="-76" dirty="0">
                <a:latin typeface="Arial"/>
                <a:cs typeface="Arial"/>
              </a:rPr>
              <a:t> </a:t>
            </a:r>
            <a:r>
              <a:rPr sz="2655" spc="-28" dirty="0">
                <a:latin typeface="Microsoft JhengHei Light"/>
                <a:cs typeface="Microsoft JhengHei Light"/>
              </a:rPr>
              <a:t>所有路径的集合构成了文件系统的</a:t>
            </a:r>
            <a:r>
              <a:rPr sz="2655" spc="-24" dirty="0">
                <a:latin typeface="Microsoft JhengHei Light"/>
                <a:cs typeface="Microsoft JhengHei Light"/>
              </a:rPr>
              <a:t>目</a:t>
            </a:r>
            <a:r>
              <a:rPr sz="2655" spc="-28" dirty="0">
                <a:latin typeface="Microsoft JhengHei Light"/>
                <a:cs typeface="Microsoft JhengHei Light"/>
              </a:rPr>
              <a:t>录结构</a:t>
            </a:r>
            <a:endParaRPr sz="2655">
              <a:latin typeface="Microsoft JhengHei Light"/>
              <a:cs typeface="Microsoft JhengHei Light"/>
            </a:endParaRPr>
          </a:p>
        </p:txBody>
      </p:sp>
    </p:spTree>
    <p:extLst>
      <p:ext uri="{BB962C8B-B14F-4D97-AF65-F5344CB8AC3E}">
        <p14:creationId xmlns:p14="http://schemas.microsoft.com/office/powerpoint/2010/main" val="261760237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4147" y="153268"/>
            <a:ext cx="757039" cy="544611"/>
          </a:xfrm>
          <a:prstGeom prst="rect">
            <a:avLst/>
          </a:prstGeom>
        </p:spPr>
        <p:txBody>
          <a:bodyPr vert="horz" wrap="square" lIns="0" tIns="0" rIns="0" bIns="0" rtlCol="0">
            <a:noAutofit/>
          </a:bodyPr>
          <a:lstStyle/>
          <a:p>
            <a:pPr marL="12036"/>
            <a:r>
              <a:rPr sz="3411" spc="-422" dirty="0">
                <a:solidFill>
                  <a:schemeClr val="bg1"/>
                </a:solidFill>
                <a:latin typeface="Arial"/>
                <a:cs typeface="Arial"/>
              </a:rPr>
              <a:t>GFS</a:t>
            </a:r>
            <a:endParaRPr sz="3411" dirty="0">
              <a:solidFill>
                <a:schemeClr val="bg1"/>
              </a:solidFill>
              <a:latin typeface="Arial"/>
              <a:cs typeface="Arial"/>
            </a:endParaRPr>
          </a:p>
        </p:txBody>
      </p:sp>
      <p:sp>
        <p:nvSpPr>
          <p:cNvPr id="3" name="object 3"/>
          <p:cNvSpPr txBox="1"/>
          <p:nvPr/>
        </p:nvSpPr>
        <p:spPr>
          <a:xfrm>
            <a:off x="508169" y="961525"/>
            <a:ext cx="3820099" cy="473602"/>
          </a:xfrm>
          <a:prstGeom prst="rect">
            <a:avLst/>
          </a:prstGeom>
        </p:spPr>
        <p:txBody>
          <a:bodyPr vert="horz" wrap="square" lIns="0" tIns="0" rIns="0" bIns="0" rtlCol="0">
            <a:noAutofit/>
          </a:bodyPr>
          <a:lstStyle/>
          <a:p>
            <a:pPr marL="12036">
              <a:tabLst>
                <a:tab pos="337001" algn="l"/>
              </a:tabLst>
            </a:pPr>
            <a:r>
              <a:rPr sz="3032" dirty="0">
                <a:latin typeface="Arial"/>
                <a:cs typeface="Arial"/>
              </a:rPr>
              <a:t>•	</a:t>
            </a:r>
            <a:r>
              <a:rPr sz="3032" spc="-5" dirty="0">
                <a:latin typeface="Microsoft JhengHei Light"/>
                <a:cs typeface="Microsoft JhengHei Light"/>
              </a:rPr>
              <a:t>文件系统的存储内容</a:t>
            </a:r>
            <a:endParaRPr sz="3032">
              <a:latin typeface="Microsoft JhengHei Light"/>
              <a:cs typeface="Microsoft JhengHei Light"/>
            </a:endParaRPr>
          </a:p>
        </p:txBody>
      </p:sp>
      <p:sp>
        <p:nvSpPr>
          <p:cNvPr id="4" name="object 4"/>
          <p:cNvSpPr txBox="1"/>
          <p:nvPr/>
        </p:nvSpPr>
        <p:spPr>
          <a:xfrm>
            <a:off x="941737" y="1508181"/>
            <a:ext cx="5680202" cy="899058"/>
          </a:xfrm>
          <a:prstGeom prst="rect">
            <a:avLst/>
          </a:prstGeom>
        </p:spPr>
        <p:txBody>
          <a:bodyPr vert="horz" wrap="square" lIns="0" tIns="0" rIns="0" bIns="0" rtlCol="0">
            <a:noAutofit/>
          </a:bodyPr>
          <a:lstStyle/>
          <a:p>
            <a:pPr marL="12036"/>
            <a:r>
              <a:rPr sz="2655" spc="-19" dirty="0">
                <a:latin typeface="Arial"/>
                <a:cs typeface="Arial"/>
              </a:rPr>
              <a:t>–</a:t>
            </a:r>
            <a:r>
              <a:rPr sz="2655" spc="-76" dirty="0">
                <a:latin typeface="Arial"/>
                <a:cs typeface="Arial"/>
              </a:rPr>
              <a:t> </a:t>
            </a:r>
            <a:r>
              <a:rPr sz="2655" spc="-28" dirty="0">
                <a:latin typeface="Microsoft JhengHei Light"/>
                <a:cs typeface="Microsoft JhengHei Light"/>
              </a:rPr>
              <a:t>主要内容：用户的实际数据</a:t>
            </a:r>
            <a:endParaRPr sz="2655">
              <a:latin typeface="Microsoft JhengHei Light"/>
              <a:cs typeface="Microsoft JhengHei Light"/>
            </a:endParaRPr>
          </a:p>
          <a:p>
            <a:pPr>
              <a:lnSpc>
                <a:spcPts val="616"/>
              </a:lnSpc>
              <a:spcBef>
                <a:spcPts val="20"/>
              </a:spcBef>
            </a:pPr>
            <a:endParaRPr sz="616"/>
          </a:p>
          <a:p>
            <a:pPr marL="12036"/>
            <a:r>
              <a:rPr sz="2655" spc="-19" dirty="0">
                <a:latin typeface="Arial"/>
                <a:cs typeface="Arial"/>
              </a:rPr>
              <a:t>–</a:t>
            </a:r>
            <a:r>
              <a:rPr sz="2655" spc="-76" dirty="0">
                <a:latin typeface="Arial"/>
                <a:cs typeface="Arial"/>
              </a:rPr>
              <a:t> </a:t>
            </a:r>
            <a:r>
              <a:rPr sz="2655" spc="-28" dirty="0">
                <a:latin typeface="Microsoft JhengHei Light"/>
                <a:cs typeface="Microsoft JhengHei Light"/>
              </a:rPr>
              <a:t>元数据：驱动器元数据与文件元数据</a:t>
            </a:r>
            <a:endParaRPr sz="2655">
              <a:latin typeface="Microsoft JhengHei Light"/>
              <a:cs typeface="Microsoft JhengHei Light"/>
            </a:endParaRPr>
          </a:p>
        </p:txBody>
      </p:sp>
      <p:sp>
        <p:nvSpPr>
          <p:cNvPr id="5" name="object 5"/>
          <p:cNvSpPr/>
          <p:nvPr/>
        </p:nvSpPr>
        <p:spPr>
          <a:xfrm>
            <a:off x="1609185" y="2878436"/>
            <a:ext cx="2635797" cy="704805"/>
          </a:xfrm>
          <a:prstGeom prst="rect">
            <a:avLst/>
          </a:prstGeom>
          <a:blipFill>
            <a:blip r:embed="rId2" cstate="print"/>
            <a:stretch>
              <a:fillRect/>
            </a:stretch>
          </a:blipFill>
        </p:spPr>
        <p:txBody>
          <a:bodyPr wrap="square" lIns="0" tIns="0" rIns="0" bIns="0" rtlCol="0">
            <a:noAutofit/>
          </a:bodyPr>
          <a:lstStyle/>
          <a:p>
            <a:endParaRPr/>
          </a:p>
        </p:txBody>
      </p:sp>
      <p:sp>
        <p:nvSpPr>
          <p:cNvPr id="6" name="object 6"/>
          <p:cNvSpPr/>
          <p:nvPr/>
        </p:nvSpPr>
        <p:spPr>
          <a:xfrm>
            <a:off x="1916814" y="2915987"/>
            <a:ext cx="2017648" cy="680251"/>
          </a:xfrm>
          <a:prstGeom prst="rect">
            <a:avLst/>
          </a:prstGeom>
          <a:blipFill>
            <a:blip r:embed="rId3" cstate="print"/>
            <a:stretch>
              <a:fillRect/>
            </a:stretch>
          </a:blipFill>
        </p:spPr>
        <p:txBody>
          <a:bodyPr wrap="square" lIns="0" tIns="0" rIns="0" bIns="0" rtlCol="0">
            <a:noAutofit/>
          </a:bodyPr>
          <a:lstStyle/>
          <a:p>
            <a:endParaRPr/>
          </a:p>
        </p:txBody>
      </p:sp>
      <p:sp>
        <p:nvSpPr>
          <p:cNvPr id="7" name="object 7"/>
          <p:cNvSpPr/>
          <p:nvPr/>
        </p:nvSpPr>
        <p:spPr>
          <a:xfrm>
            <a:off x="1661901" y="2912374"/>
            <a:ext cx="2530365" cy="599372"/>
          </a:xfrm>
          <a:custGeom>
            <a:avLst/>
            <a:gdLst/>
            <a:ahLst/>
            <a:cxnLst/>
            <a:rect l="l" t="t" r="r" b="b"/>
            <a:pathLst>
              <a:path w="2670048" h="632459">
                <a:moveTo>
                  <a:pt x="0" y="632459"/>
                </a:moveTo>
                <a:lnTo>
                  <a:pt x="2670048" y="632459"/>
                </a:lnTo>
                <a:lnTo>
                  <a:pt x="2670048" y="0"/>
                </a:lnTo>
                <a:lnTo>
                  <a:pt x="0" y="0"/>
                </a:lnTo>
                <a:lnTo>
                  <a:pt x="0" y="632459"/>
                </a:lnTo>
                <a:close/>
              </a:path>
            </a:pathLst>
          </a:custGeom>
          <a:solidFill>
            <a:srgbClr val="4674AB"/>
          </a:solidFill>
        </p:spPr>
        <p:txBody>
          <a:bodyPr wrap="square" lIns="0" tIns="0" rIns="0" bIns="0" rtlCol="0">
            <a:noAutofit/>
          </a:bodyPr>
          <a:lstStyle/>
          <a:p>
            <a:endParaRPr/>
          </a:p>
        </p:txBody>
      </p:sp>
      <p:sp>
        <p:nvSpPr>
          <p:cNvPr id="8" name="object 8"/>
          <p:cNvSpPr/>
          <p:nvPr/>
        </p:nvSpPr>
        <p:spPr>
          <a:xfrm>
            <a:off x="1661901" y="2912374"/>
            <a:ext cx="2530365" cy="599372"/>
          </a:xfrm>
          <a:custGeom>
            <a:avLst/>
            <a:gdLst/>
            <a:ahLst/>
            <a:cxnLst/>
            <a:rect l="l" t="t" r="r" b="b"/>
            <a:pathLst>
              <a:path w="2670048" h="632459">
                <a:moveTo>
                  <a:pt x="0" y="632459"/>
                </a:moveTo>
                <a:lnTo>
                  <a:pt x="2670048" y="632459"/>
                </a:lnTo>
                <a:lnTo>
                  <a:pt x="2670048" y="0"/>
                </a:lnTo>
                <a:lnTo>
                  <a:pt x="0" y="0"/>
                </a:lnTo>
                <a:lnTo>
                  <a:pt x="0" y="632459"/>
                </a:lnTo>
                <a:close/>
              </a:path>
            </a:pathLst>
          </a:custGeom>
          <a:ln w="25908">
            <a:solidFill>
              <a:srgbClr val="4674AB"/>
            </a:solidFill>
          </a:ln>
        </p:spPr>
        <p:txBody>
          <a:bodyPr wrap="square" lIns="0" tIns="0" rIns="0" bIns="0" rtlCol="0">
            <a:noAutofit/>
          </a:bodyPr>
          <a:lstStyle/>
          <a:p>
            <a:endParaRPr/>
          </a:p>
        </p:txBody>
      </p:sp>
      <p:sp>
        <p:nvSpPr>
          <p:cNvPr id="9" name="object 9"/>
          <p:cNvSpPr txBox="1"/>
          <p:nvPr/>
        </p:nvSpPr>
        <p:spPr>
          <a:xfrm>
            <a:off x="2117087" y="3025029"/>
            <a:ext cx="1618789" cy="314129"/>
          </a:xfrm>
          <a:prstGeom prst="rect">
            <a:avLst/>
          </a:prstGeom>
        </p:spPr>
        <p:txBody>
          <a:bodyPr vert="horz" wrap="square" lIns="0" tIns="0" rIns="0" bIns="0" rtlCol="0">
            <a:noAutofit/>
          </a:bodyPr>
          <a:lstStyle/>
          <a:p>
            <a:pPr marL="12036">
              <a:lnSpc>
                <a:spcPts val="2474"/>
              </a:lnSpc>
            </a:pPr>
            <a:r>
              <a:rPr sz="2085" spc="-14" dirty="0">
                <a:solidFill>
                  <a:srgbClr val="FFFFFF"/>
                </a:solidFill>
                <a:latin typeface="Microsoft JhengHei Light"/>
                <a:cs typeface="Microsoft JhengHei Light"/>
              </a:rPr>
              <a:t>驱动器元数据</a:t>
            </a:r>
            <a:endParaRPr sz="2085">
              <a:latin typeface="Microsoft JhengHei Light"/>
              <a:cs typeface="Microsoft JhengHei Light"/>
            </a:endParaRPr>
          </a:p>
        </p:txBody>
      </p:sp>
      <p:sp>
        <p:nvSpPr>
          <p:cNvPr id="10" name="object 10"/>
          <p:cNvSpPr/>
          <p:nvPr/>
        </p:nvSpPr>
        <p:spPr>
          <a:xfrm>
            <a:off x="1661901" y="3511747"/>
            <a:ext cx="2530365" cy="2385938"/>
          </a:xfrm>
          <a:custGeom>
            <a:avLst/>
            <a:gdLst/>
            <a:ahLst/>
            <a:cxnLst/>
            <a:rect l="l" t="t" r="r" b="b"/>
            <a:pathLst>
              <a:path w="2670048" h="2517648">
                <a:moveTo>
                  <a:pt x="0" y="2517648"/>
                </a:moveTo>
                <a:lnTo>
                  <a:pt x="2670048" y="2517648"/>
                </a:lnTo>
                <a:lnTo>
                  <a:pt x="2670048" y="0"/>
                </a:lnTo>
                <a:lnTo>
                  <a:pt x="0" y="0"/>
                </a:lnTo>
                <a:lnTo>
                  <a:pt x="0" y="2517648"/>
                </a:lnTo>
                <a:close/>
              </a:path>
            </a:pathLst>
          </a:custGeom>
          <a:solidFill>
            <a:srgbClr val="D0D7E8"/>
          </a:solidFill>
        </p:spPr>
        <p:txBody>
          <a:bodyPr wrap="square" lIns="0" tIns="0" rIns="0" bIns="0" rtlCol="0">
            <a:noAutofit/>
          </a:bodyPr>
          <a:lstStyle/>
          <a:p>
            <a:endParaRPr/>
          </a:p>
        </p:txBody>
      </p:sp>
      <p:sp>
        <p:nvSpPr>
          <p:cNvPr id="11" name="object 11"/>
          <p:cNvSpPr/>
          <p:nvPr/>
        </p:nvSpPr>
        <p:spPr>
          <a:xfrm>
            <a:off x="1661901" y="3511747"/>
            <a:ext cx="2530365" cy="2385938"/>
          </a:xfrm>
          <a:custGeom>
            <a:avLst/>
            <a:gdLst/>
            <a:ahLst/>
            <a:cxnLst/>
            <a:rect l="l" t="t" r="r" b="b"/>
            <a:pathLst>
              <a:path w="2670048" h="2517648">
                <a:moveTo>
                  <a:pt x="0" y="2517648"/>
                </a:moveTo>
                <a:lnTo>
                  <a:pt x="2670048" y="2517648"/>
                </a:lnTo>
                <a:lnTo>
                  <a:pt x="2670048" y="0"/>
                </a:lnTo>
                <a:lnTo>
                  <a:pt x="0" y="0"/>
                </a:lnTo>
                <a:lnTo>
                  <a:pt x="0" y="2517648"/>
                </a:lnTo>
                <a:close/>
              </a:path>
            </a:pathLst>
          </a:custGeom>
          <a:ln w="25908">
            <a:solidFill>
              <a:srgbClr val="D0D7E8"/>
            </a:solidFill>
          </a:ln>
        </p:spPr>
        <p:txBody>
          <a:bodyPr wrap="square" lIns="0" tIns="0" rIns="0" bIns="0" rtlCol="0">
            <a:noAutofit/>
          </a:bodyPr>
          <a:lstStyle/>
          <a:p>
            <a:endParaRPr/>
          </a:p>
        </p:txBody>
      </p:sp>
      <p:sp>
        <p:nvSpPr>
          <p:cNvPr id="12" name="object 12"/>
          <p:cNvSpPr txBox="1"/>
          <p:nvPr/>
        </p:nvSpPr>
        <p:spPr>
          <a:xfrm>
            <a:off x="1760591" y="3591425"/>
            <a:ext cx="1298040" cy="1414785"/>
          </a:xfrm>
          <a:prstGeom prst="rect">
            <a:avLst/>
          </a:prstGeom>
        </p:spPr>
        <p:txBody>
          <a:bodyPr vert="horz" wrap="square" lIns="0" tIns="0" rIns="0" bIns="0" rtlCol="0">
            <a:noAutofit/>
          </a:bodyPr>
          <a:lstStyle/>
          <a:p>
            <a:pPr marL="12036"/>
            <a:r>
              <a:rPr sz="2085" spc="-14" dirty="0">
                <a:latin typeface="Calibri"/>
                <a:cs typeface="Calibri"/>
              </a:rPr>
              <a:t>•</a:t>
            </a:r>
            <a:r>
              <a:rPr sz="2085" spc="194" dirty="0">
                <a:latin typeface="Calibri"/>
                <a:cs typeface="Calibri"/>
              </a:rPr>
              <a:t> </a:t>
            </a:r>
            <a:r>
              <a:rPr sz="2085" spc="-28" dirty="0">
                <a:latin typeface="Microsoft JhengHei Light"/>
                <a:cs typeface="Microsoft JhengHei Light"/>
              </a:rPr>
              <a:t>可用空间</a:t>
            </a:r>
            <a:endParaRPr sz="2085">
              <a:latin typeface="Microsoft JhengHei Light"/>
              <a:cs typeface="Microsoft JhengHei Light"/>
            </a:endParaRPr>
          </a:p>
          <a:p>
            <a:pPr marL="12036">
              <a:spcBef>
                <a:spcPts val="341"/>
              </a:spcBef>
            </a:pPr>
            <a:r>
              <a:rPr sz="2085" spc="-14" dirty="0">
                <a:latin typeface="Calibri"/>
                <a:cs typeface="Calibri"/>
              </a:rPr>
              <a:t>•</a:t>
            </a:r>
            <a:r>
              <a:rPr sz="2085" spc="194" dirty="0">
                <a:latin typeface="Calibri"/>
                <a:cs typeface="Calibri"/>
              </a:rPr>
              <a:t> </a:t>
            </a:r>
            <a:r>
              <a:rPr sz="2085" spc="-24" dirty="0">
                <a:latin typeface="Microsoft JhengHei Light"/>
                <a:cs typeface="Microsoft JhengHei Light"/>
              </a:rPr>
              <a:t>格式信息</a:t>
            </a:r>
            <a:endParaRPr sz="2085">
              <a:latin typeface="Microsoft JhengHei Light"/>
              <a:cs typeface="Microsoft JhengHei Light"/>
            </a:endParaRPr>
          </a:p>
          <a:p>
            <a:pPr marL="12036">
              <a:spcBef>
                <a:spcPts val="351"/>
              </a:spcBef>
            </a:pPr>
            <a:r>
              <a:rPr sz="2085" spc="-14" dirty="0">
                <a:latin typeface="Calibri"/>
                <a:cs typeface="Calibri"/>
              </a:rPr>
              <a:t>•</a:t>
            </a:r>
            <a:r>
              <a:rPr sz="2085" spc="194" dirty="0">
                <a:latin typeface="Calibri"/>
                <a:cs typeface="Calibri"/>
              </a:rPr>
              <a:t> </a:t>
            </a:r>
            <a:r>
              <a:rPr sz="2085" spc="-24" dirty="0">
                <a:latin typeface="Microsoft JhengHei Light"/>
                <a:cs typeface="Microsoft JhengHei Light"/>
              </a:rPr>
              <a:t>字符集</a:t>
            </a:r>
            <a:endParaRPr sz="2085">
              <a:latin typeface="Microsoft JhengHei Light"/>
              <a:cs typeface="Microsoft JhengHei Light"/>
            </a:endParaRPr>
          </a:p>
          <a:p>
            <a:pPr marL="12036">
              <a:spcBef>
                <a:spcPts val="237"/>
              </a:spcBef>
            </a:pPr>
            <a:r>
              <a:rPr sz="2085" spc="-14" dirty="0">
                <a:latin typeface="Calibri"/>
                <a:cs typeface="Calibri"/>
              </a:rPr>
              <a:t>•</a:t>
            </a:r>
            <a:r>
              <a:rPr sz="2085" spc="194" dirty="0">
                <a:latin typeface="Calibri"/>
                <a:cs typeface="Calibri"/>
              </a:rPr>
              <a:t> </a:t>
            </a:r>
            <a:r>
              <a:rPr sz="2085" spc="-19" dirty="0">
                <a:latin typeface="Calibri"/>
                <a:cs typeface="Calibri"/>
              </a:rPr>
              <a:t>…….</a:t>
            </a:r>
            <a:r>
              <a:rPr sz="2085" spc="-9" dirty="0">
                <a:latin typeface="Calibri"/>
                <a:cs typeface="Calibri"/>
              </a:rPr>
              <a:t>.</a:t>
            </a:r>
            <a:endParaRPr sz="2085">
              <a:latin typeface="Calibri"/>
              <a:cs typeface="Calibri"/>
            </a:endParaRPr>
          </a:p>
        </p:txBody>
      </p:sp>
      <p:sp>
        <p:nvSpPr>
          <p:cNvPr id="13" name="object 13"/>
          <p:cNvSpPr/>
          <p:nvPr/>
        </p:nvSpPr>
        <p:spPr>
          <a:xfrm>
            <a:off x="4494841" y="2878436"/>
            <a:ext cx="2635797" cy="704805"/>
          </a:xfrm>
          <a:prstGeom prst="rect">
            <a:avLst/>
          </a:prstGeom>
          <a:blipFill>
            <a:blip r:embed="rId2" cstate="print"/>
            <a:stretch>
              <a:fillRect/>
            </a:stretch>
          </a:blipFill>
        </p:spPr>
        <p:txBody>
          <a:bodyPr wrap="square" lIns="0" tIns="0" rIns="0" bIns="0" rtlCol="0">
            <a:noAutofit/>
          </a:bodyPr>
          <a:lstStyle/>
          <a:p>
            <a:endParaRPr/>
          </a:p>
        </p:txBody>
      </p:sp>
      <p:sp>
        <p:nvSpPr>
          <p:cNvPr id="14" name="object 14"/>
          <p:cNvSpPr/>
          <p:nvPr/>
        </p:nvSpPr>
        <p:spPr>
          <a:xfrm>
            <a:off x="4935343" y="2915987"/>
            <a:ext cx="1751902" cy="680251"/>
          </a:xfrm>
          <a:prstGeom prst="rect">
            <a:avLst/>
          </a:prstGeom>
          <a:blipFill>
            <a:blip r:embed="rId4" cstate="print"/>
            <a:stretch>
              <a:fillRect/>
            </a:stretch>
          </a:blipFill>
        </p:spPr>
        <p:txBody>
          <a:bodyPr wrap="square" lIns="0" tIns="0" rIns="0" bIns="0" rtlCol="0">
            <a:noAutofit/>
          </a:bodyPr>
          <a:lstStyle/>
          <a:p>
            <a:endParaRPr/>
          </a:p>
        </p:txBody>
      </p:sp>
      <p:sp>
        <p:nvSpPr>
          <p:cNvPr id="15" name="object 15"/>
          <p:cNvSpPr/>
          <p:nvPr/>
        </p:nvSpPr>
        <p:spPr>
          <a:xfrm>
            <a:off x="4547556" y="2912374"/>
            <a:ext cx="2530364" cy="599372"/>
          </a:xfrm>
          <a:custGeom>
            <a:avLst/>
            <a:gdLst/>
            <a:ahLst/>
            <a:cxnLst/>
            <a:rect l="l" t="t" r="r" b="b"/>
            <a:pathLst>
              <a:path w="2670048" h="632459">
                <a:moveTo>
                  <a:pt x="0" y="632459"/>
                </a:moveTo>
                <a:lnTo>
                  <a:pt x="2670047" y="632459"/>
                </a:lnTo>
                <a:lnTo>
                  <a:pt x="2670047" y="0"/>
                </a:lnTo>
                <a:lnTo>
                  <a:pt x="0" y="0"/>
                </a:lnTo>
                <a:lnTo>
                  <a:pt x="0" y="632459"/>
                </a:lnTo>
                <a:close/>
              </a:path>
            </a:pathLst>
          </a:custGeom>
          <a:solidFill>
            <a:srgbClr val="A0B4D3"/>
          </a:solidFill>
        </p:spPr>
        <p:txBody>
          <a:bodyPr wrap="square" lIns="0" tIns="0" rIns="0" bIns="0" rtlCol="0">
            <a:noAutofit/>
          </a:bodyPr>
          <a:lstStyle/>
          <a:p>
            <a:endParaRPr/>
          </a:p>
        </p:txBody>
      </p:sp>
      <p:sp>
        <p:nvSpPr>
          <p:cNvPr id="16" name="object 16"/>
          <p:cNvSpPr/>
          <p:nvPr/>
        </p:nvSpPr>
        <p:spPr>
          <a:xfrm>
            <a:off x="4547556" y="2912374"/>
            <a:ext cx="2530364" cy="599372"/>
          </a:xfrm>
          <a:custGeom>
            <a:avLst/>
            <a:gdLst/>
            <a:ahLst/>
            <a:cxnLst/>
            <a:rect l="l" t="t" r="r" b="b"/>
            <a:pathLst>
              <a:path w="2670048" h="632459">
                <a:moveTo>
                  <a:pt x="0" y="632459"/>
                </a:moveTo>
                <a:lnTo>
                  <a:pt x="2670047" y="632459"/>
                </a:lnTo>
                <a:lnTo>
                  <a:pt x="2670047" y="0"/>
                </a:lnTo>
                <a:lnTo>
                  <a:pt x="0" y="0"/>
                </a:lnTo>
                <a:lnTo>
                  <a:pt x="0" y="632459"/>
                </a:lnTo>
                <a:close/>
              </a:path>
            </a:pathLst>
          </a:custGeom>
          <a:ln w="25907">
            <a:solidFill>
              <a:srgbClr val="A0B4D3"/>
            </a:solidFill>
          </a:ln>
        </p:spPr>
        <p:txBody>
          <a:bodyPr wrap="square" lIns="0" tIns="0" rIns="0" bIns="0" rtlCol="0">
            <a:noAutofit/>
          </a:bodyPr>
          <a:lstStyle/>
          <a:p>
            <a:endParaRPr/>
          </a:p>
        </p:txBody>
      </p:sp>
      <p:sp>
        <p:nvSpPr>
          <p:cNvPr id="17" name="object 17"/>
          <p:cNvSpPr txBox="1"/>
          <p:nvPr/>
        </p:nvSpPr>
        <p:spPr>
          <a:xfrm>
            <a:off x="5135614" y="3025029"/>
            <a:ext cx="1352802" cy="314129"/>
          </a:xfrm>
          <a:prstGeom prst="rect">
            <a:avLst/>
          </a:prstGeom>
        </p:spPr>
        <p:txBody>
          <a:bodyPr vert="horz" wrap="square" lIns="0" tIns="0" rIns="0" bIns="0" rtlCol="0">
            <a:noAutofit/>
          </a:bodyPr>
          <a:lstStyle/>
          <a:p>
            <a:pPr marL="12036">
              <a:lnSpc>
                <a:spcPts val="2474"/>
              </a:lnSpc>
            </a:pPr>
            <a:r>
              <a:rPr sz="2085" spc="-14" dirty="0">
                <a:solidFill>
                  <a:srgbClr val="FFFFFF"/>
                </a:solidFill>
                <a:latin typeface="Microsoft JhengHei Light"/>
                <a:cs typeface="Microsoft JhengHei Light"/>
              </a:rPr>
              <a:t>文件元数据</a:t>
            </a:r>
            <a:endParaRPr sz="2085">
              <a:latin typeface="Microsoft JhengHei Light"/>
              <a:cs typeface="Microsoft JhengHei Light"/>
            </a:endParaRPr>
          </a:p>
        </p:txBody>
      </p:sp>
      <p:sp>
        <p:nvSpPr>
          <p:cNvPr id="18" name="object 18"/>
          <p:cNvSpPr/>
          <p:nvPr/>
        </p:nvSpPr>
        <p:spPr>
          <a:xfrm>
            <a:off x="4547556" y="3511747"/>
            <a:ext cx="2530364" cy="2385938"/>
          </a:xfrm>
          <a:custGeom>
            <a:avLst/>
            <a:gdLst/>
            <a:ahLst/>
            <a:cxnLst/>
            <a:rect l="l" t="t" r="r" b="b"/>
            <a:pathLst>
              <a:path w="2670048" h="2517648">
                <a:moveTo>
                  <a:pt x="0" y="2517648"/>
                </a:moveTo>
                <a:lnTo>
                  <a:pt x="2670047" y="2517648"/>
                </a:lnTo>
                <a:lnTo>
                  <a:pt x="2670047" y="0"/>
                </a:lnTo>
                <a:lnTo>
                  <a:pt x="0" y="0"/>
                </a:lnTo>
                <a:lnTo>
                  <a:pt x="0" y="2517648"/>
                </a:lnTo>
                <a:close/>
              </a:path>
            </a:pathLst>
          </a:custGeom>
          <a:solidFill>
            <a:srgbClr val="D0D7E8"/>
          </a:solidFill>
        </p:spPr>
        <p:txBody>
          <a:bodyPr wrap="square" lIns="0" tIns="0" rIns="0" bIns="0" rtlCol="0">
            <a:noAutofit/>
          </a:bodyPr>
          <a:lstStyle/>
          <a:p>
            <a:endParaRPr/>
          </a:p>
        </p:txBody>
      </p:sp>
      <p:sp>
        <p:nvSpPr>
          <p:cNvPr id="19" name="object 19"/>
          <p:cNvSpPr/>
          <p:nvPr/>
        </p:nvSpPr>
        <p:spPr>
          <a:xfrm>
            <a:off x="4547556" y="3511747"/>
            <a:ext cx="2530364" cy="2385938"/>
          </a:xfrm>
          <a:custGeom>
            <a:avLst/>
            <a:gdLst/>
            <a:ahLst/>
            <a:cxnLst/>
            <a:rect l="l" t="t" r="r" b="b"/>
            <a:pathLst>
              <a:path w="2670048" h="2517648">
                <a:moveTo>
                  <a:pt x="0" y="2517648"/>
                </a:moveTo>
                <a:lnTo>
                  <a:pt x="2670047" y="2517648"/>
                </a:lnTo>
                <a:lnTo>
                  <a:pt x="2670047" y="0"/>
                </a:lnTo>
                <a:lnTo>
                  <a:pt x="0" y="0"/>
                </a:lnTo>
                <a:lnTo>
                  <a:pt x="0" y="2517648"/>
                </a:lnTo>
                <a:close/>
              </a:path>
            </a:pathLst>
          </a:custGeom>
          <a:ln w="25908">
            <a:solidFill>
              <a:srgbClr val="D0D7E8"/>
            </a:solidFill>
          </a:ln>
        </p:spPr>
        <p:txBody>
          <a:bodyPr wrap="square" lIns="0" tIns="0" rIns="0" bIns="0" rtlCol="0">
            <a:noAutofit/>
          </a:bodyPr>
          <a:lstStyle/>
          <a:p>
            <a:endParaRPr/>
          </a:p>
        </p:txBody>
      </p:sp>
      <p:sp>
        <p:nvSpPr>
          <p:cNvPr id="20" name="object 20"/>
          <p:cNvSpPr txBox="1"/>
          <p:nvPr/>
        </p:nvSpPr>
        <p:spPr>
          <a:xfrm>
            <a:off x="4646248" y="3591424"/>
            <a:ext cx="1298040" cy="2137523"/>
          </a:xfrm>
          <a:prstGeom prst="rect">
            <a:avLst/>
          </a:prstGeom>
        </p:spPr>
        <p:txBody>
          <a:bodyPr vert="horz" wrap="square" lIns="0" tIns="0" rIns="0" bIns="0" rtlCol="0">
            <a:noAutofit/>
          </a:bodyPr>
          <a:lstStyle/>
          <a:p>
            <a:pPr marL="12036"/>
            <a:r>
              <a:rPr sz="2085" spc="-14" dirty="0">
                <a:latin typeface="Calibri"/>
                <a:cs typeface="Calibri"/>
              </a:rPr>
              <a:t>•</a:t>
            </a:r>
            <a:r>
              <a:rPr sz="2085" spc="194" dirty="0">
                <a:latin typeface="Calibri"/>
                <a:cs typeface="Calibri"/>
              </a:rPr>
              <a:t> </a:t>
            </a:r>
            <a:r>
              <a:rPr sz="2085" spc="-28" dirty="0">
                <a:latin typeface="Microsoft JhengHei Light"/>
                <a:cs typeface="Microsoft JhengHei Light"/>
              </a:rPr>
              <a:t>文件名</a:t>
            </a:r>
            <a:endParaRPr sz="2085">
              <a:latin typeface="Microsoft JhengHei Light"/>
              <a:cs typeface="Microsoft JhengHei Light"/>
            </a:endParaRPr>
          </a:p>
          <a:p>
            <a:pPr marL="12036">
              <a:spcBef>
                <a:spcPts val="341"/>
              </a:spcBef>
            </a:pPr>
            <a:r>
              <a:rPr sz="2085" spc="-14" dirty="0">
                <a:latin typeface="Calibri"/>
                <a:cs typeface="Calibri"/>
              </a:rPr>
              <a:t>•</a:t>
            </a:r>
            <a:r>
              <a:rPr sz="2085" spc="194" dirty="0">
                <a:latin typeface="Calibri"/>
                <a:cs typeface="Calibri"/>
              </a:rPr>
              <a:t> </a:t>
            </a:r>
            <a:r>
              <a:rPr sz="2085" spc="-24" dirty="0">
                <a:latin typeface="Microsoft JhengHei Light"/>
                <a:cs typeface="Microsoft JhengHei Light"/>
              </a:rPr>
              <a:t>创建者</a:t>
            </a:r>
            <a:endParaRPr sz="2085">
              <a:latin typeface="Microsoft JhengHei Light"/>
              <a:cs typeface="Microsoft JhengHei Light"/>
            </a:endParaRPr>
          </a:p>
          <a:p>
            <a:pPr marL="12036">
              <a:spcBef>
                <a:spcPts val="351"/>
              </a:spcBef>
            </a:pPr>
            <a:r>
              <a:rPr sz="2085" spc="-14" dirty="0">
                <a:latin typeface="Calibri"/>
                <a:cs typeface="Calibri"/>
              </a:rPr>
              <a:t>•</a:t>
            </a:r>
            <a:r>
              <a:rPr sz="2085" spc="194" dirty="0">
                <a:latin typeface="Calibri"/>
                <a:cs typeface="Calibri"/>
              </a:rPr>
              <a:t> </a:t>
            </a:r>
            <a:r>
              <a:rPr sz="2085" spc="-24" dirty="0">
                <a:latin typeface="Microsoft JhengHei Light"/>
                <a:cs typeface="Microsoft JhengHei Light"/>
              </a:rPr>
              <a:t>修改者</a:t>
            </a:r>
            <a:endParaRPr sz="2085">
              <a:latin typeface="Microsoft JhengHei Light"/>
              <a:cs typeface="Microsoft JhengHei Light"/>
            </a:endParaRPr>
          </a:p>
          <a:p>
            <a:pPr marL="12036">
              <a:spcBef>
                <a:spcPts val="340"/>
              </a:spcBef>
            </a:pPr>
            <a:r>
              <a:rPr sz="2085" spc="-14" dirty="0">
                <a:latin typeface="Calibri"/>
                <a:cs typeface="Calibri"/>
              </a:rPr>
              <a:t>•</a:t>
            </a:r>
            <a:r>
              <a:rPr sz="2085" spc="194" dirty="0">
                <a:latin typeface="Calibri"/>
                <a:cs typeface="Calibri"/>
              </a:rPr>
              <a:t> </a:t>
            </a:r>
            <a:r>
              <a:rPr sz="2085" spc="-24" dirty="0">
                <a:latin typeface="Microsoft JhengHei Light"/>
                <a:cs typeface="Microsoft JhengHei Light"/>
              </a:rPr>
              <a:t>创建时间</a:t>
            </a:r>
            <a:endParaRPr sz="2085">
              <a:latin typeface="Microsoft JhengHei Light"/>
              <a:cs typeface="Microsoft JhengHei Light"/>
            </a:endParaRPr>
          </a:p>
          <a:p>
            <a:pPr marL="12036">
              <a:spcBef>
                <a:spcPts val="341"/>
              </a:spcBef>
            </a:pPr>
            <a:r>
              <a:rPr sz="2085" spc="-14" dirty="0">
                <a:latin typeface="Calibri"/>
                <a:cs typeface="Calibri"/>
              </a:rPr>
              <a:t>•</a:t>
            </a:r>
            <a:r>
              <a:rPr sz="2085" spc="194" dirty="0">
                <a:latin typeface="Calibri"/>
                <a:cs typeface="Calibri"/>
              </a:rPr>
              <a:t> </a:t>
            </a:r>
            <a:r>
              <a:rPr sz="2085" spc="-24" dirty="0">
                <a:latin typeface="Microsoft JhengHei Light"/>
                <a:cs typeface="Microsoft JhengHei Light"/>
              </a:rPr>
              <a:t>修改时间</a:t>
            </a:r>
            <a:endParaRPr sz="2085">
              <a:latin typeface="Microsoft JhengHei Light"/>
              <a:cs typeface="Microsoft JhengHei Light"/>
            </a:endParaRPr>
          </a:p>
          <a:p>
            <a:pPr marL="12036">
              <a:spcBef>
                <a:spcPts val="237"/>
              </a:spcBef>
            </a:pPr>
            <a:r>
              <a:rPr sz="2085" spc="-14" dirty="0">
                <a:latin typeface="Calibri"/>
                <a:cs typeface="Calibri"/>
              </a:rPr>
              <a:t>•</a:t>
            </a:r>
            <a:r>
              <a:rPr sz="2085" spc="194" dirty="0">
                <a:latin typeface="Calibri"/>
                <a:cs typeface="Calibri"/>
              </a:rPr>
              <a:t> </a:t>
            </a:r>
            <a:r>
              <a:rPr sz="2085" spc="-24" dirty="0">
                <a:latin typeface="Calibri"/>
                <a:cs typeface="Calibri"/>
              </a:rPr>
              <a:t>………</a:t>
            </a:r>
            <a:endParaRPr sz="2085">
              <a:latin typeface="Calibri"/>
              <a:cs typeface="Calibri"/>
            </a:endParaRPr>
          </a:p>
        </p:txBody>
      </p:sp>
    </p:spTree>
    <p:extLst>
      <p:ext uri="{BB962C8B-B14F-4D97-AF65-F5344CB8AC3E}">
        <p14:creationId xmlns:p14="http://schemas.microsoft.com/office/powerpoint/2010/main" val="78603752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449" y="153268"/>
            <a:ext cx="1296143" cy="544611"/>
          </a:xfrm>
          <a:prstGeom prst="rect">
            <a:avLst/>
          </a:prstGeom>
        </p:spPr>
        <p:txBody>
          <a:bodyPr vert="horz" wrap="square" lIns="0" tIns="0" rIns="0" bIns="0" rtlCol="0">
            <a:noAutofit/>
          </a:bodyPr>
          <a:lstStyle/>
          <a:p>
            <a:pPr marL="12036"/>
            <a:r>
              <a:rPr sz="3411" spc="-422" dirty="0">
                <a:solidFill>
                  <a:schemeClr val="bg1"/>
                </a:solidFill>
                <a:latin typeface="Arial"/>
                <a:cs typeface="Arial"/>
              </a:rPr>
              <a:t>GFS</a:t>
            </a:r>
            <a:endParaRPr sz="3411" dirty="0">
              <a:solidFill>
                <a:schemeClr val="bg1"/>
              </a:solidFill>
              <a:latin typeface="Arial"/>
              <a:cs typeface="Arial"/>
            </a:endParaRPr>
          </a:p>
        </p:txBody>
      </p:sp>
      <p:sp>
        <p:nvSpPr>
          <p:cNvPr id="3" name="object 3"/>
          <p:cNvSpPr txBox="1"/>
          <p:nvPr/>
        </p:nvSpPr>
        <p:spPr>
          <a:xfrm>
            <a:off x="508169" y="961526"/>
            <a:ext cx="2663479" cy="485637"/>
          </a:xfrm>
          <a:prstGeom prst="rect">
            <a:avLst/>
          </a:prstGeom>
        </p:spPr>
        <p:txBody>
          <a:bodyPr vert="horz" wrap="square" lIns="0" tIns="0" rIns="0" bIns="0" rtlCol="0">
            <a:noAutofit/>
          </a:bodyPr>
          <a:lstStyle/>
          <a:p>
            <a:pPr marL="12036">
              <a:tabLst>
                <a:tab pos="337001" algn="l"/>
              </a:tabLst>
            </a:pPr>
            <a:r>
              <a:rPr sz="3032" dirty="0">
                <a:latin typeface="Arial"/>
                <a:cs typeface="Arial"/>
              </a:rPr>
              <a:t>•	</a:t>
            </a:r>
            <a:r>
              <a:rPr sz="3032" spc="-5" dirty="0">
                <a:latin typeface="Microsoft JhengHei Light"/>
                <a:cs typeface="Microsoft JhengHei Light"/>
              </a:rPr>
              <a:t>文件分块存储</a:t>
            </a:r>
            <a:endParaRPr sz="3032">
              <a:latin typeface="Microsoft JhengHei Light"/>
              <a:cs typeface="Microsoft JhengHei Light"/>
            </a:endParaRPr>
          </a:p>
        </p:txBody>
      </p:sp>
      <p:graphicFrame>
        <p:nvGraphicFramePr>
          <p:cNvPr id="4" name="object 4"/>
          <p:cNvGraphicFramePr>
            <a:graphicFrameLocks noGrp="1"/>
          </p:cNvGraphicFramePr>
          <p:nvPr/>
        </p:nvGraphicFramePr>
        <p:xfrm>
          <a:off x="964692" y="1979670"/>
          <a:ext cx="6955900" cy="542468"/>
        </p:xfrm>
        <a:graphic>
          <a:graphicData uri="http://schemas.openxmlformats.org/drawingml/2006/table">
            <a:tbl>
              <a:tblPr firstRow="1" bandRow="1">
                <a:tableStyleId>{2D5ABB26-0587-4C30-8999-92F81FD0307C}</a:tableStyleId>
              </a:tblPr>
              <a:tblGrid>
                <a:gridCol w="2282342">
                  <a:extLst>
                    <a:ext uri="{9D8B030D-6E8A-4147-A177-3AD203B41FA5}">
                      <a16:colId xmlns:a16="http://schemas.microsoft.com/office/drawing/2014/main" xmlns="" val="20000"/>
                    </a:ext>
                  </a:extLst>
                </a:gridCol>
                <a:gridCol w="1195494">
                  <a:extLst>
                    <a:ext uri="{9D8B030D-6E8A-4147-A177-3AD203B41FA5}">
                      <a16:colId xmlns:a16="http://schemas.microsoft.com/office/drawing/2014/main" xmlns="" val="20001"/>
                    </a:ext>
                  </a:extLst>
                </a:gridCol>
                <a:gridCol w="1412978">
                  <a:extLst>
                    <a:ext uri="{9D8B030D-6E8A-4147-A177-3AD203B41FA5}">
                      <a16:colId xmlns:a16="http://schemas.microsoft.com/office/drawing/2014/main" xmlns="" val="20002"/>
                    </a:ext>
                  </a:extLst>
                </a:gridCol>
                <a:gridCol w="2065086">
                  <a:extLst>
                    <a:ext uri="{9D8B030D-6E8A-4147-A177-3AD203B41FA5}">
                      <a16:colId xmlns:a16="http://schemas.microsoft.com/office/drawing/2014/main" xmlns="" val="20003"/>
                    </a:ext>
                  </a:extLst>
                </a:gridCol>
              </a:tblGrid>
              <a:tr h="542468">
                <a:tc>
                  <a:txBody>
                    <a:bodyPr/>
                    <a:lstStyle/>
                    <a:p>
                      <a:pPr marL="0" algn="ctr">
                        <a:lnSpc>
                          <a:spcPct val="100000"/>
                        </a:lnSpc>
                      </a:pPr>
                      <a:r>
                        <a:rPr sz="1400" dirty="0" smtClean="0">
                          <a:latin typeface="Arial"/>
                          <a:cs typeface="Arial"/>
                        </a:rPr>
                        <a:t>A</a:t>
                      </a:r>
                      <a:endParaRPr sz="1400">
                        <a:latin typeface="Arial"/>
                        <a:cs typeface="Arial"/>
                      </a:endParaRPr>
                    </a:p>
                  </a:txBody>
                  <a:tcPr marL="0" marR="0" marT="0" marB="0">
                    <a:lnL w="3816">
                      <a:solidFill>
                        <a:srgbClr val="000000"/>
                      </a:solidFill>
                      <a:prstDash val="solid"/>
                    </a:lnL>
                    <a:lnR w="3817">
                      <a:solidFill>
                        <a:srgbClr val="000000"/>
                      </a:solidFill>
                      <a:prstDash val="solid"/>
                    </a:lnR>
                    <a:lnT w="3816">
                      <a:solidFill>
                        <a:srgbClr val="000000"/>
                      </a:solidFill>
                      <a:prstDash val="solid"/>
                    </a:lnT>
                    <a:lnB w="3816">
                      <a:solidFill>
                        <a:srgbClr val="000000"/>
                      </a:solidFill>
                      <a:prstDash val="solid"/>
                    </a:lnB>
                    <a:solidFill>
                      <a:srgbClr val="E8EDF7"/>
                    </a:solidFill>
                  </a:tcPr>
                </a:tc>
                <a:tc>
                  <a:txBody>
                    <a:bodyPr/>
                    <a:lstStyle/>
                    <a:p>
                      <a:pPr marL="0" algn="ctr">
                        <a:lnSpc>
                          <a:spcPct val="100000"/>
                        </a:lnSpc>
                      </a:pPr>
                      <a:r>
                        <a:rPr sz="1400" dirty="0" smtClean="0">
                          <a:latin typeface="Arial"/>
                          <a:cs typeface="Arial"/>
                        </a:rPr>
                        <a:t>B</a:t>
                      </a:r>
                      <a:endParaRPr sz="1400">
                        <a:latin typeface="Arial"/>
                        <a:cs typeface="Arial"/>
                      </a:endParaRPr>
                    </a:p>
                  </a:txBody>
                  <a:tcPr marL="0" marR="0" marT="0" marB="0">
                    <a:lnL w="3817">
                      <a:solidFill>
                        <a:srgbClr val="000000"/>
                      </a:solidFill>
                      <a:prstDash val="solid"/>
                    </a:lnL>
                    <a:lnR w="3816">
                      <a:solidFill>
                        <a:srgbClr val="000000"/>
                      </a:solidFill>
                      <a:prstDash val="solid"/>
                    </a:lnR>
                    <a:lnT w="3817">
                      <a:solidFill>
                        <a:srgbClr val="000000"/>
                      </a:solidFill>
                      <a:prstDash val="solid"/>
                    </a:lnT>
                    <a:lnB w="3817">
                      <a:solidFill>
                        <a:srgbClr val="000000"/>
                      </a:solidFill>
                      <a:prstDash val="solid"/>
                    </a:lnB>
                    <a:solidFill>
                      <a:srgbClr val="E8EDF7"/>
                    </a:solidFill>
                  </a:tcPr>
                </a:tc>
                <a:tc>
                  <a:txBody>
                    <a:bodyPr/>
                    <a:lstStyle/>
                    <a:p>
                      <a:pPr marR="0" algn="ctr">
                        <a:lnSpc>
                          <a:spcPct val="100000"/>
                        </a:lnSpc>
                      </a:pPr>
                      <a:r>
                        <a:rPr sz="1400" dirty="0" smtClean="0">
                          <a:latin typeface="Arial"/>
                          <a:cs typeface="Arial"/>
                        </a:rPr>
                        <a:t>C</a:t>
                      </a:r>
                      <a:endParaRPr sz="1400">
                        <a:latin typeface="Arial"/>
                        <a:cs typeface="Arial"/>
                      </a:endParaRPr>
                    </a:p>
                  </a:txBody>
                  <a:tcPr marL="0" marR="0" marT="0" marB="0">
                    <a:lnL w="3816">
                      <a:solidFill>
                        <a:srgbClr val="000000"/>
                      </a:solidFill>
                      <a:prstDash val="solid"/>
                    </a:lnL>
                    <a:lnR w="3816">
                      <a:solidFill>
                        <a:srgbClr val="000000"/>
                      </a:solidFill>
                      <a:prstDash val="solid"/>
                    </a:lnR>
                    <a:lnT w="3816">
                      <a:solidFill>
                        <a:srgbClr val="000000"/>
                      </a:solidFill>
                      <a:prstDash val="solid"/>
                    </a:lnT>
                    <a:lnB w="3816">
                      <a:solidFill>
                        <a:srgbClr val="000000"/>
                      </a:solidFill>
                      <a:prstDash val="solid"/>
                    </a:lnB>
                    <a:solidFill>
                      <a:srgbClr val="E8EDF7"/>
                    </a:solidFill>
                  </a:tcPr>
                </a:tc>
                <a:tc>
                  <a:txBody>
                    <a:bodyPr/>
                    <a:lstStyle/>
                    <a:p>
                      <a:pPr marL="577215">
                        <a:lnSpc>
                          <a:spcPct val="100000"/>
                        </a:lnSpc>
                      </a:pPr>
                      <a:r>
                        <a:rPr sz="1400" dirty="0" smtClean="0">
                          <a:latin typeface="Arial"/>
                          <a:cs typeface="Arial"/>
                        </a:rPr>
                        <a:t>(</a:t>
                      </a:r>
                      <a:r>
                        <a:rPr sz="1400" spc="-5" dirty="0" smtClean="0">
                          <a:latin typeface="Arial"/>
                          <a:cs typeface="Arial"/>
                        </a:rPr>
                        <a:t>f</a:t>
                      </a:r>
                      <a:r>
                        <a:rPr sz="1400" spc="0" dirty="0" smtClean="0">
                          <a:latin typeface="Arial"/>
                          <a:cs typeface="Arial"/>
                        </a:rPr>
                        <a:t>ree spac</a:t>
                      </a:r>
                      <a:r>
                        <a:rPr sz="1400" spc="-5" dirty="0" smtClean="0">
                          <a:latin typeface="Arial"/>
                          <a:cs typeface="Arial"/>
                        </a:rPr>
                        <a:t>e</a:t>
                      </a:r>
                      <a:r>
                        <a:rPr sz="1400" spc="0" dirty="0" smtClean="0">
                          <a:latin typeface="Arial"/>
                          <a:cs typeface="Arial"/>
                        </a:rPr>
                        <a:t>)</a:t>
                      </a:r>
                      <a:endParaRPr sz="1400">
                        <a:latin typeface="Arial"/>
                        <a:cs typeface="Arial"/>
                      </a:endParaRPr>
                    </a:p>
                  </a:txBody>
                  <a:tcPr marL="0" marR="0" marT="0" marB="0">
                    <a:lnL w="3816">
                      <a:solidFill>
                        <a:srgbClr val="000000"/>
                      </a:solidFill>
                      <a:prstDash val="solid"/>
                    </a:lnL>
                    <a:lnR w="3816">
                      <a:solidFill>
                        <a:srgbClr val="000000"/>
                      </a:solidFill>
                      <a:prstDash val="solid"/>
                    </a:lnR>
                    <a:lnT w="3816">
                      <a:solidFill>
                        <a:srgbClr val="000000"/>
                      </a:solidFill>
                      <a:prstDash val="solid"/>
                    </a:lnT>
                    <a:lnB w="3816">
                      <a:solidFill>
                        <a:srgbClr val="000000"/>
                      </a:solidFill>
                      <a:prstDash val="solid"/>
                    </a:lnB>
                    <a:solidFill>
                      <a:srgbClr val="E8EDF7"/>
                    </a:solidFill>
                  </a:tcPr>
                </a:tc>
                <a:extLst>
                  <a:ext uri="{0D108BD9-81ED-4DB2-BD59-A6C34878D82A}">
                    <a16:rowId xmlns:a16="http://schemas.microsoft.com/office/drawing/2014/main" xmlns="" val="10000"/>
                  </a:ext>
                </a:extLst>
              </a:tr>
            </a:tbl>
          </a:graphicData>
        </a:graphic>
      </p:graphicFrame>
      <p:graphicFrame>
        <p:nvGraphicFramePr>
          <p:cNvPr id="5" name="object 5"/>
          <p:cNvGraphicFramePr>
            <a:graphicFrameLocks noGrp="1"/>
          </p:cNvGraphicFramePr>
          <p:nvPr/>
        </p:nvGraphicFramePr>
        <p:xfrm>
          <a:off x="964692" y="2901867"/>
          <a:ext cx="6955899" cy="542468"/>
        </p:xfrm>
        <a:graphic>
          <a:graphicData uri="http://schemas.openxmlformats.org/drawingml/2006/table">
            <a:tbl>
              <a:tblPr firstRow="1" bandRow="1">
                <a:tableStyleId>{2D5ABB26-0587-4C30-8999-92F81FD0307C}</a:tableStyleId>
              </a:tblPr>
              <a:tblGrid>
                <a:gridCol w="2282342">
                  <a:extLst>
                    <a:ext uri="{9D8B030D-6E8A-4147-A177-3AD203B41FA5}">
                      <a16:colId xmlns:a16="http://schemas.microsoft.com/office/drawing/2014/main" xmlns="" val="20000"/>
                    </a:ext>
                  </a:extLst>
                </a:gridCol>
                <a:gridCol w="1195494">
                  <a:extLst>
                    <a:ext uri="{9D8B030D-6E8A-4147-A177-3AD203B41FA5}">
                      <a16:colId xmlns:a16="http://schemas.microsoft.com/office/drawing/2014/main" xmlns="" val="20001"/>
                    </a:ext>
                  </a:extLst>
                </a:gridCol>
                <a:gridCol w="1412978">
                  <a:extLst>
                    <a:ext uri="{9D8B030D-6E8A-4147-A177-3AD203B41FA5}">
                      <a16:colId xmlns:a16="http://schemas.microsoft.com/office/drawing/2014/main" xmlns="" val="20002"/>
                    </a:ext>
                  </a:extLst>
                </a:gridCol>
                <a:gridCol w="543498">
                  <a:extLst>
                    <a:ext uri="{9D8B030D-6E8A-4147-A177-3AD203B41FA5}">
                      <a16:colId xmlns:a16="http://schemas.microsoft.com/office/drawing/2014/main" xmlns="" val="20003"/>
                    </a:ext>
                  </a:extLst>
                </a:gridCol>
                <a:gridCol w="1521587">
                  <a:extLst>
                    <a:ext uri="{9D8B030D-6E8A-4147-A177-3AD203B41FA5}">
                      <a16:colId xmlns:a16="http://schemas.microsoft.com/office/drawing/2014/main" xmlns="" val="20004"/>
                    </a:ext>
                  </a:extLst>
                </a:gridCol>
              </a:tblGrid>
              <a:tr h="542468">
                <a:tc>
                  <a:txBody>
                    <a:bodyPr/>
                    <a:lstStyle/>
                    <a:p>
                      <a:pPr marL="0" algn="ctr">
                        <a:lnSpc>
                          <a:spcPct val="100000"/>
                        </a:lnSpc>
                      </a:pPr>
                      <a:r>
                        <a:rPr sz="1400" dirty="0" smtClean="0">
                          <a:latin typeface="Arial"/>
                          <a:cs typeface="Arial"/>
                        </a:rPr>
                        <a:t>A</a:t>
                      </a:r>
                      <a:endParaRPr sz="1400">
                        <a:latin typeface="Arial"/>
                        <a:cs typeface="Arial"/>
                      </a:endParaRPr>
                    </a:p>
                  </a:txBody>
                  <a:tcPr marL="0" marR="0" marT="0" marB="0">
                    <a:lnL w="3816">
                      <a:solidFill>
                        <a:srgbClr val="000000"/>
                      </a:solidFill>
                      <a:prstDash val="solid"/>
                    </a:lnL>
                    <a:lnR w="3817">
                      <a:solidFill>
                        <a:srgbClr val="000000"/>
                      </a:solidFill>
                      <a:prstDash val="solid"/>
                    </a:lnR>
                    <a:lnT w="3816">
                      <a:solidFill>
                        <a:srgbClr val="000000"/>
                      </a:solidFill>
                      <a:prstDash val="solid"/>
                    </a:lnT>
                    <a:lnB w="3816">
                      <a:solidFill>
                        <a:srgbClr val="000000"/>
                      </a:solidFill>
                      <a:prstDash val="solid"/>
                    </a:lnB>
                    <a:solidFill>
                      <a:srgbClr val="E8EDF7"/>
                    </a:solidFill>
                  </a:tcPr>
                </a:tc>
                <a:tc>
                  <a:txBody>
                    <a:bodyPr/>
                    <a:lstStyle/>
                    <a:p>
                      <a:pPr marL="0" algn="ctr">
                        <a:lnSpc>
                          <a:spcPct val="100000"/>
                        </a:lnSpc>
                      </a:pPr>
                      <a:r>
                        <a:rPr sz="1400" dirty="0" smtClean="0">
                          <a:latin typeface="Arial"/>
                          <a:cs typeface="Arial"/>
                        </a:rPr>
                        <a:t>B</a:t>
                      </a:r>
                      <a:endParaRPr sz="1400">
                        <a:latin typeface="Arial"/>
                        <a:cs typeface="Arial"/>
                      </a:endParaRPr>
                    </a:p>
                  </a:txBody>
                  <a:tcPr marL="0" marR="0" marT="0" marB="0">
                    <a:lnL w="3817">
                      <a:solidFill>
                        <a:srgbClr val="000000"/>
                      </a:solidFill>
                      <a:prstDash val="solid"/>
                    </a:lnL>
                    <a:lnR w="3816">
                      <a:solidFill>
                        <a:srgbClr val="000000"/>
                      </a:solidFill>
                      <a:prstDash val="solid"/>
                    </a:lnR>
                    <a:lnT w="3817">
                      <a:solidFill>
                        <a:srgbClr val="000000"/>
                      </a:solidFill>
                      <a:prstDash val="solid"/>
                    </a:lnT>
                    <a:lnB w="3817">
                      <a:solidFill>
                        <a:srgbClr val="000000"/>
                      </a:solidFill>
                      <a:prstDash val="solid"/>
                    </a:lnB>
                    <a:solidFill>
                      <a:srgbClr val="E8EDF7"/>
                    </a:solidFill>
                  </a:tcPr>
                </a:tc>
                <a:tc>
                  <a:txBody>
                    <a:bodyPr/>
                    <a:lstStyle/>
                    <a:p>
                      <a:pPr marR="0" algn="ctr">
                        <a:lnSpc>
                          <a:spcPct val="100000"/>
                        </a:lnSpc>
                      </a:pPr>
                      <a:r>
                        <a:rPr sz="1400" dirty="0" smtClean="0">
                          <a:latin typeface="Arial"/>
                          <a:cs typeface="Arial"/>
                        </a:rPr>
                        <a:t>C</a:t>
                      </a:r>
                      <a:endParaRPr sz="1400">
                        <a:latin typeface="Arial"/>
                        <a:cs typeface="Arial"/>
                      </a:endParaRPr>
                    </a:p>
                  </a:txBody>
                  <a:tcPr marL="0" marR="0" marT="0" marB="0">
                    <a:lnL w="3816">
                      <a:solidFill>
                        <a:srgbClr val="000000"/>
                      </a:solidFill>
                      <a:prstDash val="solid"/>
                    </a:lnL>
                    <a:lnR w="3819">
                      <a:solidFill>
                        <a:srgbClr val="000000"/>
                      </a:solidFill>
                      <a:prstDash val="solid"/>
                    </a:lnR>
                    <a:lnT w="3816">
                      <a:solidFill>
                        <a:srgbClr val="000000"/>
                      </a:solidFill>
                      <a:prstDash val="solid"/>
                    </a:lnT>
                    <a:lnB w="3816">
                      <a:solidFill>
                        <a:srgbClr val="000000"/>
                      </a:solidFill>
                      <a:prstDash val="solid"/>
                    </a:lnB>
                    <a:solidFill>
                      <a:srgbClr val="E8EDF7"/>
                    </a:solidFill>
                  </a:tcPr>
                </a:tc>
                <a:tc>
                  <a:txBody>
                    <a:bodyPr/>
                    <a:lstStyle/>
                    <a:p>
                      <a:pPr marR="0" algn="ctr">
                        <a:lnSpc>
                          <a:spcPct val="100000"/>
                        </a:lnSpc>
                      </a:pPr>
                      <a:r>
                        <a:rPr sz="1400" dirty="0" smtClean="0">
                          <a:latin typeface="Arial"/>
                          <a:cs typeface="Arial"/>
                        </a:rPr>
                        <a:t>A</a:t>
                      </a:r>
                      <a:endParaRPr sz="1400">
                        <a:latin typeface="Arial"/>
                        <a:cs typeface="Arial"/>
                      </a:endParaRPr>
                    </a:p>
                  </a:txBody>
                  <a:tcPr marL="0" marR="0" marT="0" marB="0">
                    <a:lnL w="3819">
                      <a:solidFill>
                        <a:srgbClr val="000000"/>
                      </a:solidFill>
                      <a:prstDash val="solid"/>
                    </a:lnL>
                    <a:lnR w="3819">
                      <a:solidFill>
                        <a:srgbClr val="000000"/>
                      </a:solidFill>
                      <a:prstDash val="solid"/>
                    </a:lnR>
                    <a:lnT w="3819">
                      <a:solidFill>
                        <a:srgbClr val="000000"/>
                      </a:solidFill>
                      <a:prstDash val="solid"/>
                    </a:lnT>
                    <a:lnB w="3819">
                      <a:solidFill>
                        <a:srgbClr val="000000"/>
                      </a:solidFill>
                      <a:prstDash val="solid"/>
                    </a:lnB>
                    <a:solidFill>
                      <a:srgbClr val="E8EDF7"/>
                    </a:solidFill>
                  </a:tcPr>
                </a:tc>
                <a:tc>
                  <a:txBody>
                    <a:bodyPr/>
                    <a:lstStyle/>
                    <a:p>
                      <a:pPr marL="290830">
                        <a:lnSpc>
                          <a:spcPct val="100000"/>
                        </a:lnSpc>
                      </a:pPr>
                      <a:r>
                        <a:rPr sz="1400" dirty="0" smtClean="0">
                          <a:latin typeface="Arial"/>
                          <a:cs typeface="Arial"/>
                        </a:rPr>
                        <a:t>(</a:t>
                      </a:r>
                      <a:r>
                        <a:rPr sz="1400" spc="-5" dirty="0" smtClean="0">
                          <a:latin typeface="Arial"/>
                          <a:cs typeface="Arial"/>
                        </a:rPr>
                        <a:t>f</a:t>
                      </a:r>
                      <a:r>
                        <a:rPr sz="1400" spc="0" dirty="0" smtClean="0">
                          <a:latin typeface="Arial"/>
                          <a:cs typeface="Arial"/>
                        </a:rPr>
                        <a:t>ree spac</a:t>
                      </a:r>
                      <a:r>
                        <a:rPr sz="1400" spc="-5" dirty="0" smtClean="0">
                          <a:latin typeface="Arial"/>
                          <a:cs typeface="Arial"/>
                        </a:rPr>
                        <a:t>e</a:t>
                      </a:r>
                      <a:r>
                        <a:rPr sz="1400" spc="0" dirty="0" smtClean="0">
                          <a:latin typeface="Arial"/>
                          <a:cs typeface="Arial"/>
                        </a:rPr>
                        <a:t>)</a:t>
                      </a:r>
                      <a:endParaRPr sz="1400">
                        <a:latin typeface="Arial"/>
                        <a:cs typeface="Arial"/>
                      </a:endParaRPr>
                    </a:p>
                  </a:txBody>
                  <a:tcPr marL="0" marR="0" marT="0" marB="0">
                    <a:lnL w="3819">
                      <a:solidFill>
                        <a:srgbClr val="000000"/>
                      </a:solidFill>
                      <a:prstDash val="solid"/>
                    </a:lnL>
                    <a:lnR w="3816">
                      <a:solidFill>
                        <a:srgbClr val="000000"/>
                      </a:solidFill>
                      <a:prstDash val="solid"/>
                    </a:lnR>
                    <a:lnT w="3816">
                      <a:solidFill>
                        <a:srgbClr val="000000"/>
                      </a:solidFill>
                      <a:prstDash val="solid"/>
                    </a:lnT>
                    <a:lnB w="3816">
                      <a:solidFill>
                        <a:srgbClr val="000000"/>
                      </a:solidFill>
                      <a:prstDash val="solid"/>
                    </a:lnB>
                    <a:solidFill>
                      <a:srgbClr val="E8EDF7"/>
                    </a:solidFill>
                  </a:tcPr>
                </a:tc>
                <a:extLst>
                  <a:ext uri="{0D108BD9-81ED-4DB2-BD59-A6C34878D82A}">
                    <a16:rowId xmlns:a16="http://schemas.microsoft.com/office/drawing/2014/main" xmlns="" val="10000"/>
                  </a:ext>
                </a:extLst>
              </a:tr>
            </a:tbl>
          </a:graphicData>
        </a:graphic>
      </p:graphicFrame>
      <p:graphicFrame>
        <p:nvGraphicFramePr>
          <p:cNvPr id="6" name="object 6"/>
          <p:cNvGraphicFramePr>
            <a:graphicFrameLocks noGrp="1"/>
          </p:cNvGraphicFramePr>
          <p:nvPr/>
        </p:nvGraphicFramePr>
        <p:xfrm>
          <a:off x="964692" y="3824139"/>
          <a:ext cx="6955899" cy="542468"/>
        </p:xfrm>
        <a:graphic>
          <a:graphicData uri="http://schemas.openxmlformats.org/drawingml/2006/table">
            <a:tbl>
              <a:tblPr firstRow="1" bandRow="1">
                <a:tableStyleId>{2D5ABB26-0587-4C30-8999-92F81FD0307C}</a:tableStyleId>
              </a:tblPr>
              <a:tblGrid>
                <a:gridCol w="2282342">
                  <a:extLst>
                    <a:ext uri="{9D8B030D-6E8A-4147-A177-3AD203B41FA5}">
                      <a16:colId xmlns:a16="http://schemas.microsoft.com/office/drawing/2014/main" xmlns="" val="20000"/>
                    </a:ext>
                  </a:extLst>
                </a:gridCol>
                <a:gridCol w="1195494">
                  <a:extLst>
                    <a:ext uri="{9D8B030D-6E8A-4147-A177-3AD203B41FA5}">
                      <a16:colId xmlns:a16="http://schemas.microsoft.com/office/drawing/2014/main" xmlns="" val="20001"/>
                    </a:ext>
                  </a:extLst>
                </a:gridCol>
                <a:gridCol w="1412978">
                  <a:extLst>
                    <a:ext uri="{9D8B030D-6E8A-4147-A177-3AD203B41FA5}">
                      <a16:colId xmlns:a16="http://schemas.microsoft.com/office/drawing/2014/main" xmlns="" val="20002"/>
                    </a:ext>
                  </a:extLst>
                </a:gridCol>
                <a:gridCol w="543498">
                  <a:extLst>
                    <a:ext uri="{9D8B030D-6E8A-4147-A177-3AD203B41FA5}">
                      <a16:colId xmlns:a16="http://schemas.microsoft.com/office/drawing/2014/main" xmlns="" val="20003"/>
                    </a:ext>
                  </a:extLst>
                </a:gridCol>
                <a:gridCol w="1521587">
                  <a:extLst>
                    <a:ext uri="{9D8B030D-6E8A-4147-A177-3AD203B41FA5}">
                      <a16:colId xmlns:a16="http://schemas.microsoft.com/office/drawing/2014/main" xmlns="" val="20004"/>
                    </a:ext>
                  </a:extLst>
                </a:gridCol>
              </a:tblGrid>
              <a:tr h="542468">
                <a:tc>
                  <a:txBody>
                    <a:bodyPr/>
                    <a:lstStyle/>
                    <a:p>
                      <a:pPr marL="0" algn="ctr">
                        <a:lnSpc>
                          <a:spcPct val="100000"/>
                        </a:lnSpc>
                      </a:pPr>
                      <a:r>
                        <a:rPr sz="1400" dirty="0" smtClean="0">
                          <a:latin typeface="Arial"/>
                          <a:cs typeface="Arial"/>
                        </a:rPr>
                        <a:t>A</a:t>
                      </a:r>
                      <a:endParaRPr sz="1400">
                        <a:latin typeface="Arial"/>
                        <a:cs typeface="Arial"/>
                      </a:endParaRPr>
                    </a:p>
                  </a:txBody>
                  <a:tcPr marL="0" marR="0" marT="0" marB="0">
                    <a:lnL w="3816">
                      <a:solidFill>
                        <a:srgbClr val="000000"/>
                      </a:solidFill>
                      <a:prstDash val="solid"/>
                    </a:lnL>
                    <a:lnR w="3817">
                      <a:solidFill>
                        <a:srgbClr val="000000"/>
                      </a:solidFill>
                      <a:prstDash val="solid"/>
                    </a:lnR>
                    <a:lnT w="3816">
                      <a:solidFill>
                        <a:srgbClr val="000000"/>
                      </a:solidFill>
                      <a:prstDash val="solid"/>
                    </a:lnT>
                    <a:lnB w="3816">
                      <a:solidFill>
                        <a:srgbClr val="000000"/>
                      </a:solidFill>
                      <a:prstDash val="solid"/>
                    </a:lnB>
                    <a:solidFill>
                      <a:srgbClr val="E8EDF7"/>
                    </a:solidFill>
                  </a:tcPr>
                </a:tc>
                <a:tc>
                  <a:txBody>
                    <a:bodyPr/>
                    <a:lstStyle/>
                    <a:p>
                      <a:pPr marL="118745">
                        <a:lnSpc>
                          <a:spcPct val="100000"/>
                        </a:lnSpc>
                      </a:pPr>
                      <a:r>
                        <a:rPr sz="1400" dirty="0" smtClean="0">
                          <a:latin typeface="Arial"/>
                          <a:cs typeface="Arial"/>
                        </a:rPr>
                        <a:t>(</a:t>
                      </a:r>
                      <a:r>
                        <a:rPr sz="1400" spc="-5" dirty="0" smtClean="0">
                          <a:latin typeface="Arial"/>
                          <a:cs typeface="Arial"/>
                        </a:rPr>
                        <a:t>f</a:t>
                      </a:r>
                      <a:r>
                        <a:rPr sz="1400" spc="0" dirty="0" smtClean="0">
                          <a:latin typeface="Arial"/>
                          <a:cs typeface="Arial"/>
                        </a:rPr>
                        <a:t>ree spac</a:t>
                      </a:r>
                      <a:r>
                        <a:rPr sz="1400" spc="-5" dirty="0" smtClean="0">
                          <a:latin typeface="Arial"/>
                          <a:cs typeface="Arial"/>
                        </a:rPr>
                        <a:t>e</a:t>
                      </a:r>
                      <a:r>
                        <a:rPr sz="1400" spc="0" dirty="0" smtClean="0">
                          <a:latin typeface="Arial"/>
                          <a:cs typeface="Arial"/>
                        </a:rPr>
                        <a:t>)</a:t>
                      </a:r>
                      <a:endParaRPr sz="1400">
                        <a:latin typeface="Arial"/>
                        <a:cs typeface="Arial"/>
                      </a:endParaRPr>
                    </a:p>
                  </a:txBody>
                  <a:tcPr marL="0" marR="0" marT="0" marB="0">
                    <a:lnL w="3817">
                      <a:solidFill>
                        <a:srgbClr val="000000"/>
                      </a:solidFill>
                      <a:prstDash val="solid"/>
                    </a:lnL>
                    <a:lnR w="3816">
                      <a:solidFill>
                        <a:srgbClr val="000000"/>
                      </a:solidFill>
                      <a:prstDash val="solid"/>
                    </a:lnR>
                    <a:lnT w="3817">
                      <a:solidFill>
                        <a:srgbClr val="000000"/>
                      </a:solidFill>
                      <a:prstDash val="solid"/>
                    </a:lnT>
                    <a:lnB w="3817">
                      <a:solidFill>
                        <a:srgbClr val="000000"/>
                      </a:solidFill>
                      <a:prstDash val="solid"/>
                    </a:lnB>
                    <a:solidFill>
                      <a:srgbClr val="E8EDF7"/>
                    </a:solidFill>
                  </a:tcPr>
                </a:tc>
                <a:tc>
                  <a:txBody>
                    <a:bodyPr/>
                    <a:lstStyle/>
                    <a:p>
                      <a:pPr marR="0" algn="ctr">
                        <a:lnSpc>
                          <a:spcPct val="100000"/>
                        </a:lnSpc>
                      </a:pPr>
                      <a:r>
                        <a:rPr sz="1400" dirty="0" smtClean="0">
                          <a:latin typeface="Arial"/>
                          <a:cs typeface="Arial"/>
                        </a:rPr>
                        <a:t>C</a:t>
                      </a:r>
                      <a:endParaRPr sz="1400">
                        <a:latin typeface="Arial"/>
                        <a:cs typeface="Arial"/>
                      </a:endParaRPr>
                    </a:p>
                  </a:txBody>
                  <a:tcPr marL="0" marR="0" marT="0" marB="0">
                    <a:lnL w="3816">
                      <a:solidFill>
                        <a:srgbClr val="000000"/>
                      </a:solidFill>
                      <a:prstDash val="solid"/>
                    </a:lnL>
                    <a:lnR w="3819">
                      <a:solidFill>
                        <a:srgbClr val="000000"/>
                      </a:solidFill>
                      <a:prstDash val="solid"/>
                    </a:lnR>
                    <a:lnT w="3816">
                      <a:solidFill>
                        <a:srgbClr val="000000"/>
                      </a:solidFill>
                      <a:prstDash val="solid"/>
                    </a:lnT>
                    <a:lnB w="3816">
                      <a:solidFill>
                        <a:srgbClr val="000000"/>
                      </a:solidFill>
                      <a:prstDash val="solid"/>
                    </a:lnB>
                    <a:solidFill>
                      <a:srgbClr val="E8EDF7"/>
                    </a:solidFill>
                  </a:tcPr>
                </a:tc>
                <a:tc>
                  <a:txBody>
                    <a:bodyPr/>
                    <a:lstStyle/>
                    <a:p>
                      <a:pPr marR="0" algn="ctr">
                        <a:lnSpc>
                          <a:spcPct val="100000"/>
                        </a:lnSpc>
                      </a:pPr>
                      <a:r>
                        <a:rPr sz="1400" dirty="0" smtClean="0">
                          <a:latin typeface="Arial"/>
                          <a:cs typeface="Arial"/>
                        </a:rPr>
                        <a:t>A</a:t>
                      </a:r>
                      <a:endParaRPr sz="1400">
                        <a:latin typeface="Arial"/>
                        <a:cs typeface="Arial"/>
                      </a:endParaRPr>
                    </a:p>
                  </a:txBody>
                  <a:tcPr marL="0" marR="0" marT="0" marB="0">
                    <a:lnL w="3819">
                      <a:solidFill>
                        <a:srgbClr val="000000"/>
                      </a:solidFill>
                      <a:prstDash val="solid"/>
                    </a:lnL>
                    <a:lnR w="3819">
                      <a:solidFill>
                        <a:srgbClr val="000000"/>
                      </a:solidFill>
                      <a:prstDash val="solid"/>
                    </a:lnR>
                    <a:lnT w="3819">
                      <a:solidFill>
                        <a:srgbClr val="000000"/>
                      </a:solidFill>
                      <a:prstDash val="solid"/>
                    </a:lnT>
                    <a:lnB w="3819">
                      <a:solidFill>
                        <a:srgbClr val="000000"/>
                      </a:solidFill>
                      <a:prstDash val="solid"/>
                    </a:lnB>
                    <a:solidFill>
                      <a:srgbClr val="E8EDF7"/>
                    </a:solidFill>
                  </a:tcPr>
                </a:tc>
                <a:tc>
                  <a:txBody>
                    <a:bodyPr/>
                    <a:lstStyle/>
                    <a:p>
                      <a:pPr marL="290830">
                        <a:lnSpc>
                          <a:spcPct val="100000"/>
                        </a:lnSpc>
                      </a:pPr>
                      <a:r>
                        <a:rPr sz="1400" dirty="0" smtClean="0">
                          <a:latin typeface="Arial"/>
                          <a:cs typeface="Arial"/>
                        </a:rPr>
                        <a:t>(</a:t>
                      </a:r>
                      <a:r>
                        <a:rPr sz="1400" spc="-5" dirty="0" smtClean="0">
                          <a:latin typeface="Arial"/>
                          <a:cs typeface="Arial"/>
                        </a:rPr>
                        <a:t>f</a:t>
                      </a:r>
                      <a:r>
                        <a:rPr sz="1400" spc="0" dirty="0" smtClean="0">
                          <a:latin typeface="Arial"/>
                          <a:cs typeface="Arial"/>
                        </a:rPr>
                        <a:t>ree spac</a:t>
                      </a:r>
                      <a:r>
                        <a:rPr sz="1400" spc="-5" dirty="0" smtClean="0">
                          <a:latin typeface="Arial"/>
                          <a:cs typeface="Arial"/>
                        </a:rPr>
                        <a:t>e</a:t>
                      </a:r>
                      <a:r>
                        <a:rPr sz="1400" spc="0" dirty="0" smtClean="0">
                          <a:latin typeface="Arial"/>
                          <a:cs typeface="Arial"/>
                        </a:rPr>
                        <a:t>)</a:t>
                      </a:r>
                      <a:endParaRPr sz="1400">
                        <a:latin typeface="Arial"/>
                        <a:cs typeface="Arial"/>
                      </a:endParaRPr>
                    </a:p>
                  </a:txBody>
                  <a:tcPr marL="0" marR="0" marT="0" marB="0">
                    <a:lnL w="3819">
                      <a:solidFill>
                        <a:srgbClr val="000000"/>
                      </a:solidFill>
                      <a:prstDash val="solid"/>
                    </a:lnL>
                    <a:lnR w="3816">
                      <a:solidFill>
                        <a:srgbClr val="000000"/>
                      </a:solidFill>
                      <a:prstDash val="solid"/>
                    </a:lnR>
                    <a:lnT w="3816">
                      <a:solidFill>
                        <a:srgbClr val="000000"/>
                      </a:solidFill>
                      <a:prstDash val="solid"/>
                    </a:lnT>
                    <a:lnB w="3816">
                      <a:solidFill>
                        <a:srgbClr val="000000"/>
                      </a:solidFill>
                      <a:prstDash val="solid"/>
                    </a:lnB>
                    <a:solidFill>
                      <a:srgbClr val="E8EDF7"/>
                    </a:solidFill>
                  </a:tcPr>
                </a:tc>
                <a:extLst>
                  <a:ext uri="{0D108BD9-81ED-4DB2-BD59-A6C34878D82A}">
                    <a16:rowId xmlns:a16="http://schemas.microsoft.com/office/drawing/2014/main" xmlns="" val="10000"/>
                  </a:ext>
                </a:extLst>
              </a:tr>
            </a:tbl>
          </a:graphicData>
        </a:graphic>
      </p:graphicFrame>
      <p:graphicFrame>
        <p:nvGraphicFramePr>
          <p:cNvPr id="7" name="object 7"/>
          <p:cNvGraphicFramePr>
            <a:graphicFrameLocks noGrp="1"/>
          </p:cNvGraphicFramePr>
          <p:nvPr/>
        </p:nvGraphicFramePr>
        <p:xfrm>
          <a:off x="964692" y="4854828"/>
          <a:ext cx="6955900" cy="542468"/>
        </p:xfrm>
        <a:graphic>
          <a:graphicData uri="http://schemas.openxmlformats.org/drawingml/2006/table">
            <a:tbl>
              <a:tblPr firstRow="1" bandRow="1">
                <a:tableStyleId>{2D5ABB26-0587-4C30-8999-92F81FD0307C}</a:tableStyleId>
              </a:tblPr>
              <a:tblGrid>
                <a:gridCol w="2282342">
                  <a:extLst>
                    <a:ext uri="{9D8B030D-6E8A-4147-A177-3AD203B41FA5}">
                      <a16:colId xmlns:a16="http://schemas.microsoft.com/office/drawing/2014/main" xmlns="" val="20000"/>
                    </a:ext>
                  </a:extLst>
                </a:gridCol>
                <a:gridCol w="1195494">
                  <a:extLst>
                    <a:ext uri="{9D8B030D-6E8A-4147-A177-3AD203B41FA5}">
                      <a16:colId xmlns:a16="http://schemas.microsoft.com/office/drawing/2014/main" xmlns="" val="20001"/>
                    </a:ext>
                  </a:extLst>
                </a:gridCol>
                <a:gridCol w="1412978">
                  <a:extLst>
                    <a:ext uri="{9D8B030D-6E8A-4147-A177-3AD203B41FA5}">
                      <a16:colId xmlns:a16="http://schemas.microsoft.com/office/drawing/2014/main" xmlns="" val="20002"/>
                    </a:ext>
                  </a:extLst>
                </a:gridCol>
                <a:gridCol w="543498">
                  <a:extLst>
                    <a:ext uri="{9D8B030D-6E8A-4147-A177-3AD203B41FA5}">
                      <a16:colId xmlns:a16="http://schemas.microsoft.com/office/drawing/2014/main" xmlns="" val="20003"/>
                    </a:ext>
                  </a:extLst>
                </a:gridCol>
                <a:gridCol w="597767">
                  <a:extLst>
                    <a:ext uri="{9D8B030D-6E8A-4147-A177-3AD203B41FA5}">
                      <a16:colId xmlns:a16="http://schemas.microsoft.com/office/drawing/2014/main" xmlns="" val="20004"/>
                    </a:ext>
                  </a:extLst>
                </a:gridCol>
                <a:gridCol w="923821">
                  <a:extLst>
                    <a:ext uri="{9D8B030D-6E8A-4147-A177-3AD203B41FA5}">
                      <a16:colId xmlns:a16="http://schemas.microsoft.com/office/drawing/2014/main" xmlns="" val="20005"/>
                    </a:ext>
                  </a:extLst>
                </a:gridCol>
              </a:tblGrid>
              <a:tr h="542468">
                <a:tc>
                  <a:txBody>
                    <a:bodyPr/>
                    <a:lstStyle/>
                    <a:p>
                      <a:pPr marL="0" algn="ctr">
                        <a:lnSpc>
                          <a:spcPct val="100000"/>
                        </a:lnSpc>
                      </a:pPr>
                      <a:r>
                        <a:rPr sz="1400" dirty="0" smtClean="0">
                          <a:latin typeface="Arial"/>
                          <a:cs typeface="Arial"/>
                        </a:rPr>
                        <a:t>A</a:t>
                      </a:r>
                      <a:endParaRPr sz="1400">
                        <a:latin typeface="Arial"/>
                        <a:cs typeface="Arial"/>
                      </a:endParaRPr>
                    </a:p>
                  </a:txBody>
                  <a:tcPr marL="0" marR="0" marT="0" marB="0">
                    <a:lnL w="3816">
                      <a:solidFill>
                        <a:srgbClr val="000000"/>
                      </a:solidFill>
                      <a:prstDash val="solid"/>
                    </a:lnL>
                    <a:lnR w="3817">
                      <a:solidFill>
                        <a:srgbClr val="000000"/>
                      </a:solidFill>
                      <a:prstDash val="solid"/>
                    </a:lnR>
                    <a:lnT w="3816">
                      <a:solidFill>
                        <a:srgbClr val="000000"/>
                      </a:solidFill>
                      <a:prstDash val="solid"/>
                    </a:lnT>
                    <a:lnB w="3816">
                      <a:solidFill>
                        <a:srgbClr val="000000"/>
                      </a:solidFill>
                      <a:prstDash val="solid"/>
                    </a:lnB>
                    <a:solidFill>
                      <a:srgbClr val="E8EDF7"/>
                    </a:solidFill>
                  </a:tcPr>
                </a:tc>
                <a:tc>
                  <a:txBody>
                    <a:bodyPr/>
                    <a:lstStyle/>
                    <a:p>
                      <a:pPr marL="0" algn="ctr">
                        <a:lnSpc>
                          <a:spcPct val="100000"/>
                        </a:lnSpc>
                      </a:pPr>
                      <a:r>
                        <a:rPr sz="1400" dirty="0" smtClean="0">
                          <a:latin typeface="Arial"/>
                          <a:cs typeface="Arial"/>
                        </a:rPr>
                        <a:t>D</a:t>
                      </a:r>
                      <a:endParaRPr sz="1400">
                        <a:latin typeface="Arial"/>
                        <a:cs typeface="Arial"/>
                      </a:endParaRPr>
                    </a:p>
                  </a:txBody>
                  <a:tcPr marL="0" marR="0" marT="0" marB="0">
                    <a:lnL w="3817">
                      <a:solidFill>
                        <a:srgbClr val="000000"/>
                      </a:solidFill>
                      <a:prstDash val="solid"/>
                    </a:lnL>
                    <a:lnR w="3816">
                      <a:solidFill>
                        <a:srgbClr val="000000"/>
                      </a:solidFill>
                      <a:prstDash val="solid"/>
                    </a:lnR>
                    <a:lnT w="3817">
                      <a:solidFill>
                        <a:srgbClr val="000000"/>
                      </a:solidFill>
                      <a:prstDash val="solid"/>
                    </a:lnT>
                    <a:lnB w="3817">
                      <a:solidFill>
                        <a:srgbClr val="000000"/>
                      </a:solidFill>
                      <a:prstDash val="solid"/>
                    </a:lnB>
                    <a:solidFill>
                      <a:srgbClr val="E8EDF7"/>
                    </a:solidFill>
                  </a:tcPr>
                </a:tc>
                <a:tc>
                  <a:txBody>
                    <a:bodyPr/>
                    <a:lstStyle/>
                    <a:p>
                      <a:pPr marR="0" algn="ctr">
                        <a:lnSpc>
                          <a:spcPct val="100000"/>
                        </a:lnSpc>
                      </a:pPr>
                      <a:r>
                        <a:rPr sz="1400" dirty="0" smtClean="0">
                          <a:latin typeface="Arial"/>
                          <a:cs typeface="Arial"/>
                        </a:rPr>
                        <a:t>C</a:t>
                      </a:r>
                      <a:endParaRPr sz="1400">
                        <a:latin typeface="Arial"/>
                        <a:cs typeface="Arial"/>
                      </a:endParaRPr>
                    </a:p>
                  </a:txBody>
                  <a:tcPr marL="0" marR="0" marT="0" marB="0">
                    <a:lnL w="3816">
                      <a:solidFill>
                        <a:srgbClr val="000000"/>
                      </a:solidFill>
                      <a:prstDash val="solid"/>
                    </a:lnL>
                    <a:lnR w="3819">
                      <a:solidFill>
                        <a:srgbClr val="000000"/>
                      </a:solidFill>
                      <a:prstDash val="solid"/>
                    </a:lnR>
                    <a:lnT w="3816">
                      <a:solidFill>
                        <a:srgbClr val="000000"/>
                      </a:solidFill>
                      <a:prstDash val="solid"/>
                    </a:lnT>
                    <a:lnB w="3816">
                      <a:solidFill>
                        <a:srgbClr val="000000"/>
                      </a:solidFill>
                      <a:prstDash val="solid"/>
                    </a:lnB>
                    <a:solidFill>
                      <a:srgbClr val="E8EDF7"/>
                    </a:solidFill>
                  </a:tcPr>
                </a:tc>
                <a:tc>
                  <a:txBody>
                    <a:bodyPr/>
                    <a:lstStyle/>
                    <a:p>
                      <a:pPr marR="0" algn="ctr">
                        <a:lnSpc>
                          <a:spcPct val="100000"/>
                        </a:lnSpc>
                      </a:pPr>
                      <a:r>
                        <a:rPr sz="1400" dirty="0" smtClean="0">
                          <a:latin typeface="Arial"/>
                          <a:cs typeface="Arial"/>
                        </a:rPr>
                        <a:t>A</a:t>
                      </a:r>
                      <a:endParaRPr sz="1400">
                        <a:latin typeface="Arial"/>
                        <a:cs typeface="Arial"/>
                      </a:endParaRPr>
                    </a:p>
                  </a:txBody>
                  <a:tcPr marL="0" marR="0" marT="0" marB="0">
                    <a:lnL w="3819">
                      <a:solidFill>
                        <a:srgbClr val="000000"/>
                      </a:solidFill>
                      <a:prstDash val="solid"/>
                    </a:lnL>
                    <a:lnR w="3819">
                      <a:solidFill>
                        <a:srgbClr val="000000"/>
                      </a:solidFill>
                      <a:prstDash val="solid"/>
                    </a:lnR>
                    <a:lnT w="3819">
                      <a:solidFill>
                        <a:srgbClr val="000000"/>
                      </a:solidFill>
                      <a:prstDash val="solid"/>
                    </a:lnT>
                    <a:lnB w="3819">
                      <a:solidFill>
                        <a:srgbClr val="000000"/>
                      </a:solidFill>
                      <a:prstDash val="solid"/>
                    </a:lnB>
                    <a:solidFill>
                      <a:srgbClr val="E8EDF7"/>
                    </a:solidFill>
                  </a:tcPr>
                </a:tc>
                <a:tc>
                  <a:txBody>
                    <a:bodyPr/>
                    <a:lstStyle/>
                    <a:p>
                      <a:pPr marR="0" algn="ctr">
                        <a:lnSpc>
                          <a:spcPct val="100000"/>
                        </a:lnSpc>
                      </a:pPr>
                      <a:r>
                        <a:rPr sz="1400" dirty="0" smtClean="0">
                          <a:latin typeface="Arial"/>
                          <a:cs typeface="Arial"/>
                        </a:rPr>
                        <a:t>D</a:t>
                      </a:r>
                      <a:endParaRPr sz="1400">
                        <a:latin typeface="Arial"/>
                        <a:cs typeface="Arial"/>
                      </a:endParaRPr>
                    </a:p>
                  </a:txBody>
                  <a:tcPr marL="0" marR="0" marT="0" marB="0">
                    <a:lnL w="3819">
                      <a:solidFill>
                        <a:srgbClr val="000000"/>
                      </a:solidFill>
                      <a:prstDash val="solid"/>
                    </a:lnL>
                    <a:lnR w="3819">
                      <a:solidFill>
                        <a:srgbClr val="000000"/>
                      </a:solidFill>
                      <a:prstDash val="solid"/>
                    </a:lnR>
                    <a:lnT w="3819">
                      <a:solidFill>
                        <a:srgbClr val="000000"/>
                      </a:solidFill>
                      <a:prstDash val="solid"/>
                    </a:lnT>
                    <a:lnB w="3819">
                      <a:solidFill>
                        <a:srgbClr val="000000"/>
                      </a:solidFill>
                      <a:prstDash val="solid"/>
                    </a:lnB>
                    <a:solidFill>
                      <a:srgbClr val="E8EDF7"/>
                    </a:solidFill>
                  </a:tcPr>
                </a:tc>
                <a:tc>
                  <a:txBody>
                    <a:bodyPr/>
                    <a:lstStyle/>
                    <a:p>
                      <a:pPr marL="256540">
                        <a:lnSpc>
                          <a:spcPct val="100000"/>
                        </a:lnSpc>
                      </a:pPr>
                      <a:r>
                        <a:rPr sz="1400" dirty="0" smtClean="0">
                          <a:latin typeface="Arial"/>
                          <a:cs typeface="Arial"/>
                        </a:rPr>
                        <a:t>(</a:t>
                      </a:r>
                      <a:r>
                        <a:rPr sz="1400" spc="-5" dirty="0" smtClean="0">
                          <a:latin typeface="Arial"/>
                          <a:cs typeface="Arial"/>
                        </a:rPr>
                        <a:t>f</a:t>
                      </a:r>
                      <a:r>
                        <a:rPr sz="1400" spc="0" dirty="0" smtClean="0">
                          <a:latin typeface="Arial"/>
                          <a:cs typeface="Arial"/>
                        </a:rPr>
                        <a:t>re</a:t>
                      </a:r>
                      <a:r>
                        <a:rPr sz="1400" spc="-5" dirty="0" smtClean="0">
                          <a:latin typeface="Arial"/>
                          <a:cs typeface="Arial"/>
                        </a:rPr>
                        <a:t>e</a:t>
                      </a:r>
                      <a:r>
                        <a:rPr sz="1400" spc="0" dirty="0" smtClean="0">
                          <a:latin typeface="Arial"/>
                          <a:cs typeface="Arial"/>
                        </a:rPr>
                        <a:t>)</a:t>
                      </a:r>
                      <a:endParaRPr sz="1400">
                        <a:latin typeface="Arial"/>
                        <a:cs typeface="Arial"/>
                      </a:endParaRPr>
                    </a:p>
                  </a:txBody>
                  <a:tcPr marL="0" marR="0" marT="0" marB="0">
                    <a:lnL w="3819">
                      <a:solidFill>
                        <a:srgbClr val="000000"/>
                      </a:solidFill>
                      <a:prstDash val="solid"/>
                    </a:lnL>
                    <a:lnR w="3817">
                      <a:solidFill>
                        <a:srgbClr val="000000"/>
                      </a:solidFill>
                      <a:prstDash val="solid"/>
                    </a:lnR>
                    <a:lnT w="3817">
                      <a:solidFill>
                        <a:srgbClr val="000000"/>
                      </a:solidFill>
                      <a:prstDash val="solid"/>
                    </a:lnT>
                    <a:lnB w="3817">
                      <a:solidFill>
                        <a:srgbClr val="000000"/>
                      </a:solidFill>
                      <a:prstDash val="solid"/>
                    </a:lnB>
                    <a:solidFill>
                      <a:srgbClr val="E8EDF7"/>
                    </a:solidFill>
                  </a:tcPr>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val="40586874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263" y="1593428"/>
            <a:ext cx="7779353" cy="4522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3" name="标题 1"/>
          <p:cNvSpPr txBox="1">
            <a:spLocks/>
          </p:cNvSpPr>
          <p:nvPr/>
        </p:nvSpPr>
        <p:spPr>
          <a:xfrm>
            <a:off x="305531" y="1015464"/>
            <a:ext cx="7927085" cy="416636"/>
          </a:xfrm>
          <a:prstGeom prst="rect">
            <a:avLst/>
          </a:prstGeom>
        </p:spPr>
        <p:txBody>
          <a:bodyPr>
            <a:normAutofit lnSpcReduction="100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eaLnBrk="1" fontAlgn="base" hangingPunct="1">
              <a:spcBef>
                <a:spcPct val="0"/>
              </a:spcBef>
              <a:spcAft>
                <a:spcPct val="0"/>
              </a:spcAft>
              <a:defRPr sz="4400">
                <a:solidFill>
                  <a:schemeClr val="tx1"/>
                </a:solidFill>
                <a:latin typeface="Calibri" pitchFamily="34" charset="0"/>
                <a:ea typeface="宋体" pitchFamily="2" charset="-122"/>
              </a:defRPr>
            </a:lvl6pPr>
            <a:lvl7pPr marL="914400" algn="ctr" rtl="0" eaLnBrk="1" fontAlgn="base" hangingPunct="1">
              <a:spcBef>
                <a:spcPct val="0"/>
              </a:spcBef>
              <a:spcAft>
                <a:spcPct val="0"/>
              </a:spcAft>
              <a:defRPr sz="4400">
                <a:solidFill>
                  <a:schemeClr val="tx1"/>
                </a:solidFill>
                <a:latin typeface="Calibri" pitchFamily="34" charset="0"/>
                <a:ea typeface="宋体" pitchFamily="2" charset="-122"/>
              </a:defRPr>
            </a:lvl7pPr>
            <a:lvl8pPr marL="1371600" algn="ctr" rtl="0" eaLnBrk="1" fontAlgn="base" hangingPunct="1">
              <a:spcBef>
                <a:spcPct val="0"/>
              </a:spcBef>
              <a:spcAft>
                <a:spcPct val="0"/>
              </a:spcAft>
              <a:defRPr sz="4400">
                <a:solidFill>
                  <a:schemeClr val="tx1"/>
                </a:solidFill>
                <a:latin typeface="Calibri" pitchFamily="34" charset="0"/>
                <a:ea typeface="宋体" pitchFamily="2" charset="-122"/>
              </a:defRPr>
            </a:lvl8pPr>
            <a:lvl9pPr marL="1828800" algn="ctr" rtl="0" eaLnBrk="1" fontAlgn="base" hangingPunct="1">
              <a:spcBef>
                <a:spcPct val="0"/>
              </a:spcBef>
              <a:spcAft>
                <a:spcPct val="0"/>
              </a:spcAft>
              <a:defRPr sz="4400">
                <a:solidFill>
                  <a:schemeClr val="tx1"/>
                </a:solidFill>
                <a:latin typeface="Calibri" pitchFamily="34" charset="0"/>
                <a:ea typeface="宋体" pitchFamily="2" charset="-122"/>
              </a:defRPr>
            </a:lvl9pPr>
          </a:lstStyle>
          <a:p>
            <a:pPr algn="l"/>
            <a:r>
              <a:rPr lang="zh-CN" altLang="en-US" sz="2274" dirty="0">
                <a:latin typeface="黑体" pitchFamily="49" charset="-122"/>
                <a:ea typeface="黑体" pitchFamily="49" charset="-122"/>
                <a:cs typeface="+mn-cs"/>
              </a:rPr>
              <a:t>据</a:t>
            </a:r>
            <a:r>
              <a:rPr lang="en-US" altLang="zh-CN" sz="2274" dirty="0">
                <a:latin typeface="黑体" pitchFamily="49" charset="-122"/>
                <a:ea typeface="黑体" pitchFamily="49" charset="-122"/>
                <a:cs typeface="+mn-cs"/>
              </a:rPr>
              <a:t>IDC</a:t>
            </a:r>
            <a:r>
              <a:rPr lang="zh-CN" altLang="en-US" sz="2274" dirty="0">
                <a:latin typeface="黑体" pitchFamily="49" charset="-122"/>
                <a:ea typeface="黑体" pitchFamily="49" charset="-122"/>
                <a:cs typeface="+mn-cs"/>
              </a:rPr>
              <a:t>预计</a:t>
            </a:r>
            <a:r>
              <a:rPr lang="en-US" altLang="zh-CN" sz="2274" dirty="0">
                <a:latin typeface="黑体" pitchFamily="49" charset="-122"/>
                <a:ea typeface="黑体" pitchFamily="49" charset="-122"/>
                <a:cs typeface="+mn-cs"/>
              </a:rPr>
              <a:t>2020</a:t>
            </a:r>
            <a:r>
              <a:rPr lang="zh-CN" altLang="en-US" sz="2274" dirty="0">
                <a:latin typeface="黑体" pitchFamily="49" charset="-122"/>
                <a:ea typeface="黑体" pitchFamily="49" charset="-122"/>
                <a:cs typeface="+mn-cs"/>
              </a:rPr>
              <a:t>年将达</a:t>
            </a:r>
            <a:r>
              <a:rPr lang="en-US" altLang="zh-CN" sz="2274" dirty="0">
                <a:solidFill>
                  <a:srgbClr val="FF0000"/>
                </a:solidFill>
                <a:latin typeface="黑体" pitchFamily="49" charset="-122"/>
                <a:ea typeface="黑体" pitchFamily="49" charset="-122"/>
                <a:cs typeface="+mn-cs"/>
              </a:rPr>
              <a:t>44ZB</a:t>
            </a:r>
            <a:r>
              <a:rPr lang="zh-CN" altLang="en-US" sz="2274" dirty="0">
                <a:latin typeface="黑体" pitchFamily="49" charset="-122"/>
                <a:ea typeface="黑体" pitchFamily="49" charset="-122"/>
                <a:cs typeface="+mn-cs"/>
              </a:rPr>
              <a:t>的数据量</a:t>
            </a:r>
            <a:endParaRPr lang="zh-CN" altLang="en-US" sz="2274" dirty="0">
              <a:solidFill>
                <a:srgbClr val="FF0000"/>
              </a:solidFill>
              <a:latin typeface="黑体" pitchFamily="49" charset="-122"/>
              <a:ea typeface="黑体" pitchFamily="49" charset="-122"/>
              <a:cs typeface="+mn-cs"/>
            </a:endParaRPr>
          </a:p>
        </p:txBody>
      </p:sp>
      <p:sp>
        <p:nvSpPr>
          <p:cNvPr id="74" name="标题 1"/>
          <p:cNvSpPr txBox="1">
            <a:spLocks/>
          </p:cNvSpPr>
          <p:nvPr/>
        </p:nvSpPr>
        <p:spPr bwMode="auto">
          <a:xfrm>
            <a:off x="305531" y="188319"/>
            <a:ext cx="5556952" cy="541583"/>
          </a:xfrm>
          <a:prstGeom prst="rect">
            <a:avLst/>
          </a:prstGeom>
          <a:noFill/>
          <a:ln w="9525">
            <a:noFill/>
            <a:miter lim="800000"/>
            <a:headEnd/>
            <a:tailEnd/>
          </a:ln>
          <a:effectLst/>
        </p:spPr>
        <p:txBody>
          <a:bodyPr/>
          <a:lstStyle/>
          <a:p>
            <a:pPr algn="l">
              <a:lnSpc>
                <a:spcPct val="90000"/>
              </a:lnSpc>
              <a:defRPr/>
            </a:pPr>
            <a:r>
              <a:rPr lang="zh-CN" altLang="en-US" sz="3412" dirty="0">
                <a:solidFill>
                  <a:schemeClr val="bg1"/>
                </a:solidFill>
                <a:latin typeface="微软雅黑" pitchFamily="34" charset="-122"/>
                <a:ea typeface="微软雅黑" pitchFamily="34" charset="-122"/>
              </a:rPr>
              <a:t>数据信息爆炸增长</a:t>
            </a:r>
            <a:endParaRPr lang="zh-CN" altLang="en-US" sz="3412" b="1" kern="0" dirty="0">
              <a:ln w="24500" cmpd="dbl">
                <a:solidFill>
                  <a:schemeClr val="accent2">
                    <a:shade val="85000"/>
                    <a:satMod val="155000"/>
                  </a:schemeClr>
                </a:solidFill>
                <a:prstDash val="solid"/>
                <a:miter lim="800000"/>
              </a:ln>
              <a:solidFill>
                <a:schemeClr val="bg1"/>
              </a:solidFill>
              <a:effectLst>
                <a:outerShdw blurRad="38100" dist="38100" dir="7020000" algn="tl">
                  <a:srgbClr val="000000">
                    <a:alpha val="35000"/>
                  </a:srgbClr>
                </a:outerShdw>
              </a:effectLst>
              <a:latin typeface="+mj-lt"/>
              <a:ea typeface="微软雅黑"/>
              <a:cs typeface="+mj-cs"/>
            </a:endParaRPr>
          </a:p>
        </p:txBody>
      </p:sp>
    </p:spTree>
    <p:extLst>
      <p:ext uri="{BB962C8B-B14F-4D97-AF65-F5344CB8AC3E}">
        <p14:creationId xmlns:p14="http://schemas.microsoft.com/office/powerpoint/2010/main" val="1671883239"/>
      </p:ext>
    </p:extLst>
  </p:cSld>
  <p:clrMapOvr>
    <a:masterClrMapping/>
  </p:clrMapOvr>
  <p:transition>
    <p:random/>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610" y="873349"/>
            <a:ext cx="8084314" cy="5150034"/>
          </a:xfrm>
          <a:prstGeom prst="rect">
            <a:avLst/>
          </a:prstGeom>
        </p:spPr>
        <p:txBody>
          <a:bodyPr vert="horz" wrap="square" lIns="0" tIns="0" rIns="0" bIns="0" rtlCol="0">
            <a:noAutofit/>
          </a:bodyPr>
          <a:lstStyle/>
          <a:p>
            <a:pPr marL="12036" algn="l">
              <a:tabLst>
                <a:tab pos="337001" algn="l"/>
              </a:tabLst>
            </a:pPr>
            <a:r>
              <a:rPr sz="3032" dirty="0">
                <a:latin typeface="Arial"/>
                <a:cs typeface="Arial"/>
              </a:rPr>
              <a:t>•	</a:t>
            </a:r>
            <a:r>
              <a:rPr sz="3032" spc="-5" dirty="0">
                <a:latin typeface="Microsoft JhengHei Light"/>
                <a:cs typeface="Microsoft JhengHei Light"/>
              </a:rPr>
              <a:t>文件系统设计的考虑因素</a:t>
            </a:r>
            <a:endParaRPr sz="3032" dirty="0">
              <a:latin typeface="Microsoft JhengHei Light"/>
              <a:cs typeface="Microsoft JhengHei Light"/>
            </a:endParaRPr>
          </a:p>
          <a:p>
            <a:pPr marL="445322" algn="l">
              <a:spcBef>
                <a:spcPts val="346"/>
              </a:spcBef>
            </a:pPr>
            <a:r>
              <a:rPr sz="2655" spc="-19" dirty="0">
                <a:latin typeface="Arial"/>
                <a:cs typeface="Arial"/>
              </a:rPr>
              <a:t>–</a:t>
            </a:r>
            <a:r>
              <a:rPr sz="2655" spc="-76" dirty="0">
                <a:latin typeface="Arial"/>
                <a:cs typeface="Arial"/>
              </a:rPr>
              <a:t> </a:t>
            </a:r>
            <a:r>
              <a:rPr sz="2655" spc="-28" dirty="0">
                <a:latin typeface="Microsoft JhengHei Light"/>
                <a:cs typeface="Microsoft JhengHei Light"/>
              </a:rPr>
              <a:t>最小存储单元</a:t>
            </a:r>
            <a:endParaRPr sz="2655" dirty="0">
              <a:latin typeface="Microsoft JhengHei Light"/>
              <a:cs typeface="Microsoft JhengHei Light"/>
            </a:endParaRPr>
          </a:p>
          <a:p>
            <a:pPr marL="445322" algn="l">
              <a:spcBef>
                <a:spcPts val="316"/>
              </a:spcBef>
            </a:pPr>
            <a:r>
              <a:rPr sz="2655" spc="-19" dirty="0">
                <a:latin typeface="Arial"/>
                <a:cs typeface="Arial"/>
              </a:rPr>
              <a:t>–</a:t>
            </a:r>
            <a:r>
              <a:rPr sz="2655" spc="-76" dirty="0">
                <a:latin typeface="Arial"/>
                <a:cs typeface="Arial"/>
              </a:rPr>
              <a:t> </a:t>
            </a:r>
            <a:r>
              <a:rPr sz="2655" spc="-28" dirty="0">
                <a:latin typeface="Microsoft JhengHei Light"/>
                <a:cs typeface="Microsoft JhengHei Light"/>
              </a:rPr>
              <a:t>提高访问速度还是提高使用率？</a:t>
            </a:r>
            <a:endParaRPr sz="2655" dirty="0">
              <a:latin typeface="Microsoft JhengHei Light"/>
              <a:cs typeface="Microsoft JhengHei Light"/>
            </a:endParaRPr>
          </a:p>
          <a:p>
            <a:pPr marL="12036" algn="l">
              <a:spcBef>
                <a:spcPts val="336"/>
              </a:spcBef>
              <a:tabLst>
                <a:tab pos="337001" algn="l"/>
              </a:tabLst>
            </a:pPr>
            <a:r>
              <a:rPr sz="3032" dirty="0">
                <a:latin typeface="Arial"/>
                <a:cs typeface="Arial"/>
              </a:rPr>
              <a:t>•	</a:t>
            </a:r>
            <a:r>
              <a:rPr sz="3032" spc="-5" dirty="0">
                <a:latin typeface="Microsoft JhengHei Light"/>
                <a:cs typeface="Microsoft JhengHei Light"/>
              </a:rPr>
              <a:t>文件系统的安全性</a:t>
            </a:r>
            <a:endParaRPr sz="3032" dirty="0">
              <a:latin typeface="Microsoft JhengHei Light"/>
              <a:cs typeface="Microsoft JhengHei Light"/>
            </a:endParaRPr>
          </a:p>
          <a:p>
            <a:pPr marL="445322" algn="l">
              <a:spcBef>
                <a:spcPts val="346"/>
              </a:spcBef>
            </a:pPr>
            <a:r>
              <a:rPr sz="2655" spc="-19" dirty="0">
                <a:latin typeface="Arial"/>
                <a:cs typeface="Arial"/>
              </a:rPr>
              <a:t>–</a:t>
            </a:r>
            <a:r>
              <a:rPr sz="2655" spc="-76" dirty="0">
                <a:latin typeface="Arial"/>
                <a:cs typeface="Arial"/>
              </a:rPr>
              <a:t> </a:t>
            </a:r>
            <a:r>
              <a:rPr sz="2655" spc="-28" dirty="0">
                <a:latin typeface="Microsoft JhengHei Light"/>
                <a:cs typeface="Microsoft JhengHei Light"/>
              </a:rPr>
              <a:t>多用户环境下的文件安全</a:t>
            </a:r>
            <a:endParaRPr sz="2655" dirty="0">
              <a:latin typeface="Microsoft JhengHei Light"/>
              <a:cs typeface="Microsoft JhengHei Light"/>
            </a:endParaRPr>
          </a:p>
          <a:p>
            <a:pPr marL="445322" algn="l">
              <a:spcBef>
                <a:spcPts val="316"/>
              </a:spcBef>
            </a:pPr>
            <a:r>
              <a:rPr sz="2655" spc="-19" dirty="0">
                <a:latin typeface="Arial"/>
                <a:cs typeface="Arial"/>
              </a:rPr>
              <a:t>–</a:t>
            </a:r>
            <a:r>
              <a:rPr sz="2655" spc="-76" dirty="0">
                <a:latin typeface="Arial"/>
                <a:cs typeface="Arial"/>
              </a:rPr>
              <a:t> </a:t>
            </a:r>
            <a:r>
              <a:rPr sz="2655" spc="-28" dirty="0">
                <a:latin typeface="Microsoft JhengHei Light"/>
                <a:cs typeface="Microsoft JhengHei Light"/>
              </a:rPr>
              <a:t>读</a:t>
            </a:r>
            <a:r>
              <a:rPr sz="2655" spc="227" dirty="0">
                <a:latin typeface="Arial"/>
                <a:cs typeface="Arial"/>
              </a:rPr>
              <a:t>/</a:t>
            </a:r>
            <a:r>
              <a:rPr sz="2655" spc="-28" dirty="0">
                <a:latin typeface="Microsoft JhengHei Light"/>
                <a:cs typeface="Microsoft JhengHei Light"/>
              </a:rPr>
              <a:t>写权限分配</a:t>
            </a:r>
            <a:endParaRPr sz="2655" dirty="0">
              <a:latin typeface="Microsoft JhengHei Light"/>
              <a:cs typeface="Microsoft JhengHei Light"/>
            </a:endParaRPr>
          </a:p>
          <a:p>
            <a:pPr marL="445322" algn="l">
              <a:spcBef>
                <a:spcPts val="322"/>
              </a:spcBef>
            </a:pPr>
            <a:r>
              <a:rPr sz="2655" spc="-19" dirty="0">
                <a:latin typeface="Arial"/>
                <a:cs typeface="Arial"/>
              </a:rPr>
              <a:t>–</a:t>
            </a:r>
            <a:r>
              <a:rPr sz="2655" spc="-76" dirty="0">
                <a:latin typeface="Arial"/>
                <a:cs typeface="Arial"/>
              </a:rPr>
              <a:t> </a:t>
            </a:r>
            <a:r>
              <a:rPr sz="2655" spc="-28" dirty="0">
                <a:latin typeface="Microsoft JhengHei Light"/>
                <a:cs typeface="Microsoft JhengHei Light"/>
              </a:rPr>
              <a:t>文件附带访问控制列表</a:t>
            </a:r>
            <a:r>
              <a:rPr sz="2655" spc="-24" dirty="0">
                <a:latin typeface="Microsoft JhengHei Light"/>
                <a:cs typeface="Microsoft JhengHei Light"/>
              </a:rPr>
              <a:t>（</a:t>
            </a:r>
            <a:r>
              <a:rPr sz="2655" spc="-156" dirty="0">
                <a:latin typeface="Arial"/>
                <a:cs typeface="Arial"/>
              </a:rPr>
              <a:t>ACL</a:t>
            </a:r>
            <a:r>
              <a:rPr sz="2655" spc="-28" dirty="0">
                <a:latin typeface="Microsoft JhengHei Light"/>
                <a:cs typeface="Microsoft JhengHei Light"/>
              </a:rPr>
              <a:t>）</a:t>
            </a:r>
            <a:endParaRPr sz="2655" dirty="0">
              <a:latin typeface="Microsoft JhengHei Light"/>
              <a:cs typeface="Microsoft JhengHei Light"/>
            </a:endParaRPr>
          </a:p>
          <a:p>
            <a:pPr marL="12036" algn="l">
              <a:spcBef>
                <a:spcPts val="336"/>
              </a:spcBef>
              <a:tabLst>
                <a:tab pos="337001" algn="l"/>
              </a:tabLst>
            </a:pPr>
            <a:r>
              <a:rPr sz="3032" dirty="0">
                <a:latin typeface="Arial"/>
                <a:cs typeface="Arial"/>
              </a:rPr>
              <a:t>•	</a:t>
            </a:r>
            <a:r>
              <a:rPr sz="3032" dirty="0">
                <a:latin typeface="Microsoft JhengHei Light"/>
                <a:cs typeface="Microsoft JhengHei Light"/>
              </a:rPr>
              <a:t>文件系统缓存</a:t>
            </a:r>
          </a:p>
          <a:p>
            <a:pPr marL="445322" algn="l">
              <a:spcBef>
                <a:spcPts val="346"/>
              </a:spcBef>
            </a:pPr>
            <a:r>
              <a:rPr sz="2655" spc="-19" dirty="0">
                <a:latin typeface="Arial"/>
                <a:cs typeface="Arial"/>
              </a:rPr>
              <a:t>–</a:t>
            </a:r>
            <a:r>
              <a:rPr sz="2655" spc="-76" dirty="0">
                <a:latin typeface="Arial"/>
                <a:cs typeface="Arial"/>
              </a:rPr>
              <a:t> </a:t>
            </a:r>
            <a:r>
              <a:rPr sz="2655" spc="-33" dirty="0">
                <a:latin typeface="Microsoft JhengHei Light"/>
                <a:cs typeface="Microsoft JhengHei Light"/>
              </a:rPr>
              <a:t>提高文件系统读写效率</a:t>
            </a:r>
            <a:endParaRPr sz="2655" dirty="0">
              <a:latin typeface="Microsoft JhengHei Light"/>
              <a:cs typeface="Microsoft JhengHei Light"/>
            </a:endParaRPr>
          </a:p>
        </p:txBody>
      </p:sp>
      <p:sp>
        <p:nvSpPr>
          <p:cNvPr id="3" name="object 2"/>
          <p:cNvSpPr txBox="1"/>
          <p:nvPr/>
        </p:nvSpPr>
        <p:spPr>
          <a:xfrm>
            <a:off x="84610" y="225276"/>
            <a:ext cx="864095" cy="544611"/>
          </a:xfrm>
          <a:prstGeom prst="rect">
            <a:avLst/>
          </a:prstGeom>
        </p:spPr>
        <p:txBody>
          <a:bodyPr vert="horz" wrap="square" lIns="0" tIns="0" rIns="0" bIns="0" rtlCol="0">
            <a:noAutofit/>
          </a:bodyPr>
          <a:lstStyle/>
          <a:p>
            <a:pPr marL="12036"/>
            <a:r>
              <a:rPr sz="3411" spc="-422" dirty="0">
                <a:solidFill>
                  <a:schemeClr val="bg1"/>
                </a:solidFill>
                <a:latin typeface="Arial"/>
                <a:cs typeface="Arial"/>
              </a:rPr>
              <a:t>GFS</a:t>
            </a:r>
            <a:endParaRPr sz="3411" dirty="0">
              <a:solidFill>
                <a:schemeClr val="bg1"/>
              </a:solidFill>
              <a:latin typeface="Arial"/>
              <a:cs typeface="Arial"/>
            </a:endParaRPr>
          </a:p>
        </p:txBody>
      </p:sp>
    </p:spTree>
    <p:extLst>
      <p:ext uri="{BB962C8B-B14F-4D97-AF65-F5344CB8AC3E}">
        <p14:creationId xmlns:p14="http://schemas.microsoft.com/office/powerpoint/2010/main" val="242351059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6617" y="153268"/>
            <a:ext cx="757039" cy="544611"/>
          </a:xfrm>
          <a:prstGeom prst="rect">
            <a:avLst/>
          </a:prstGeom>
        </p:spPr>
        <p:txBody>
          <a:bodyPr vert="horz" wrap="square" lIns="0" tIns="0" rIns="0" bIns="0" rtlCol="0">
            <a:noAutofit/>
          </a:bodyPr>
          <a:lstStyle/>
          <a:p>
            <a:pPr marL="12036"/>
            <a:r>
              <a:rPr sz="3411" spc="-422" dirty="0">
                <a:solidFill>
                  <a:schemeClr val="bg1"/>
                </a:solidFill>
                <a:latin typeface="Arial"/>
                <a:cs typeface="Arial"/>
              </a:rPr>
              <a:t>GFS</a:t>
            </a:r>
            <a:endParaRPr sz="3411" dirty="0">
              <a:solidFill>
                <a:schemeClr val="bg1"/>
              </a:solidFill>
              <a:latin typeface="Arial"/>
              <a:cs typeface="Arial"/>
            </a:endParaRPr>
          </a:p>
        </p:txBody>
      </p:sp>
      <p:sp>
        <p:nvSpPr>
          <p:cNvPr id="3" name="object 3"/>
          <p:cNvSpPr txBox="1"/>
          <p:nvPr/>
        </p:nvSpPr>
        <p:spPr>
          <a:xfrm>
            <a:off x="277951" y="826365"/>
            <a:ext cx="5364870" cy="485033"/>
          </a:xfrm>
          <a:prstGeom prst="rect">
            <a:avLst/>
          </a:prstGeom>
        </p:spPr>
        <p:txBody>
          <a:bodyPr vert="horz" wrap="square" lIns="0" tIns="0" rIns="0" bIns="0" rtlCol="0">
            <a:noAutofit/>
          </a:bodyPr>
          <a:lstStyle/>
          <a:p>
            <a:pPr marL="12036" algn="l">
              <a:tabLst>
                <a:tab pos="336398" algn="l"/>
              </a:tabLst>
            </a:pPr>
            <a:r>
              <a:rPr sz="3032" dirty="0">
                <a:latin typeface="Arial"/>
                <a:cs typeface="Arial"/>
              </a:rPr>
              <a:t>•	</a:t>
            </a:r>
            <a:r>
              <a:rPr sz="3032" dirty="0">
                <a:latin typeface="Microsoft JhengHei Light"/>
                <a:cs typeface="Microsoft JhengHei Light"/>
              </a:rPr>
              <a:t>大数据的文件系统如何</a:t>
            </a:r>
            <a:r>
              <a:rPr sz="3032" spc="-14" dirty="0">
                <a:latin typeface="Microsoft JhengHei Light"/>
                <a:cs typeface="Microsoft JhengHei Light"/>
              </a:rPr>
              <a:t>设</a:t>
            </a:r>
            <a:r>
              <a:rPr sz="3032" dirty="0">
                <a:latin typeface="Microsoft JhengHei Light"/>
                <a:cs typeface="Microsoft JhengHei Light"/>
              </a:rPr>
              <a:t>计？</a:t>
            </a:r>
          </a:p>
        </p:txBody>
      </p:sp>
      <p:sp>
        <p:nvSpPr>
          <p:cNvPr id="4" name="object 4"/>
          <p:cNvSpPr/>
          <p:nvPr/>
        </p:nvSpPr>
        <p:spPr>
          <a:xfrm>
            <a:off x="1291444" y="3552909"/>
            <a:ext cx="6354798" cy="1285402"/>
          </a:xfrm>
          <a:prstGeom prst="rect">
            <a:avLst/>
          </a:prstGeom>
          <a:blipFill>
            <a:blip r:embed="rId2" cstate="print"/>
            <a:stretch>
              <a:fillRect/>
            </a:stretch>
          </a:blipFill>
        </p:spPr>
        <p:txBody>
          <a:bodyPr wrap="square" lIns="0" tIns="0" rIns="0" bIns="0" rtlCol="0">
            <a:noAutofit/>
          </a:bodyPr>
          <a:lstStyle/>
          <a:p>
            <a:endParaRPr/>
          </a:p>
        </p:txBody>
      </p:sp>
      <p:sp>
        <p:nvSpPr>
          <p:cNvPr id="5" name="object 5"/>
          <p:cNvSpPr/>
          <p:nvPr/>
        </p:nvSpPr>
        <p:spPr>
          <a:xfrm>
            <a:off x="3437633" y="3857650"/>
            <a:ext cx="2084084" cy="745244"/>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1354272" y="3579630"/>
            <a:ext cx="6229145" cy="1159750"/>
          </a:xfrm>
          <a:custGeom>
            <a:avLst/>
            <a:gdLst/>
            <a:ahLst/>
            <a:cxnLst/>
            <a:rect l="l" t="t" r="r" b="b"/>
            <a:pathLst>
              <a:path w="6573011" h="1223772">
                <a:moveTo>
                  <a:pt x="0" y="1223771"/>
                </a:moveTo>
                <a:lnTo>
                  <a:pt x="6573011" y="1223771"/>
                </a:lnTo>
                <a:lnTo>
                  <a:pt x="6573011" y="0"/>
                </a:lnTo>
                <a:lnTo>
                  <a:pt x="0" y="0"/>
                </a:lnTo>
                <a:lnTo>
                  <a:pt x="0" y="1223771"/>
                </a:lnTo>
                <a:close/>
              </a:path>
            </a:pathLst>
          </a:custGeom>
          <a:solidFill>
            <a:srgbClr val="000000"/>
          </a:solidFill>
        </p:spPr>
        <p:txBody>
          <a:bodyPr wrap="square" lIns="0" tIns="0" rIns="0" bIns="0" rtlCol="0">
            <a:noAutofit/>
          </a:bodyPr>
          <a:lstStyle/>
          <a:p>
            <a:endParaRPr/>
          </a:p>
        </p:txBody>
      </p:sp>
      <p:sp>
        <p:nvSpPr>
          <p:cNvPr id="7" name="object 7"/>
          <p:cNvSpPr/>
          <p:nvPr/>
        </p:nvSpPr>
        <p:spPr>
          <a:xfrm>
            <a:off x="1354272" y="3579630"/>
            <a:ext cx="6229145" cy="1159750"/>
          </a:xfrm>
          <a:custGeom>
            <a:avLst/>
            <a:gdLst/>
            <a:ahLst/>
            <a:cxnLst/>
            <a:rect l="l" t="t" r="r" b="b"/>
            <a:pathLst>
              <a:path w="6573011" h="1223772">
                <a:moveTo>
                  <a:pt x="0" y="1223771"/>
                </a:moveTo>
                <a:lnTo>
                  <a:pt x="6573011" y="1223771"/>
                </a:lnTo>
                <a:lnTo>
                  <a:pt x="6573011" y="0"/>
                </a:lnTo>
                <a:lnTo>
                  <a:pt x="0" y="0"/>
                </a:lnTo>
                <a:lnTo>
                  <a:pt x="0" y="1223771"/>
                </a:lnTo>
                <a:close/>
              </a:path>
            </a:pathLst>
          </a:custGeom>
          <a:ln w="25908">
            <a:solidFill>
              <a:srgbClr val="4AACC5"/>
            </a:solidFill>
          </a:ln>
        </p:spPr>
        <p:txBody>
          <a:bodyPr wrap="square" lIns="0" tIns="0" rIns="0" bIns="0" rtlCol="0">
            <a:noAutofit/>
          </a:bodyPr>
          <a:lstStyle/>
          <a:p>
            <a:endParaRPr/>
          </a:p>
        </p:txBody>
      </p:sp>
      <p:sp>
        <p:nvSpPr>
          <p:cNvPr id="8" name="object 8"/>
          <p:cNvSpPr/>
          <p:nvPr/>
        </p:nvSpPr>
        <p:spPr>
          <a:xfrm>
            <a:off x="3486738" y="3870652"/>
            <a:ext cx="967662" cy="647033"/>
          </a:xfrm>
          <a:prstGeom prst="rect">
            <a:avLst/>
          </a:prstGeom>
          <a:blipFill>
            <a:blip r:embed="rId4" cstate="print"/>
            <a:stretch>
              <a:fillRect/>
            </a:stretch>
          </a:blipFill>
        </p:spPr>
        <p:txBody>
          <a:bodyPr wrap="square" lIns="0" tIns="0" rIns="0" bIns="0" rtlCol="0">
            <a:noAutofit/>
          </a:bodyPr>
          <a:lstStyle/>
          <a:p>
            <a:endParaRPr/>
          </a:p>
        </p:txBody>
      </p:sp>
      <p:sp>
        <p:nvSpPr>
          <p:cNvPr id="9" name="object 9"/>
          <p:cNvSpPr/>
          <p:nvPr/>
        </p:nvSpPr>
        <p:spPr>
          <a:xfrm>
            <a:off x="4067336" y="3870652"/>
            <a:ext cx="824678" cy="647033"/>
          </a:xfrm>
          <a:prstGeom prst="rect">
            <a:avLst/>
          </a:prstGeom>
          <a:blipFill>
            <a:blip r:embed="rId5" cstate="print"/>
            <a:stretch>
              <a:fillRect/>
            </a:stretch>
          </a:blipFill>
        </p:spPr>
        <p:txBody>
          <a:bodyPr wrap="square" lIns="0" tIns="0" rIns="0" bIns="0" rtlCol="0">
            <a:noAutofit/>
          </a:bodyPr>
          <a:lstStyle/>
          <a:p>
            <a:endParaRPr/>
          </a:p>
        </p:txBody>
      </p:sp>
      <p:sp>
        <p:nvSpPr>
          <p:cNvPr id="10" name="object 10"/>
          <p:cNvSpPr/>
          <p:nvPr/>
        </p:nvSpPr>
        <p:spPr>
          <a:xfrm>
            <a:off x="4504951" y="3870652"/>
            <a:ext cx="967661" cy="647033"/>
          </a:xfrm>
          <a:prstGeom prst="rect">
            <a:avLst/>
          </a:prstGeom>
          <a:blipFill>
            <a:blip r:embed="rId6" cstate="print"/>
            <a:stretch>
              <a:fillRect/>
            </a:stretch>
          </a:blipFill>
        </p:spPr>
        <p:txBody>
          <a:bodyPr wrap="square" lIns="0" tIns="0" rIns="0" bIns="0" rtlCol="0">
            <a:noAutofit/>
          </a:bodyPr>
          <a:lstStyle/>
          <a:p>
            <a:endParaRPr/>
          </a:p>
        </p:txBody>
      </p:sp>
      <p:sp>
        <p:nvSpPr>
          <p:cNvPr id="11" name="object 11"/>
          <p:cNvSpPr txBox="1"/>
          <p:nvPr/>
        </p:nvSpPr>
        <p:spPr>
          <a:xfrm>
            <a:off x="3657283" y="3975240"/>
            <a:ext cx="1623602" cy="341811"/>
          </a:xfrm>
          <a:prstGeom prst="rect">
            <a:avLst/>
          </a:prstGeom>
        </p:spPr>
        <p:txBody>
          <a:bodyPr vert="horz" wrap="square" lIns="0" tIns="0" rIns="0" bIns="0" rtlCol="0">
            <a:noAutofit/>
          </a:bodyPr>
          <a:lstStyle/>
          <a:p>
            <a:pPr marL="12036">
              <a:lnSpc>
                <a:spcPts val="2691"/>
              </a:lnSpc>
            </a:pPr>
            <a:r>
              <a:rPr sz="2274" spc="9" dirty="0">
                <a:solidFill>
                  <a:srgbClr val="FFFFFF"/>
                </a:solidFill>
                <a:latin typeface="Microsoft JhengHei Light"/>
                <a:cs typeface="Microsoft JhengHei Light"/>
              </a:rPr>
              <a:t>大家</a:t>
            </a:r>
            <a:r>
              <a:rPr sz="2274" spc="-133" dirty="0">
                <a:solidFill>
                  <a:srgbClr val="FFFFFF"/>
                </a:solidFill>
                <a:latin typeface="Arial"/>
                <a:cs typeface="Arial"/>
              </a:rPr>
              <a:t>DIY</a:t>
            </a:r>
            <a:r>
              <a:rPr sz="2274" spc="-133" dirty="0">
                <a:solidFill>
                  <a:srgbClr val="FFFFFF"/>
                </a:solidFill>
                <a:latin typeface="Microsoft JhengHei Light"/>
                <a:cs typeface="Microsoft JhengHei Light"/>
              </a:rPr>
              <a:t>一下</a:t>
            </a:r>
            <a:endParaRPr sz="2274">
              <a:latin typeface="Microsoft JhengHei Light"/>
              <a:cs typeface="Microsoft JhengHei Light"/>
            </a:endParaRPr>
          </a:p>
        </p:txBody>
      </p:sp>
    </p:spTree>
    <p:extLst>
      <p:ext uri="{BB962C8B-B14F-4D97-AF65-F5344CB8AC3E}">
        <p14:creationId xmlns:p14="http://schemas.microsoft.com/office/powerpoint/2010/main" val="73316984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9649" y="153268"/>
            <a:ext cx="757039" cy="544611"/>
          </a:xfrm>
          <a:prstGeom prst="rect">
            <a:avLst/>
          </a:prstGeom>
        </p:spPr>
        <p:txBody>
          <a:bodyPr vert="horz" wrap="square" lIns="0" tIns="0" rIns="0" bIns="0" rtlCol="0">
            <a:noAutofit/>
          </a:bodyPr>
          <a:lstStyle/>
          <a:p>
            <a:pPr marL="12036"/>
            <a:r>
              <a:rPr sz="3411" spc="-422" dirty="0">
                <a:solidFill>
                  <a:schemeClr val="bg1"/>
                </a:solidFill>
                <a:latin typeface="Arial"/>
                <a:cs typeface="Arial"/>
              </a:rPr>
              <a:t>GFS</a:t>
            </a:r>
            <a:endParaRPr sz="3411" dirty="0">
              <a:solidFill>
                <a:schemeClr val="bg1"/>
              </a:solidFill>
              <a:latin typeface="Arial"/>
              <a:cs typeface="Arial"/>
            </a:endParaRPr>
          </a:p>
        </p:txBody>
      </p:sp>
      <p:sp>
        <p:nvSpPr>
          <p:cNvPr id="3" name="object 3"/>
          <p:cNvSpPr txBox="1"/>
          <p:nvPr/>
        </p:nvSpPr>
        <p:spPr>
          <a:xfrm>
            <a:off x="508169" y="1232445"/>
            <a:ext cx="4472984" cy="472998"/>
          </a:xfrm>
          <a:prstGeom prst="rect">
            <a:avLst/>
          </a:prstGeom>
        </p:spPr>
        <p:txBody>
          <a:bodyPr vert="horz" wrap="square" lIns="0" tIns="0" rIns="0" bIns="0" rtlCol="0">
            <a:noAutofit/>
          </a:bodyPr>
          <a:lstStyle/>
          <a:p>
            <a:pPr marL="12036" algn="l">
              <a:tabLst>
                <a:tab pos="337001" algn="l"/>
              </a:tabLst>
            </a:pPr>
            <a:r>
              <a:rPr sz="3032" dirty="0">
                <a:latin typeface="Arial"/>
                <a:cs typeface="Arial"/>
              </a:rPr>
              <a:t>•	</a:t>
            </a:r>
            <a:r>
              <a:rPr sz="3032" spc="-379" dirty="0">
                <a:latin typeface="Arial"/>
                <a:cs typeface="Arial"/>
              </a:rPr>
              <a:t>GF</a:t>
            </a:r>
            <a:r>
              <a:rPr sz="3032" spc="-370" dirty="0">
                <a:latin typeface="Arial"/>
                <a:cs typeface="Arial"/>
              </a:rPr>
              <a:t>S</a:t>
            </a:r>
            <a:r>
              <a:rPr sz="3032" dirty="0">
                <a:latin typeface="Microsoft JhengHei Light"/>
                <a:cs typeface="Microsoft JhengHei Light"/>
              </a:rPr>
              <a:t>的设计思路</a:t>
            </a:r>
          </a:p>
        </p:txBody>
      </p:sp>
      <p:sp>
        <p:nvSpPr>
          <p:cNvPr id="4" name="object 4"/>
          <p:cNvSpPr txBox="1"/>
          <p:nvPr/>
        </p:nvSpPr>
        <p:spPr>
          <a:xfrm>
            <a:off x="941737" y="1779102"/>
            <a:ext cx="7028190" cy="1303456"/>
          </a:xfrm>
          <a:prstGeom prst="rect">
            <a:avLst/>
          </a:prstGeom>
        </p:spPr>
        <p:txBody>
          <a:bodyPr vert="horz" wrap="square" lIns="0" tIns="0" rIns="0" bIns="0" rtlCol="0">
            <a:noAutofit/>
          </a:bodyPr>
          <a:lstStyle/>
          <a:p>
            <a:pPr marL="12036" algn="l"/>
            <a:r>
              <a:rPr sz="2655" spc="-19" dirty="0">
                <a:latin typeface="Arial"/>
                <a:cs typeface="Arial"/>
              </a:rPr>
              <a:t>–</a:t>
            </a:r>
            <a:r>
              <a:rPr sz="2655" spc="-76" dirty="0">
                <a:latin typeface="Arial"/>
                <a:cs typeface="Arial"/>
              </a:rPr>
              <a:t> </a:t>
            </a:r>
            <a:r>
              <a:rPr sz="2655" spc="-28" dirty="0">
                <a:latin typeface="Microsoft JhengHei Light"/>
                <a:cs typeface="Microsoft JhengHei Light"/>
              </a:rPr>
              <a:t>购置昂贵的分布式文件系统与硬件？</a:t>
            </a:r>
            <a:endParaRPr sz="2655" dirty="0">
              <a:latin typeface="Microsoft JhengHei Light"/>
              <a:cs typeface="Microsoft JhengHei Light"/>
            </a:endParaRPr>
          </a:p>
          <a:p>
            <a:pPr algn="l">
              <a:lnSpc>
                <a:spcPts val="616"/>
              </a:lnSpc>
              <a:spcBef>
                <a:spcPts val="20"/>
              </a:spcBef>
            </a:pPr>
            <a:endParaRPr sz="616" dirty="0"/>
          </a:p>
          <a:p>
            <a:pPr marL="12036" algn="l"/>
            <a:r>
              <a:rPr sz="2655" spc="-19" dirty="0">
                <a:latin typeface="Arial"/>
                <a:cs typeface="Arial"/>
              </a:rPr>
              <a:t>–</a:t>
            </a:r>
            <a:r>
              <a:rPr sz="2655" spc="-76" dirty="0">
                <a:latin typeface="Arial"/>
                <a:cs typeface="Arial"/>
              </a:rPr>
              <a:t> </a:t>
            </a:r>
            <a:r>
              <a:rPr sz="2655" spc="-28" dirty="0" err="1" smtClean="0">
                <a:latin typeface="Microsoft JhengHei Light"/>
                <a:cs typeface="Microsoft JhengHei Light"/>
              </a:rPr>
              <a:t>在一堆廉价且不可靠的硬</a:t>
            </a:r>
            <a:r>
              <a:rPr sz="2655" spc="-24" dirty="0" err="1" smtClean="0">
                <a:latin typeface="Microsoft JhengHei Light"/>
                <a:cs typeface="Microsoft JhengHei Light"/>
              </a:rPr>
              <a:t>件</a:t>
            </a:r>
            <a:r>
              <a:rPr sz="2655" spc="-28" dirty="0" err="1" smtClean="0">
                <a:latin typeface="Microsoft JhengHei Light"/>
                <a:cs typeface="Microsoft JhengHei Light"/>
              </a:rPr>
              <a:t>上构</a:t>
            </a:r>
            <a:r>
              <a:rPr sz="2655" spc="-24" dirty="0" err="1" smtClean="0">
                <a:latin typeface="Microsoft JhengHei Light"/>
                <a:cs typeface="Microsoft JhengHei Light"/>
              </a:rPr>
              <a:t>建</a:t>
            </a:r>
            <a:r>
              <a:rPr sz="2655" spc="-28" dirty="0" err="1" smtClean="0">
                <a:latin typeface="Microsoft JhengHei Light"/>
                <a:cs typeface="Microsoft JhengHei Light"/>
              </a:rPr>
              <a:t>可</a:t>
            </a:r>
            <a:endParaRPr sz="2655" dirty="0">
              <a:latin typeface="Microsoft JhengHei Light"/>
              <a:cs typeface="Microsoft JhengHei Light"/>
            </a:endParaRPr>
          </a:p>
          <a:p>
            <a:pPr marL="283442" algn="l"/>
            <a:r>
              <a:rPr sz="2655" spc="-33" dirty="0">
                <a:latin typeface="Microsoft JhengHei Light"/>
                <a:cs typeface="Microsoft JhengHei Light"/>
              </a:rPr>
              <a:t>靠的分布式文件系统？</a:t>
            </a:r>
            <a:endParaRPr sz="2655" dirty="0">
              <a:latin typeface="Microsoft JhengHei Light"/>
              <a:cs typeface="Microsoft JhengHei Light"/>
            </a:endParaRPr>
          </a:p>
        </p:txBody>
      </p:sp>
    </p:spTree>
    <p:extLst>
      <p:ext uri="{BB962C8B-B14F-4D97-AF65-F5344CB8AC3E}">
        <p14:creationId xmlns:p14="http://schemas.microsoft.com/office/powerpoint/2010/main" val="35983540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5667" y="153268"/>
            <a:ext cx="1577134" cy="544611"/>
          </a:xfrm>
          <a:prstGeom prst="rect">
            <a:avLst/>
          </a:prstGeom>
        </p:spPr>
        <p:txBody>
          <a:bodyPr vert="horz" wrap="square" lIns="0" tIns="0" rIns="0" bIns="0" rtlCol="0">
            <a:noAutofit/>
          </a:bodyPr>
          <a:lstStyle/>
          <a:p>
            <a:pPr marL="12036" algn="l"/>
            <a:r>
              <a:rPr sz="3411" spc="-422" dirty="0">
                <a:solidFill>
                  <a:schemeClr val="bg1"/>
                </a:solidFill>
                <a:latin typeface="Arial"/>
                <a:cs typeface="Arial"/>
              </a:rPr>
              <a:t>GFS</a:t>
            </a:r>
            <a:endParaRPr sz="3411" dirty="0">
              <a:solidFill>
                <a:schemeClr val="bg1"/>
              </a:solidFill>
              <a:latin typeface="Arial"/>
              <a:cs typeface="Arial"/>
            </a:endParaRPr>
          </a:p>
        </p:txBody>
      </p:sp>
      <p:sp>
        <p:nvSpPr>
          <p:cNvPr id="3" name="object 3"/>
          <p:cNvSpPr txBox="1"/>
          <p:nvPr/>
        </p:nvSpPr>
        <p:spPr>
          <a:xfrm>
            <a:off x="508169" y="1194413"/>
            <a:ext cx="4256960" cy="443512"/>
          </a:xfrm>
          <a:prstGeom prst="rect">
            <a:avLst/>
          </a:prstGeom>
        </p:spPr>
        <p:txBody>
          <a:bodyPr vert="horz" wrap="square" lIns="0" tIns="0" rIns="0" bIns="0" rtlCol="0">
            <a:noAutofit/>
          </a:bodyPr>
          <a:lstStyle/>
          <a:p>
            <a:pPr marL="12036" algn="l">
              <a:tabLst>
                <a:tab pos="337001" algn="l"/>
              </a:tabLst>
            </a:pPr>
            <a:r>
              <a:rPr sz="2843" dirty="0">
                <a:latin typeface="Arial"/>
                <a:cs typeface="Arial"/>
              </a:rPr>
              <a:t>•	</a:t>
            </a:r>
            <a:r>
              <a:rPr sz="2843" spc="-355" dirty="0">
                <a:latin typeface="Arial"/>
                <a:cs typeface="Arial"/>
              </a:rPr>
              <a:t>GF</a:t>
            </a:r>
            <a:r>
              <a:rPr sz="2843" spc="-341" dirty="0">
                <a:latin typeface="Arial"/>
                <a:cs typeface="Arial"/>
              </a:rPr>
              <a:t>S</a:t>
            </a:r>
            <a:r>
              <a:rPr sz="2843" dirty="0">
                <a:latin typeface="Microsoft JhengHei Light"/>
                <a:cs typeface="Microsoft JhengHei Light"/>
              </a:rPr>
              <a:t>的假设与目标</a:t>
            </a:r>
          </a:p>
        </p:txBody>
      </p:sp>
      <p:sp>
        <p:nvSpPr>
          <p:cNvPr id="4" name="object 4"/>
          <p:cNvSpPr txBox="1"/>
          <p:nvPr/>
        </p:nvSpPr>
        <p:spPr>
          <a:xfrm>
            <a:off x="941737" y="1668617"/>
            <a:ext cx="7154564" cy="3533051"/>
          </a:xfrm>
          <a:prstGeom prst="rect">
            <a:avLst/>
          </a:prstGeom>
        </p:spPr>
        <p:txBody>
          <a:bodyPr vert="horz" wrap="square" lIns="0" tIns="0" rIns="0" bIns="0" rtlCol="0">
            <a:noAutofit/>
          </a:bodyPr>
          <a:lstStyle/>
          <a:p>
            <a:pPr marL="12036" algn="l"/>
            <a:r>
              <a:rPr sz="2464" dirty="0">
                <a:latin typeface="Arial"/>
                <a:cs typeface="Arial"/>
              </a:rPr>
              <a:t>–</a:t>
            </a:r>
            <a:r>
              <a:rPr sz="2464" spc="76" dirty="0">
                <a:latin typeface="Arial"/>
                <a:cs typeface="Arial"/>
              </a:rPr>
              <a:t> </a:t>
            </a:r>
            <a:r>
              <a:rPr sz="2464" spc="-5" dirty="0">
                <a:latin typeface="Microsoft JhengHei Light"/>
                <a:cs typeface="Microsoft JhengHei Light"/>
              </a:rPr>
              <a:t>硬件出错是正常而非异常</a:t>
            </a:r>
            <a:endParaRPr sz="2464" dirty="0">
              <a:latin typeface="Microsoft JhengHei Light"/>
              <a:cs typeface="Microsoft JhengHei Light"/>
            </a:endParaRPr>
          </a:p>
          <a:p>
            <a:pPr marL="444720" algn="l">
              <a:spcBef>
                <a:spcPts val="275"/>
              </a:spcBef>
              <a:tabLst>
                <a:tab pos="661365" algn="l"/>
              </a:tabLst>
            </a:pPr>
            <a:r>
              <a:rPr sz="2085" spc="-9" dirty="0">
                <a:latin typeface="Arial"/>
                <a:cs typeface="Arial"/>
              </a:rPr>
              <a:t>•	</a:t>
            </a:r>
            <a:r>
              <a:rPr sz="2085" spc="-24" dirty="0">
                <a:latin typeface="Microsoft JhengHei Light"/>
                <a:cs typeface="Microsoft JhengHei Light"/>
              </a:rPr>
              <a:t>系统应当由大量廉价、易损的硬件</a:t>
            </a:r>
            <a:r>
              <a:rPr sz="2085" spc="-19" dirty="0">
                <a:latin typeface="Microsoft JhengHei Light"/>
                <a:cs typeface="Microsoft JhengHei Light"/>
              </a:rPr>
              <a:t>组</a:t>
            </a:r>
            <a:r>
              <a:rPr sz="2085" spc="-24" dirty="0">
                <a:latin typeface="Microsoft JhengHei Light"/>
                <a:cs typeface="Microsoft JhengHei Light"/>
              </a:rPr>
              <a:t>成</a:t>
            </a:r>
            <a:endParaRPr sz="2085" dirty="0">
              <a:latin typeface="Microsoft JhengHei Light"/>
              <a:cs typeface="Microsoft JhengHei Light"/>
            </a:endParaRPr>
          </a:p>
          <a:p>
            <a:pPr marL="444720" algn="l">
              <a:spcBef>
                <a:spcPts val="252"/>
              </a:spcBef>
              <a:tabLst>
                <a:tab pos="661365" algn="l"/>
              </a:tabLst>
            </a:pPr>
            <a:r>
              <a:rPr sz="2085" spc="-9" dirty="0">
                <a:latin typeface="Arial"/>
                <a:cs typeface="Arial"/>
              </a:rPr>
              <a:t>•	</a:t>
            </a:r>
            <a:r>
              <a:rPr sz="2085" spc="-24" dirty="0">
                <a:latin typeface="Microsoft JhengHei Light"/>
                <a:cs typeface="Microsoft JhengHei Light"/>
              </a:rPr>
              <a:t>必须保持文件系统整体的可靠性</a:t>
            </a:r>
            <a:endParaRPr sz="2085" dirty="0">
              <a:latin typeface="Microsoft JhengHei Light"/>
              <a:cs typeface="Microsoft JhengHei Light"/>
            </a:endParaRPr>
          </a:p>
          <a:p>
            <a:pPr marL="12036" algn="l">
              <a:spcBef>
                <a:spcPts val="265"/>
              </a:spcBef>
            </a:pPr>
            <a:r>
              <a:rPr sz="2464" dirty="0">
                <a:latin typeface="Arial"/>
                <a:cs typeface="Arial"/>
              </a:rPr>
              <a:t>–</a:t>
            </a:r>
            <a:r>
              <a:rPr sz="2464" spc="76" dirty="0">
                <a:latin typeface="Arial"/>
                <a:cs typeface="Arial"/>
              </a:rPr>
              <a:t> </a:t>
            </a:r>
            <a:r>
              <a:rPr sz="2464" spc="-5" dirty="0">
                <a:latin typeface="Microsoft JhengHei Light"/>
                <a:cs typeface="Microsoft JhengHei Light"/>
              </a:rPr>
              <a:t>主要负载是流数据读写</a:t>
            </a:r>
            <a:endParaRPr sz="2464" dirty="0">
              <a:latin typeface="Microsoft JhengHei Light"/>
              <a:cs typeface="Microsoft JhengHei Light"/>
            </a:endParaRPr>
          </a:p>
          <a:p>
            <a:pPr algn="l">
              <a:lnSpc>
                <a:spcPts val="521"/>
              </a:lnSpc>
              <a:spcBef>
                <a:spcPts val="39"/>
              </a:spcBef>
            </a:pPr>
            <a:endParaRPr sz="521" dirty="0"/>
          </a:p>
          <a:p>
            <a:pPr marL="661365" marR="145633" indent="-216644" algn="l">
              <a:lnSpc>
                <a:spcPts val="2256"/>
              </a:lnSpc>
              <a:tabLst>
                <a:tab pos="661365" algn="l"/>
              </a:tabLst>
            </a:pPr>
            <a:r>
              <a:rPr sz="2085" spc="-9" dirty="0">
                <a:latin typeface="Arial"/>
                <a:cs typeface="Arial"/>
              </a:rPr>
              <a:t>•	</a:t>
            </a:r>
            <a:r>
              <a:rPr sz="2085" spc="-24" dirty="0">
                <a:latin typeface="Microsoft JhengHei Light"/>
                <a:cs typeface="Microsoft JhengHei Light"/>
              </a:rPr>
              <a:t>主要用于程序处理批量数据，而非</a:t>
            </a:r>
            <a:r>
              <a:rPr sz="2085" spc="-19" dirty="0">
                <a:latin typeface="Microsoft JhengHei Light"/>
                <a:cs typeface="Microsoft JhengHei Light"/>
              </a:rPr>
              <a:t>与</a:t>
            </a:r>
            <a:r>
              <a:rPr sz="2085" spc="-24" dirty="0">
                <a:latin typeface="Microsoft JhengHei Light"/>
                <a:cs typeface="Microsoft JhengHei Light"/>
              </a:rPr>
              <a:t>用户</a:t>
            </a:r>
            <a:r>
              <a:rPr sz="2085" spc="-19" dirty="0">
                <a:latin typeface="Microsoft JhengHei Light"/>
                <a:cs typeface="Microsoft JhengHei Light"/>
              </a:rPr>
              <a:t>的</a:t>
            </a:r>
            <a:r>
              <a:rPr sz="2085" spc="-24" dirty="0">
                <a:latin typeface="Microsoft JhengHei Light"/>
                <a:cs typeface="Microsoft JhengHei Light"/>
              </a:rPr>
              <a:t>交互</a:t>
            </a:r>
            <a:r>
              <a:rPr sz="2085" spc="-19" dirty="0">
                <a:latin typeface="Microsoft JhengHei Light"/>
                <a:cs typeface="Microsoft JhengHei Light"/>
              </a:rPr>
              <a:t>或</a:t>
            </a:r>
            <a:r>
              <a:rPr sz="2085" spc="-24" dirty="0">
                <a:latin typeface="Microsoft JhengHei Light"/>
                <a:cs typeface="Microsoft JhengHei Light"/>
              </a:rPr>
              <a:t>随机</a:t>
            </a:r>
            <a:r>
              <a:rPr sz="2085" spc="-19" dirty="0">
                <a:latin typeface="Microsoft JhengHei Light"/>
                <a:cs typeface="Microsoft JhengHei Light"/>
              </a:rPr>
              <a:t> 读写</a:t>
            </a:r>
            <a:endParaRPr sz="2085" dirty="0">
              <a:latin typeface="Microsoft JhengHei Light"/>
              <a:cs typeface="Microsoft JhengHei Light"/>
            </a:endParaRPr>
          </a:p>
          <a:p>
            <a:pPr marL="444720" algn="l">
              <a:spcBef>
                <a:spcPts val="213"/>
              </a:spcBef>
              <a:tabLst>
                <a:tab pos="661365" algn="l"/>
              </a:tabLst>
            </a:pPr>
            <a:r>
              <a:rPr sz="2085" spc="-9" dirty="0">
                <a:latin typeface="Arial"/>
                <a:cs typeface="Arial"/>
              </a:rPr>
              <a:t>•	</a:t>
            </a:r>
            <a:r>
              <a:rPr sz="2085" spc="-24" dirty="0">
                <a:latin typeface="Microsoft JhengHei Light"/>
                <a:cs typeface="Microsoft JhengHei Light"/>
              </a:rPr>
              <a:t>数据写主要是“</a:t>
            </a:r>
            <a:r>
              <a:rPr sz="2085" spc="-24" dirty="0" err="1" smtClean="0">
                <a:latin typeface="Microsoft JhengHei Light"/>
                <a:cs typeface="Microsoft JhengHei Light"/>
              </a:rPr>
              <a:t>追加写</a:t>
            </a:r>
            <a:r>
              <a:rPr sz="2085" spc="-24" dirty="0" smtClean="0">
                <a:latin typeface="Microsoft JhengHei Light"/>
                <a:cs typeface="Microsoft JhengHei Light"/>
              </a:rPr>
              <a:t>”，“</a:t>
            </a:r>
            <a:r>
              <a:rPr sz="2085" spc="-24" dirty="0">
                <a:latin typeface="Microsoft JhengHei Light"/>
                <a:cs typeface="Microsoft JhengHei Light"/>
              </a:rPr>
              <a:t>插入</a:t>
            </a:r>
            <a:r>
              <a:rPr sz="2085" spc="-19" dirty="0">
                <a:latin typeface="Microsoft JhengHei Light"/>
                <a:cs typeface="Microsoft JhengHei Light"/>
              </a:rPr>
              <a:t>写</a:t>
            </a:r>
            <a:r>
              <a:rPr sz="2085" spc="-24" dirty="0">
                <a:latin typeface="Microsoft JhengHei Light"/>
                <a:cs typeface="Microsoft JhengHei Light"/>
              </a:rPr>
              <a:t>”非</a:t>
            </a:r>
            <a:r>
              <a:rPr sz="2085" spc="-19" dirty="0">
                <a:latin typeface="Microsoft JhengHei Light"/>
                <a:cs typeface="Microsoft JhengHei Light"/>
              </a:rPr>
              <a:t>常</a:t>
            </a:r>
            <a:r>
              <a:rPr sz="2085" spc="-24" dirty="0">
                <a:latin typeface="Microsoft JhengHei Light"/>
                <a:cs typeface="Microsoft JhengHei Light"/>
              </a:rPr>
              <a:t>少</a:t>
            </a:r>
            <a:endParaRPr sz="2085" dirty="0">
              <a:latin typeface="Microsoft JhengHei Light"/>
              <a:cs typeface="Microsoft JhengHei Light"/>
            </a:endParaRPr>
          </a:p>
          <a:p>
            <a:pPr marL="12036" algn="l">
              <a:spcBef>
                <a:spcPts val="270"/>
              </a:spcBef>
            </a:pPr>
            <a:r>
              <a:rPr sz="2464" dirty="0">
                <a:latin typeface="Arial"/>
                <a:cs typeface="Arial"/>
              </a:rPr>
              <a:t>–</a:t>
            </a:r>
            <a:r>
              <a:rPr sz="2464" spc="81" dirty="0">
                <a:latin typeface="Arial"/>
                <a:cs typeface="Arial"/>
              </a:rPr>
              <a:t> </a:t>
            </a:r>
            <a:r>
              <a:rPr sz="2464" dirty="0">
                <a:latin typeface="Microsoft JhengHei Light"/>
                <a:cs typeface="Microsoft JhengHei Light"/>
              </a:rPr>
              <a:t>需要存储大尺寸的文件</a:t>
            </a:r>
          </a:p>
          <a:p>
            <a:pPr algn="l">
              <a:lnSpc>
                <a:spcPts val="521"/>
              </a:lnSpc>
              <a:spcBef>
                <a:spcPts val="35"/>
              </a:spcBef>
            </a:pPr>
            <a:endParaRPr sz="521" dirty="0"/>
          </a:p>
          <a:p>
            <a:pPr marL="661365" marR="12036" indent="-216644" algn="l">
              <a:lnSpc>
                <a:spcPts val="2256"/>
              </a:lnSpc>
              <a:tabLst>
                <a:tab pos="661365" algn="l"/>
              </a:tabLst>
            </a:pPr>
            <a:r>
              <a:rPr sz="2085" spc="-9" dirty="0">
                <a:latin typeface="Arial"/>
                <a:cs typeface="Arial"/>
              </a:rPr>
              <a:t>•	</a:t>
            </a:r>
            <a:r>
              <a:rPr sz="2085" spc="-24" dirty="0">
                <a:latin typeface="Microsoft JhengHei Light"/>
                <a:cs typeface="Microsoft JhengHei Light"/>
              </a:rPr>
              <a:t>存储的文件尺寸可能</a:t>
            </a:r>
            <a:r>
              <a:rPr sz="2085" spc="-19" dirty="0">
                <a:latin typeface="Microsoft JhengHei Light"/>
                <a:cs typeface="Microsoft JhengHei Light"/>
              </a:rPr>
              <a:t>是</a:t>
            </a:r>
            <a:r>
              <a:rPr sz="2085" spc="-153" dirty="0">
                <a:latin typeface="Arial"/>
                <a:cs typeface="Arial"/>
              </a:rPr>
              <a:t>G</a:t>
            </a:r>
            <a:r>
              <a:rPr sz="2085" spc="-127" dirty="0">
                <a:latin typeface="Arial"/>
                <a:cs typeface="Arial"/>
              </a:rPr>
              <a:t>B</a:t>
            </a:r>
            <a:r>
              <a:rPr sz="2085" spc="-24" dirty="0">
                <a:latin typeface="Microsoft JhengHei Light"/>
                <a:cs typeface="Microsoft JhengHei Light"/>
              </a:rPr>
              <a:t>或</a:t>
            </a:r>
            <a:r>
              <a:rPr sz="2085" spc="-108" dirty="0">
                <a:latin typeface="Arial"/>
                <a:cs typeface="Arial"/>
              </a:rPr>
              <a:t>T</a:t>
            </a:r>
            <a:r>
              <a:rPr sz="2085" spc="-114" dirty="0">
                <a:latin typeface="Arial"/>
                <a:cs typeface="Arial"/>
              </a:rPr>
              <a:t>B</a:t>
            </a:r>
            <a:r>
              <a:rPr sz="2085" spc="-24" dirty="0">
                <a:latin typeface="Microsoft JhengHei Light"/>
                <a:cs typeface="Microsoft JhengHei Light"/>
              </a:rPr>
              <a:t>量级，而且应</a:t>
            </a:r>
            <a:r>
              <a:rPr sz="2085" spc="-19" dirty="0">
                <a:latin typeface="Microsoft JhengHei Light"/>
                <a:cs typeface="Microsoft JhengHei Light"/>
              </a:rPr>
              <a:t>当</a:t>
            </a:r>
            <a:r>
              <a:rPr sz="2085" spc="-24" dirty="0">
                <a:latin typeface="Microsoft JhengHei Light"/>
                <a:cs typeface="Microsoft JhengHei Light"/>
              </a:rPr>
              <a:t>能支</a:t>
            </a:r>
            <a:r>
              <a:rPr sz="2085" spc="-19" dirty="0">
                <a:latin typeface="Microsoft JhengHei Light"/>
                <a:cs typeface="Microsoft JhengHei Light"/>
              </a:rPr>
              <a:t>持</a:t>
            </a:r>
            <a:r>
              <a:rPr sz="2085" spc="-24" dirty="0">
                <a:latin typeface="Microsoft JhengHei Light"/>
                <a:cs typeface="Microsoft JhengHei Light"/>
              </a:rPr>
              <a:t>存 储成千上万的大尺寸文件</a:t>
            </a:r>
            <a:endParaRPr sz="2085" dirty="0">
              <a:latin typeface="Microsoft JhengHei Light"/>
              <a:cs typeface="Microsoft JhengHei Light"/>
            </a:endParaRPr>
          </a:p>
        </p:txBody>
      </p:sp>
    </p:spTree>
    <p:extLst>
      <p:ext uri="{BB962C8B-B14F-4D97-AF65-F5344CB8AC3E}">
        <p14:creationId xmlns:p14="http://schemas.microsoft.com/office/powerpoint/2010/main" val="64927441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7161" y="225276"/>
            <a:ext cx="1512167" cy="544611"/>
          </a:xfrm>
          <a:prstGeom prst="rect">
            <a:avLst/>
          </a:prstGeom>
        </p:spPr>
        <p:txBody>
          <a:bodyPr vert="horz" wrap="square" lIns="0" tIns="0" rIns="0" bIns="0" rtlCol="0">
            <a:noAutofit/>
          </a:bodyPr>
          <a:lstStyle/>
          <a:p>
            <a:pPr marL="12036"/>
            <a:r>
              <a:rPr sz="3411" spc="-422" dirty="0">
                <a:solidFill>
                  <a:schemeClr val="bg1"/>
                </a:solidFill>
                <a:latin typeface="Arial"/>
                <a:cs typeface="Arial"/>
              </a:rPr>
              <a:t>GFS</a:t>
            </a:r>
            <a:endParaRPr sz="3411" dirty="0">
              <a:solidFill>
                <a:schemeClr val="bg1"/>
              </a:solidFill>
              <a:latin typeface="Arial"/>
              <a:cs typeface="Arial"/>
            </a:endParaRPr>
          </a:p>
        </p:txBody>
      </p:sp>
      <p:sp>
        <p:nvSpPr>
          <p:cNvPr id="3" name="object 3"/>
          <p:cNvSpPr txBox="1"/>
          <p:nvPr/>
        </p:nvSpPr>
        <p:spPr>
          <a:xfrm>
            <a:off x="508169" y="1121478"/>
            <a:ext cx="4112944" cy="472998"/>
          </a:xfrm>
          <a:prstGeom prst="rect">
            <a:avLst/>
          </a:prstGeom>
        </p:spPr>
        <p:txBody>
          <a:bodyPr vert="horz" wrap="square" lIns="0" tIns="0" rIns="0" bIns="0" rtlCol="0">
            <a:noAutofit/>
          </a:bodyPr>
          <a:lstStyle/>
          <a:p>
            <a:pPr marL="12036" algn="l">
              <a:tabLst>
                <a:tab pos="337001" algn="l"/>
              </a:tabLst>
            </a:pPr>
            <a:r>
              <a:rPr sz="3032" dirty="0">
                <a:latin typeface="Arial"/>
                <a:cs typeface="Arial"/>
              </a:rPr>
              <a:t>•	</a:t>
            </a:r>
            <a:r>
              <a:rPr sz="3032" spc="-379" dirty="0">
                <a:latin typeface="Arial"/>
                <a:cs typeface="Arial"/>
              </a:rPr>
              <a:t>GF</a:t>
            </a:r>
            <a:r>
              <a:rPr sz="3032" spc="-370" dirty="0">
                <a:latin typeface="Arial"/>
                <a:cs typeface="Arial"/>
              </a:rPr>
              <a:t>S</a:t>
            </a:r>
            <a:r>
              <a:rPr sz="3032" dirty="0">
                <a:latin typeface="Microsoft JhengHei Light"/>
                <a:cs typeface="Microsoft JhengHei Light"/>
              </a:rPr>
              <a:t>的实现技巧</a:t>
            </a:r>
          </a:p>
        </p:txBody>
      </p:sp>
      <p:sp>
        <p:nvSpPr>
          <p:cNvPr id="4" name="object 4"/>
          <p:cNvSpPr txBox="1"/>
          <p:nvPr/>
        </p:nvSpPr>
        <p:spPr>
          <a:xfrm>
            <a:off x="941736" y="1627455"/>
            <a:ext cx="6987268" cy="3658221"/>
          </a:xfrm>
          <a:prstGeom prst="rect">
            <a:avLst/>
          </a:prstGeom>
        </p:spPr>
        <p:txBody>
          <a:bodyPr vert="horz" wrap="square" lIns="0" tIns="0" rIns="0" bIns="0" rtlCol="0">
            <a:noAutofit/>
          </a:bodyPr>
          <a:lstStyle/>
          <a:p>
            <a:pPr marL="12036" algn="l"/>
            <a:r>
              <a:rPr sz="2655" spc="-19" dirty="0">
                <a:latin typeface="Arial"/>
                <a:cs typeface="Arial"/>
              </a:rPr>
              <a:t>–</a:t>
            </a:r>
            <a:r>
              <a:rPr sz="2655" spc="-76" dirty="0">
                <a:latin typeface="Arial"/>
                <a:cs typeface="Arial"/>
              </a:rPr>
              <a:t> </a:t>
            </a:r>
            <a:r>
              <a:rPr sz="2655" spc="-28" dirty="0">
                <a:latin typeface="Microsoft JhengHei Light"/>
                <a:cs typeface="Microsoft JhengHei Light"/>
              </a:rPr>
              <a:t>将文件划分为若干块</a:t>
            </a:r>
            <a:r>
              <a:rPr sz="2655" spc="-24" dirty="0">
                <a:latin typeface="Microsoft JhengHei Light"/>
                <a:cs typeface="Microsoft JhengHei Light"/>
              </a:rPr>
              <a:t>（</a:t>
            </a:r>
            <a:r>
              <a:rPr sz="2655" spc="-47" dirty="0">
                <a:latin typeface="Arial"/>
                <a:cs typeface="Arial"/>
              </a:rPr>
              <a:t>Chun</a:t>
            </a:r>
            <a:r>
              <a:rPr sz="2655" spc="-52" dirty="0">
                <a:latin typeface="Arial"/>
                <a:cs typeface="Arial"/>
              </a:rPr>
              <a:t>k</a:t>
            </a:r>
            <a:r>
              <a:rPr sz="2655" spc="-28" dirty="0">
                <a:latin typeface="Microsoft JhengHei Light"/>
                <a:cs typeface="Microsoft JhengHei Light"/>
              </a:rPr>
              <a:t>）存储</a:t>
            </a:r>
            <a:endParaRPr sz="2655" dirty="0">
              <a:latin typeface="Microsoft JhengHei Light"/>
              <a:cs typeface="Microsoft JhengHei Light"/>
            </a:endParaRPr>
          </a:p>
          <a:p>
            <a:pPr marL="444720" algn="l">
              <a:spcBef>
                <a:spcPts val="299"/>
              </a:spcBef>
            </a:pPr>
            <a:r>
              <a:rPr sz="2274" dirty="0">
                <a:latin typeface="Arial"/>
                <a:cs typeface="Arial"/>
              </a:rPr>
              <a:t>•</a:t>
            </a:r>
            <a:r>
              <a:rPr sz="2274" spc="275" dirty="0">
                <a:latin typeface="Arial"/>
                <a:cs typeface="Arial"/>
              </a:rPr>
              <a:t> </a:t>
            </a:r>
            <a:r>
              <a:rPr sz="2274" spc="-5" dirty="0">
                <a:latin typeface="Microsoft JhengHei Light"/>
                <a:cs typeface="Microsoft JhengHei Light"/>
              </a:rPr>
              <a:t>每个块固定大小</a:t>
            </a:r>
            <a:r>
              <a:rPr sz="2274" dirty="0">
                <a:latin typeface="Microsoft JhengHei Light"/>
                <a:cs typeface="Microsoft JhengHei Light"/>
              </a:rPr>
              <a:t>（</a:t>
            </a:r>
            <a:r>
              <a:rPr sz="2274" spc="85" dirty="0">
                <a:latin typeface="Arial"/>
                <a:cs typeface="Arial"/>
              </a:rPr>
              <a:t>64</a:t>
            </a:r>
            <a:r>
              <a:rPr sz="2274" spc="127" dirty="0">
                <a:latin typeface="Arial"/>
                <a:cs typeface="Arial"/>
              </a:rPr>
              <a:t>M</a:t>
            </a:r>
            <a:r>
              <a:rPr sz="2274" dirty="0">
                <a:latin typeface="Microsoft JhengHei Light"/>
                <a:cs typeface="Microsoft JhengHei Light"/>
              </a:rPr>
              <a:t>）</a:t>
            </a:r>
          </a:p>
          <a:p>
            <a:pPr marL="12036" algn="l">
              <a:spcBef>
                <a:spcPts val="294"/>
              </a:spcBef>
            </a:pPr>
            <a:r>
              <a:rPr sz="2655" spc="-19" dirty="0">
                <a:latin typeface="Arial"/>
                <a:cs typeface="Arial"/>
              </a:rPr>
              <a:t>–</a:t>
            </a:r>
            <a:r>
              <a:rPr sz="2655" spc="-76" dirty="0">
                <a:latin typeface="Arial"/>
                <a:cs typeface="Arial"/>
              </a:rPr>
              <a:t> </a:t>
            </a:r>
            <a:r>
              <a:rPr sz="2655" spc="-28" dirty="0">
                <a:latin typeface="Microsoft JhengHei Light"/>
                <a:cs typeface="Microsoft JhengHei Light"/>
              </a:rPr>
              <a:t>通过冗余来提高可靠性</a:t>
            </a:r>
            <a:endParaRPr sz="2655" dirty="0">
              <a:latin typeface="Microsoft JhengHei Light"/>
              <a:cs typeface="Microsoft JhengHei Light"/>
            </a:endParaRPr>
          </a:p>
          <a:p>
            <a:pPr marL="444720" algn="l">
              <a:spcBef>
                <a:spcPts val="299"/>
              </a:spcBef>
            </a:pPr>
            <a:r>
              <a:rPr sz="2274" dirty="0">
                <a:latin typeface="Arial"/>
                <a:cs typeface="Arial"/>
              </a:rPr>
              <a:t>•</a:t>
            </a:r>
            <a:r>
              <a:rPr sz="2274" spc="275" dirty="0">
                <a:latin typeface="Arial"/>
                <a:cs typeface="Arial"/>
              </a:rPr>
              <a:t> </a:t>
            </a:r>
            <a:r>
              <a:rPr sz="2274" dirty="0">
                <a:latin typeface="Microsoft JhengHei Light"/>
                <a:cs typeface="Microsoft JhengHei Light"/>
              </a:rPr>
              <a:t>每个数据块至少在</a:t>
            </a:r>
            <a:r>
              <a:rPr sz="2274" spc="24" dirty="0">
                <a:latin typeface="Arial"/>
                <a:cs typeface="Arial"/>
              </a:rPr>
              <a:t>3</a:t>
            </a:r>
            <a:r>
              <a:rPr sz="2274" spc="24" dirty="0">
                <a:latin typeface="Microsoft JhengHei Light"/>
                <a:cs typeface="Microsoft JhengHei Light"/>
              </a:rPr>
              <a:t>个数据块服务器上冗余</a:t>
            </a:r>
            <a:endParaRPr sz="2274" dirty="0">
              <a:latin typeface="Microsoft JhengHei Light"/>
              <a:cs typeface="Microsoft JhengHei Light"/>
            </a:endParaRPr>
          </a:p>
          <a:p>
            <a:pPr marL="444720" algn="l">
              <a:spcBef>
                <a:spcPts val="270"/>
              </a:spcBef>
            </a:pPr>
            <a:r>
              <a:rPr sz="2274" dirty="0">
                <a:latin typeface="Arial"/>
                <a:cs typeface="Arial"/>
              </a:rPr>
              <a:t>•</a:t>
            </a:r>
            <a:r>
              <a:rPr sz="2274" spc="275" dirty="0">
                <a:latin typeface="Arial"/>
                <a:cs typeface="Arial"/>
              </a:rPr>
              <a:t> </a:t>
            </a:r>
            <a:r>
              <a:rPr sz="2274" spc="-5" dirty="0">
                <a:latin typeface="Microsoft JhengHei Light"/>
                <a:cs typeface="Microsoft JhengHei Light"/>
              </a:rPr>
              <a:t>数据块损坏概率？</a:t>
            </a:r>
            <a:endParaRPr sz="2274" dirty="0">
              <a:latin typeface="Microsoft JhengHei Light"/>
              <a:cs typeface="Microsoft JhengHei Light"/>
            </a:endParaRPr>
          </a:p>
          <a:p>
            <a:pPr marL="12036" algn="l">
              <a:spcBef>
                <a:spcPts val="293"/>
              </a:spcBef>
            </a:pPr>
            <a:r>
              <a:rPr sz="2655" spc="-19" dirty="0">
                <a:latin typeface="Arial"/>
                <a:cs typeface="Arial"/>
              </a:rPr>
              <a:t>–</a:t>
            </a:r>
            <a:r>
              <a:rPr sz="2655" spc="-76" dirty="0">
                <a:latin typeface="Arial"/>
                <a:cs typeface="Arial"/>
              </a:rPr>
              <a:t> </a:t>
            </a:r>
            <a:r>
              <a:rPr sz="2655" spc="-28" dirty="0">
                <a:latin typeface="Microsoft JhengHei Light"/>
                <a:cs typeface="Microsoft JhengHei Light"/>
              </a:rPr>
              <a:t>通过单个</a:t>
            </a:r>
            <a:r>
              <a:rPr sz="2655" spc="-118" dirty="0">
                <a:latin typeface="Arial"/>
                <a:cs typeface="Arial"/>
              </a:rPr>
              <a:t>mast</a:t>
            </a:r>
            <a:r>
              <a:rPr sz="2655" spc="-127" dirty="0">
                <a:latin typeface="Arial"/>
                <a:cs typeface="Arial"/>
              </a:rPr>
              <a:t>e</a:t>
            </a:r>
            <a:r>
              <a:rPr sz="2655" spc="61" dirty="0">
                <a:latin typeface="Arial"/>
                <a:cs typeface="Arial"/>
              </a:rPr>
              <a:t>r</a:t>
            </a:r>
            <a:r>
              <a:rPr sz="2655" spc="-28" dirty="0">
                <a:latin typeface="Microsoft JhengHei Light"/>
                <a:cs typeface="Microsoft JhengHei Light"/>
              </a:rPr>
              <a:t>来协</a:t>
            </a:r>
            <a:r>
              <a:rPr sz="2655" spc="-24" dirty="0">
                <a:latin typeface="Microsoft JhengHei Light"/>
                <a:cs typeface="Microsoft JhengHei Light"/>
              </a:rPr>
              <a:t>调</a:t>
            </a:r>
            <a:r>
              <a:rPr sz="2655" spc="-28" dirty="0">
                <a:latin typeface="Microsoft JhengHei Light"/>
                <a:cs typeface="Microsoft JhengHei Light"/>
              </a:rPr>
              <a:t>数据</a:t>
            </a:r>
            <a:r>
              <a:rPr sz="2655" spc="-24" dirty="0">
                <a:latin typeface="Microsoft JhengHei Light"/>
                <a:cs typeface="Microsoft JhengHei Light"/>
              </a:rPr>
              <a:t>访</a:t>
            </a:r>
            <a:r>
              <a:rPr sz="2655" spc="-28" dirty="0">
                <a:latin typeface="Microsoft JhengHei Light"/>
                <a:cs typeface="Microsoft JhengHei Light"/>
              </a:rPr>
              <a:t>问、</a:t>
            </a:r>
            <a:r>
              <a:rPr sz="2655" spc="-24" dirty="0">
                <a:latin typeface="Microsoft JhengHei Light"/>
                <a:cs typeface="Microsoft JhengHei Light"/>
              </a:rPr>
              <a:t>元</a:t>
            </a:r>
            <a:r>
              <a:rPr sz="2655" spc="-28" dirty="0">
                <a:latin typeface="Microsoft JhengHei Light"/>
                <a:cs typeface="Microsoft JhengHei Light"/>
              </a:rPr>
              <a:t>数据</a:t>
            </a:r>
            <a:r>
              <a:rPr sz="2655" spc="-24" dirty="0">
                <a:latin typeface="Microsoft JhengHei Light"/>
                <a:cs typeface="Microsoft JhengHei Light"/>
              </a:rPr>
              <a:t>存</a:t>
            </a:r>
            <a:r>
              <a:rPr sz="2655" spc="-28" dirty="0">
                <a:latin typeface="Microsoft JhengHei Light"/>
                <a:cs typeface="Microsoft JhengHei Light"/>
              </a:rPr>
              <a:t>储</a:t>
            </a:r>
            <a:endParaRPr sz="2655" dirty="0">
              <a:latin typeface="Microsoft JhengHei Light"/>
              <a:cs typeface="Microsoft JhengHei Light"/>
            </a:endParaRPr>
          </a:p>
          <a:p>
            <a:pPr marL="444720" algn="l">
              <a:spcBef>
                <a:spcPts val="299"/>
              </a:spcBef>
            </a:pPr>
            <a:r>
              <a:rPr sz="2274" dirty="0">
                <a:latin typeface="Arial"/>
                <a:cs typeface="Arial"/>
              </a:rPr>
              <a:t>•</a:t>
            </a:r>
            <a:r>
              <a:rPr sz="2274" spc="275" dirty="0">
                <a:latin typeface="Arial"/>
                <a:cs typeface="Arial"/>
              </a:rPr>
              <a:t> </a:t>
            </a:r>
            <a:r>
              <a:rPr sz="2274" dirty="0">
                <a:latin typeface="Microsoft JhengHei Light"/>
                <a:cs typeface="Microsoft JhengHei Light"/>
              </a:rPr>
              <a:t>结构简单，容易保持元数据一致性</a:t>
            </a:r>
          </a:p>
          <a:p>
            <a:pPr marL="12036" algn="l">
              <a:spcBef>
                <a:spcPts val="289"/>
              </a:spcBef>
            </a:pPr>
            <a:r>
              <a:rPr sz="2655" spc="-19" dirty="0">
                <a:latin typeface="Arial"/>
                <a:cs typeface="Arial"/>
              </a:rPr>
              <a:t>–</a:t>
            </a:r>
            <a:r>
              <a:rPr sz="2655" spc="-76" dirty="0">
                <a:latin typeface="Arial"/>
                <a:cs typeface="Arial"/>
              </a:rPr>
              <a:t> </a:t>
            </a:r>
            <a:r>
              <a:rPr sz="2655" spc="-33" dirty="0">
                <a:latin typeface="Microsoft JhengHei Light"/>
                <a:cs typeface="Microsoft JhengHei Light"/>
              </a:rPr>
              <a:t>无缓存</a:t>
            </a:r>
            <a:endParaRPr sz="2655" dirty="0">
              <a:latin typeface="Microsoft JhengHei Light"/>
              <a:cs typeface="Microsoft JhengHei Light"/>
            </a:endParaRPr>
          </a:p>
          <a:p>
            <a:pPr marL="661365" indent="-216644" algn="l">
              <a:spcBef>
                <a:spcPts val="303"/>
              </a:spcBef>
              <a:buFont typeface="Arial"/>
              <a:buChar char="•"/>
              <a:tabLst>
                <a:tab pos="661365" algn="l"/>
              </a:tabLst>
            </a:pPr>
            <a:r>
              <a:rPr sz="2274" spc="-61" dirty="0">
                <a:latin typeface="Arial"/>
                <a:cs typeface="Arial"/>
              </a:rPr>
              <a:t>Why?</a:t>
            </a:r>
            <a:endParaRPr sz="2274" dirty="0">
              <a:latin typeface="Arial"/>
              <a:cs typeface="Arial"/>
            </a:endParaRPr>
          </a:p>
        </p:txBody>
      </p:sp>
    </p:spTree>
    <p:extLst>
      <p:ext uri="{BB962C8B-B14F-4D97-AF65-F5344CB8AC3E}">
        <p14:creationId xmlns:p14="http://schemas.microsoft.com/office/powerpoint/2010/main" val="354726214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7624" y="176684"/>
            <a:ext cx="887721" cy="544611"/>
          </a:xfrm>
          <a:prstGeom prst="rect">
            <a:avLst/>
          </a:prstGeom>
        </p:spPr>
        <p:txBody>
          <a:bodyPr vert="horz" wrap="square" lIns="0" tIns="0" rIns="0" bIns="0" rtlCol="0">
            <a:noAutofit/>
          </a:bodyPr>
          <a:lstStyle/>
          <a:p>
            <a:pPr marL="12036"/>
            <a:r>
              <a:rPr sz="3411" spc="-422" dirty="0">
                <a:solidFill>
                  <a:schemeClr val="bg1"/>
                </a:solidFill>
                <a:latin typeface="Arial"/>
                <a:cs typeface="Arial"/>
              </a:rPr>
              <a:t>GFS</a:t>
            </a:r>
            <a:endParaRPr sz="3411" dirty="0">
              <a:solidFill>
                <a:schemeClr val="bg1"/>
              </a:solidFill>
              <a:latin typeface="Arial"/>
              <a:cs typeface="Arial"/>
            </a:endParaRPr>
          </a:p>
        </p:txBody>
      </p:sp>
      <p:sp>
        <p:nvSpPr>
          <p:cNvPr id="3" name="object 3"/>
          <p:cNvSpPr/>
          <p:nvPr/>
        </p:nvSpPr>
        <p:spPr>
          <a:xfrm>
            <a:off x="267" y="1655137"/>
            <a:ext cx="8665633" cy="3766661"/>
          </a:xfrm>
          <a:prstGeom prst="rect">
            <a:avLst/>
          </a:prstGeom>
          <a:blipFill>
            <a:blip r:embed="rId2" cstate="print"/>
            <a:stretch>
              <a:fillRect/>
            </a:stretch>
          </a:blipFill>
        </p:spPr>
        <p:txBody>
          <a:bodyPr wrap="square" lIns="0" tIns="0" rIns="0" bIns="0" rtlCol="0">
            <a:noAutofit/>
          </a:bodyPr>
          <a:lstStyle/>
          <a:p>
            <a:endParaRPr/>
          </a:p>
        </p:txBody>
      </p:sp>
      <p:sp>
        <p:nvSpPr>
          <p:cNvPr id="4" name="object 4"/>
          <p:cNvSpPr/>
          <p:nvPr/>
        </p:nvSpPr>
        <p:spPr>
          <a:xfrm>
            <a:off x="289121" y="1981542"/>
            <a:ext cx="8132697" cy="3113851"/>
          </a:xfrm>
          <a:prstGeom prst="rect">
            <a:avLst/>
          </a:prstGeom>
          <a:blipFill>
            <a:blip r:embed="rId3" cstate="print"/>
            <a:stretch>
              <a:fillRect/>
            </a:stretch>
          </a:blipFill>
        </p:spPr>
        <p:txBody>
          <a:bodyPr wrap="square" lIns="0" tIns="0" rIns="0" bIns="0" rtlCol="0">
            <a:noAutofit/>
          </a:bodyPr>
          <a:lstStyle/>
          <a:p>
            <a:endParaRPr/>
          </a:p>
        </p:txBody>
      </p:sp>
      <p:sp>
        <p:nvSpPr>
          <p:cNvPr id="5" name="object 5"/>
          <p:cNvSpPr/>
          <p:nvPr/>
        </p:nvSpPr>
        <p:spPr>
          <a:xfrm>
            <a:off x="247236" y="1939659"/>
            <a:ext cx="8216826" cy="3197979"/>
          </a:xfrm>
          <a:custGeom>
            <a:avLst/>
            <a:gdLst/>
            <a:ahLst/>
            <a:cxnLst/>
            <a:rect l="l" t="t" r="r" b="b"/>
            <a:pathLst>
              <a:path w="8670417" h="3374516">
                <a:moveTo>
                  <a:pt x="590791" y="0"/>
                </a:moveTo>
                <a:lnTo>
                  <a:pt x="8670417" y="0"/>
                </a:lnTo>
                <a:lnTo>
                  <a:pt x="8670417" y="2783712"/>
                </a:lnTo>
                <a:lnTo>
                  <a:pt x="8667496" y="2843022"/>
                </a:lnTo>
                <a:lnTo>
                  <a:pt x="8658479" y="2901822"/>
                </a:lnTo>
                <a:lnTo>
                  <a:pt x="8643874" y="2958465"/>
                </a:lnTo>
                <a:lnTo>
                  <a:pt x="8624062" y="3013074"/>
                </a:lnTo>
                <a:lnTo>
                  <a:pt x="8598789" y="3064891"/>
                </a:lnTo>
                <a:lnTo>
                  <a:pt x="8569325" y="3113785"/>
                </a:lnTo>
                <a:lnTo>
                  <a:pt x="8535416" y="3159251"/>
                </a:lnTo>
                <a:lnTo>
                  <a:pt x="8497189" y="3201289"/>
                </a:lnTo>
                <a:lnTo>
                  <a:pt x="8455025" y="3239516"/>
                </a:lnTo>
                <a:lnTo>
                  <a:pt x="8409178" y="3273425"/>
                </a:lnTo>
                <a:lnTo>
                  <a:pt x="8360918" y="3302889"/>
                </a:lnTo>
                <a:lnTo>
                  <a:pt x="8308975" y="3328161"/>
                </a:lnTo>
                <a:lnTo>
                  <a:pt x="8254365" y="3347974"/>
                </a:lnTo>
                <a:lnTo>
                  <a:pt x="8197723" y="3362579"/>
                </a:lnTo>
                <a:lnTo>
                  <a:pt x="8138922" y="3371595"/>
                </a:lnTo>
                <a:lnTo>
                  <a:pt x="8079613" y="3374516"/>
                </a:lnTo>
                <a:lnTo>
                  <a:pt x="0" y="3374516"/>
                </a:lnTo>
                <a:lnTo>
                  <a:pt x="0" y="590803"/>
                </a:lnTo>
                <a:lnTo>
                  <a:pt x="2946" y="531494"/>
                </a:lnTo>
                <a:lnTo>
                  <a:pt x="11963" y="472693"/>
                </a:lnTo>
                <a:lnTo>
                  <a:pt x="26530" y="416051"/>
                </a:lnTo>
                <a:lnTo>
                  <a:pt x="46304" y="361441"/>
                </a:lnTo>
                <a:lnTo>
                  <a:pt x="71628" y="309625"/>
                </a:lnTo>
                <a:lnTo>
                  <a:pt x="101155" y="260730"/>
                </a:lnTo>
                <a:lnTo>
                  <a:pt x="135051" y="215264"/>
                </a:lnTo>
                <a:lnTo>
                  <a:pt x="173240" y="173227"/>
                </a:lnTo>
                <a:lnTo>
                  <a:pt x="215303" y="135000"/>
                </a:lnTo>
                <a:lnTo>
                  <a:pt x="260794" y="101091"/>
                </a:lnTo>
                <a:lnTo>
                  <a:pt x="309575" y="71627"/>
                </a:lnTo>
                <a:lnTo>
                  <a:pt x="361505" y="46354"/>
                </a:lnTo>
                <a:lnTo>
                  <a:pt x="416102" y="26542"/>
                </a:lnTo>
                <a:lnTo>
                  <a:pt x="472668" y="11937"/>
                </a:lnTo>
                <a:lnTo>
                  <a:pt x="531469" y="2920"/>
                </a:lnTo>
                <a:lnTo>
                  <a:pt x="590791" y="0"/>
                </a:lnTo>
                <a:close/>
              </a:path>
            </a:pathLst>
          </a:custGeom>
          <a:ln w="88392">
            <a:solidFill>
              <a:srgbClr val="FFFFFF"/>
            </a:solidFill>
          </a:ln>
        </p:spPr>
        <p:txBody>
          <a:bodyPr wrap="square" lIns="0" tIns="0" rIns="0" bIns="0" rtlCol="0">
            <a:noAutofit/>
          </a:bodyPr>
          <a:lstStyle/>
          <a:p>
            <a:endParaRPr/>
          </a:p>
        </p:txBody>
      </p:sp>
      <p:sp>
        <p:nvSpPr>
          <p:cNvPr id="6" name="object 6"/>
          <p:cNvSpPr txBox="1"/>
          <p:nvPr/>
        </p:nvSpPr>
        <p:spPr>
          <a:xfrm>
            <a:off x="508167" y="1005455"/>
            <a:ext cx="2456762" cy="485033"/>
          </a:xfrm>
          <a:prstGeom prst="rect">
            <a:avLst/>
          </a:prstGeom>
        </p:spPr>
        <p:txBody>
          <a:bodyPr vert="horz" wrap="square" lIns="0" tIns="0" rIns="0" bIns="0" rtlCol="0">
            <a:noAutofit/>
          </a:bodyPr>
          <a:lstStyle/>
          <a:p>
            <a:pPr marL="337001" indent="-325566" algn="l">
              <a:buFont typeface="Arial"/>
              <a:buChar char="•"/>
              <a:tabLst>
                <a:tab pos="337001" algn="l"/>
              </a:tabLst>
            </a:pPr>
            <a:r>
              <a:rPr sz="3032" spc="-379" dirty="0">
                <a:latin typeface="Arial"/>
                <a:cs typeface="Arial"/>
              </a:rPr>
              <a:t>GF</a:t>
            </a:r>
            <a:r>
              <a:rPr sz="3032" spc="-370" dirty="0">
                <a:latin typeface="Arial"/>
                <a:cs typeface="Arial"/>
              </a:rPr>
              <a:t>S</a:t>
            </a:r>
            <a:r>
              <a:rPr sz="3032" dirty="0">
                <a:latin typeface="Microsoft JhengHei Light"/>
                <a:cs typeface="Microsoft JhengHei Light"/>
              </a:rPr>
              <a:t>架构</a:t>
            </a:r>
          </a:p>
        </p:txBody>
      </p:sp>
      <p:sp>
        <p:nvSpPr>
          <p:cNvPr id="7" name="object 7"/>
          <p:cNvSpPr/>
          <p:nvPr/>
        </p:nvSpPr>
        <p:spPr>
          <a:xfrm>
            <a:off x="1471169" y="1916671"/>
            <a:ext cx="269168" cy="267581"/>
          </a:xfrm>
          <a:prstGeom prst="rect">
            <a:avLst/>
          </a:prstGeom>
          <a:blipFill>
            <a:blip r:embed="rId4" cstate="print"/>
            <a:stretch>
              <a:fillRect/>
            </a:stretch>
          </a:blipFill>
        </p:spPr>
        <p:txBody>
          <a:bodyPr wrap="square" lIns="0" tIns="0" rIns="0" bIns="0" rtlCol="0">
            <a:noAutofit/>
          </a:bodyPr>
          <a:lstStyle/>
          <a:p>
            <a:endParaRPr/>
          </a:p>
        </p:txBody>
      </p:sp>
      <p:sp>
        <p:nvSpPr>
          <p:cNvPr id="8" name="object 8"/>
          <p:cNvSpPr/>
          <p:nvPr/>
        </p:nvSpPr>
        <p:spPr>
          <a:xfrm>
            <a:off x="1564413" y="1971310"/>
            <a:ext cx="82082" cy="161638"/>
          </a:xfrm>
          <a:custGeom>
            <a:avLst/>
            <a:gdLst/>
            <a:ahLst/>
            <a:cxnLst/>
            <a:rect l="l" t="t" r="r" b="b"/>
            <a:pathLst>
              <a:path w="86613" h="170561">
                <a:moveTo>
                  <a:pt x="45084" y="0"/>
                </a:moveTo>
                <a:lnTo>
                  <a:pt x="56260" y="0"/>
                </a:lnTo>
                <a:lnTo>
                  <a:pt x="56260" y="148208"/>
                </a:lnTo>
                <a:lnTo>
                  <a:pt x="61062" y="153964"/>
                </a:lnTo>
                <a:lnTo>
                  <a:pt x="75531" y="156376"/>
                </a:lnTo>
                <a:lnTo>
                  <a:pt x="86613" y="170561"/>
                </a:lnTo>
                <a:lnTo>
                  <a:pt x="0" y="170561"/>
                </a:lnTo>
                <a:lnTo>
                  <a:pt x="0" y="156337"/>
                </a:lnTo>
                <a:lnTo>
                  <a:pt x="19416" y="155604"/>
                </a:lnTo>
                <a:lnTo>
                  <a:pt x="29116" y="151553"/>
                </a:lnTo>
                <a:lnTo>
                  <a:pt x="30352" y="33908"/>
                </a:lnTo>
                <a:lnTo>
                  <a:pt x="25331" y="29355"/>
                </a:lnTo>
                <a:lnTo>
                  <a:pt x="10197" y="27158"/>
                </a:lnTo>
                <a:lnTo>
                  <a:pt x="0" y="15112"/>
                </a:lnTo>
                <a:lnTo>
                  <a:pt x="14043" y="14028"/>
                </a:lnTo>
                <a:lnTo>
                  <a:pt x="26644" y="10783"/>
                </a:lnTo>
                <a:lnTo>
                  <a:pt x="37774" y="5394"/>
                </a:lnTo>
                <a:lnTo>
                  <a:pt x="45084" y="0"/>
                </a:lnTo>
                <a:close/>
              </a:path>
            </a:pathLst>
          </a:custGeom>
          <a:ln w="10668">
            <a:solidFill>
              <a:srgbClr val="7C7C7C"/>
            </a:solidFill>
          </a:ln>
        </p:spPr>
        <p:txBody>
          <a:bodyPr wrap="square" lIns="0" tIns="0" rIns="0" bIns="0" rtlCol="0">
            <a:noAutofit/>
          </a:bodyPr>
          <a:lstStyle/>
          <a:p>
            <a:endParaRPr/>
          </a:p>
        </p:txBody>
      </p:sp>
      <p:sp>
        <p:nvSpPr>
          <p:cNvPr id="9" name="object 9"/>
          <p:cNvSpPr/>
          <p:nvPr/>
        </p:nvSpPr>
        <p:spPr>
          <a:xfrm>
            <a:off x="1487124" y="1930955"/>
            <a:ext cx="236779" cy="239156"/>
          </a:xfrm>
          <a:custGeom>
            <a:avLst/>
            <a:gdLst/>
            <a:ahLst/>
            <a:cxnLst/>
            <a:rect l="l" t="t" r="r" b="b"/>
            <a:pathLst>
              <a:path w="249849" h="252358">
                <a:moveTo>
                  <a:pt x="122066" y="38"/>
                </a:moveTo>
                <a:lnTo>
                  <a:pt x="83598" y="7094"/>
                </a:lnTo>
                <a:lnTo>
                  <a:pt x="50087" y="25573"/>
                </a:lnTo>
                <a:lnTo>
                  <a:pt x="21507" y="57037"/>
                </a:lnTo>
                <a:lnTo>
                  <a:pt x="1979" y="102961"/>
                </a:lnTo>
                <a:lnTo>
                  <a:pt x="0" y="127129"/>
                </a:lnTo>
                <a:lnTo>
                  <a:pt x="920" y="141517"/>
                </a:lnTo>
                <a:lnTo>
                  <a:pt x="10739" y="179575"/>
                </a:lnTo>
                <a:lnTo>
                  <a:pt x="41523" y="220498"/>
                </a:lnTo>
                <a:lnTo>
                  <a:pt x="73733" y="242366"/>
                </a:lnTo>
                <a:lnTo>
                  <a:pt x="113578" y="251702"/>
                </a:lnTo>
                <a:lnTo>
                  <a:pt x="126232" y="252358"/>
                </a:lnTo>
                <a:lnTo>
                  <a:pt x="138088" y="251934"/>
                </a:lnTo>
                <a:lnTo>
                  <a:pt x="185467" y="237981"/>
                </a:lnTo>
                <a:lnTo>
                  <a:pt x="223710" y="205584"/>
                </a:lnTo>
                <a:lnTo>
                  <a:pt x="242200" y="171528"/>
                </a:lnTo>
                <a:lnTo>
                  <a:pt x="249849" y="121605"/>
                </a:lnTo>
                <a:lnTo>
                  <a:pt x="248605" y="107350"/>
                </a:lnTo>
                <a:lnTo>
                  <a:pt x="237827" y="69802"/>
                </a:lnTo>
                <a:lnTo>
                  <a:pt x="205213" y="28896"/>
                </a:lnTo>
                <a:lnTo>
                  <a:pt x="171337" y="8370"/>
                </a:lnTo>
                <a:lnTo>
                  <a:pt x="123417" y="0"/>
                </a:lnTo>
                <a:lnTo>
                  <a:pt x="122066" y="38"/>
                </a:lnTo>
                <a:close/>
              </a:path>
            </a:pathLst>
          </a:custGeom>
          <a:ln w="10668">
            <a:solidFill>
              <a:srgbClr val="7C7C7C"/>
            </a:solidFill>
          </a:ln>
        </p:spPr>
        <p:txBody>
          <a:bodyPr wrap="square" lIns="0" tIns="0" rIns="0" bIns="0" rtlCol="0">
            <a:noAutofit/>
          </a:bodyPr>
          <a:lstStyle/>
          <a:p>
            <a:endParaRPr/>
          </a:p>
        </p:txBody>
      </p:sp>
      <p:sp>
        <p:nvSpPr>
          <p:cNvPr id="10" name="object 10"/>
          <p:cNvSpPr/>
          <p:nvPr/>
        </p:nvSpPr>
        <p:spPr>
          <a:xfrm>
            <a:off x="1471090" y="1916671"/>
            <a:ext cx="269271" cy="267581"/>
          </a:xfrm>
          <a:custGeom>
            <a:avLst/>
            <a:gdLst/>
            <a:ahLst/>
            <a:cxnLst/>
            <a:rect l="l" t="t" r="r" b="b"/>
            <a:pathLst>
              <a:path w="284136" h="282352">
                <a:moveTo>
                  <a:pt x="141527" y="0"/>
                </a:moveTo>
                <a:lnTo>
                  <a:pt x="191390" y="7842"/>
                </a:lnTo>
                <a:lnTo>
                  <a:pt x="234603" y="33415"/>
                </a:lnTo>
                <a:lnTo>
                  <a:pt x="262208" y="66015"/>
                </a:lnTo>
                <a:lnTo>
                  <a:pt x="281454" y="112089"/>
                </a:lnTo>
                <a:lnTo>
                  <a:pt x="284136" y="136176"/>
                </a:lnTo>
                <a:lnTo>
                  <a:pt x="283415" y="151470"/>
                </a:lnTo>
                <a:lnTo>
                  <a:pt x="275706" y="191376"/>
                </a:lnTo>
                <a:lnTo>
                  <a:pt x="252444" y="233679"/>
                </a:lnTo>
                <a:lnTo>
                  <a:pt x="221820" y="260489"/>
                </a:lnTo>
                <a:lnTo>
                  <a:pt x="175538" y="279608"/>
                </a:lnTo>
                <a:lnTo>
                  <a:pt x="146929" y="282352"/>
                </a:lnTo>
                <a:lnTo>
                  <a:pt x="132218" y="281959"/>
                </a:lnTo>
                <a:lnTo>
                  <a:pt x="93759" y="274966"/>
                </a:lnTo>
                <a:lnTo>
                  <a:pt x="52770" y="252402"/>
                </a:lnTo>
                <a:lnTo>
                  <a:pt x="23115" y="218571"/>
                </a:lnTo>
                <a:lnTo>
                  <a:pt x="2947" y="173723"/>
                </a:lnTo>
                <a:lnTo>
                  <a:pt x="0" y="150393"/>
                </a:lnTo>
                <a:lnTo>
                  <a:pt x="323" y="135489"/>
                </a:lnTo>
                <a:lnTo>
                  <a:pt x="7250" y="95943"/>
                </a:lnTo>
                <a:lnTo>
                  <a:pt x="33778" y="50959"/>
                </a:lnTo>
                <a:lnTo>
                  <a:pt x="64313" y="23530"/>
                </a:lnTo>
                <a:lnTo>
                  <a:pt x="109524" y="4112"/>
                </a:lnTo>
                <a:lnTo>
                  <a:pt x="141527" y="0"/>
                </a:lnTo>
                <a:close/>
              </a:path>
            </a:pathLst>
          </a:custGeom>
          <a:ln w="10668">
            <a:solidFill>
              <a:srgbClr val="7C7C7C"/>
            </a:solidFill>
          </a:ln>
        </p:spPr>
        <p:txBody>
          <a:bodyPr wrap="square" lIns="0" tIns="0" rIns="0" bIns="0" rtlCol="0">
            <a:noAutofit/>
          </a:bodyPr>
          <a:lstStyle/>
          <a:p>
            <a:endParaRPr/>
          </a:p>
        </p:txBody>
      </p:sp>
      <p:sp>
        <p:nvSpPr>
          <p:cNvPr id="11" name="object 11"/>
          <p:cNvSpPr/>
          <p:nvPr/>
        </p:nvSpPr>
        <p:spPr>
          <a:xfrm>
            <a:off x="722400" y="2732323"/>
            <a:ext cx="2671904" cy="1126773"/>
          </a:xfrm>
          <a:custGeom>
            <a:avLst/>
            <a:gdLst/>
            <a:ahLst/>
            <a:cxnLst/>
            <a:rect l="l" t="t" r="r" b="b"/>
            <a:pathLst>
              <a:path w="2819400" h="1188974">
                <a:moveTo>
                  <a:pt x="355892" y="0"/>
                </a:moveTo>
                <a:lnTo>
                  <a:pt x="469900" y="198374"/>
                </a:lnTo>
                <a:lnTo>
                  <a:pt x="159397" y="198470"/>
                </a:lnTo>
                <a:lnTo>
                  <a:pt x="144813" y="199607"/>
                </a:lnTo>
                <a:lnTo>
                  <a:pt x="103572" y="210218"/>
                </a:lnTo>
                <a:lnTo>
                  <a:pt x="67248" y="230480"/>
                </a:lnTo>
                <a:lnTo>
                  <a:pt x="37319" y="258915"/>
                </a:lnTo>
                <a:lnTo>
                  <a:pt x="15261" y="294047"/>
                </a:lnTo>
                <a:lnTo>
                  <a:pt x="2551" y="334400"/>
                </a:lnTo>
                <a:lnTo>
                  <a:pt x="0" y="363474"/>
                </a:lnTo>
                <a:lnTo>
                  <a:pt x="96" y="1029576"/>
                </a:lnTo>
                <a:lnTo>
                  <a:pt x="7162" y="1072128"/>
                </a:lnTo>
                <a:lnTo>
                  <a:pt x="24371" y="1110255"/>
                </a:lnTo>
                <a:lnTo>
                  <a:pt x="50246" y="1142479"/>
                </a:lnTo>
                <a:lnTo>
                  <a:pt x="83310" y="1167325"/>
                </a:lnTo>
                <a:lnTo>
                  <a:pt x="122087" y="1183315"/>
                </a:lnTo>
                <a:lnTo>
                  <a:pt x="165100" y="1188974"/>
                </a:lnTo>
                <a:lnTo>
                  <a:pt x="2660002" y="1188877"/>
                </a:lnTo>
                <a:lnTo>
                  <a:pt x="2702554" y="1181811"/>
                </a:lnTo>
                <a:lnTo>
                  <a:pt x="2740681" y="1164602"/>
                </a:lnTo>
                <a:lnTo>
                  <a:pt x="2772905" y="1138727"/>
                </a:lnTo>
                <a:lnTo>
                  <a:pt x="2797751" y="1105663"/>
                </a:lnTo>
                <a:lnTo>
                  <a:pt x="2813741" y="1066886"/>
                </a:lnTo>
                <a:lnTo>
                  <a:pt x="2819400" y="1023874"/>
                </a:lnTo>
                <a:lnTo>
                  <a:pt x="2819303" y="357771"/>
                </a:lnTo>
                <a:lnTo>
                  <a:pt x="2812237" y="315219"/>
                </a:lnTo>
                <a:lnTo>
                  <a:pt x="2795028" y="277092"/>
                </a:lnTo>
                <a:lnTo>
                  <a:pt x="2769153" y="244868"/>
                </a:lnTo>
                <a:lnTo>
                  <a:pt x="2736089" y="220022"/>
                </a:lnTo>
                <a:lnTo>
                  <a:pt x="2697312" y="204032"/>
                </a:lnTo>
                <a:lnTo>
                  <a:pt x="2654300" y="198374"/>
                </a:lnTo>
                <a:lnTo>
                  <a:pt x="1174750" y="198374"/>
                </a:lnTo>
                <a:lnTo>
                  <a:pt x="355892" y="0"/>
                </a:lnTo>
                <a:close/>
              </a:path>
            </a:pathLst>
          </a:custGeom>
          <a:solidFill>
            <a:srgbClr val="FFFF00"/>
          </a:solidFill>
        </p:spPr>
        <p:txBody>
          <a:bodyPr wrap="square" lIns="0" tIns="0" rIns="0" bIns="0" rtlCol="0">
            <a:noAutofit/>
          </a:bodyPr>
          <a:lstStyle/>
          <a:p>
            <a:endParaRPr/>
          </a:p>
        </p:txBody>
      </p:sp>
      <p:sp>
        <p:nvSpPr>
          <p:cNvPr id="12" name="object 12"/>
          <p:cNvSpPr/>
          <p:nvPr/>
        </p:nvSpPr>
        <p:spPr>
          <a:xfrm>
            <a:off x="722400" y="2732323"/>
            <a:ext cx="2671904" cy="1126773"/>
          </a:xfrm>
          <a:custGeom>
            <a:avLst/>
            <a:gdLst/>
            <a:ahLst/>
            <a:cxnLst/>
            <a:rect l="l" t="t" r="r" b="b"/>
            <a:pathLst>
              <a:path w="2819400" h="1188974">
                <a:moveTo>
                  <a:pt x="0" y="363474"/>
                </a:moveTo>
                <a:lnTo>
                  <a:pt x="5658" y="320461"/>
                </a:lnTo>
                <a:lnTo>
                  <a:pt x="21648" y="281684"/>
                </a:lnTo>
                <a:lnTo>
                  <a:pt x="46494" y="248620"/>
                </a:lnTo>
                <a:lnTo>
                  <a:pt x="78718" y="222745"/>
                </a:lnTo>
                <a:lnTo>
                  <a:pt x="116845" y="205536"/>
                </a:lnTo>
                <a:lnTo>
                  <a:pt x="159397" y="198470"/>
                </a:lnTo>
                <a:lnTo>
                  <a:pt x="469900" y="198374"/>
                </a:lnTo>
                <a:lnTo>
                  <a:pt x="355892" y="0"/>
                </a:lnTo>
                <a:lnTo>
                  <a:pt x="1174750" y="198374"/>
                </a:lnTo>
                <a:lnTo>
                  <a:pt x="2654300" y="198374"/>
                </a:lnTo>
                <a:lnTo>
                  <a:pt x="2669017" y="199020"/>
                </a:lnTo>
                <a:lnTo>
                  <a:pt x="2710782" y="208287"/>
                </a:lnTo>
                <a:lnTo>
                  <a:pt x="2747818" y="227393"/>
                </a:lnTo>
                <a:lnTo>
                  <a:pt x="2778650" y="254862"/>
                </a:lnTo>
                <a:lnTo>
                  <a:pt x="2801800" y="289219"/>
                </a:lnTo>
                <a:lnTo>
                  <a:pt x="2815792" y="328984"/>
                </a:lnTo>
                <a:lnTo>
                  <a:pt x="2819400" y="363474"/>
                </a:lnTo>
                <a:lnTo>
                  <a:pt x="2819400" y="611124"/>
                </a:lnTo>
                <a:lnTo>
                  <a:pt x="2819400" y="1023874"/>
                </a:lnTo>
                <a:lnTo>
                  <a:pt x="2818753" y="1038591"/>
                </a:lnTo>
                <a:lnTo>
                  <a:pt x="2809486" y="1080356"/>
                </a:lnTo>
                <a:lnTo>
                  <a:pt x="2790380" y="1117392"/>
                </a:lnTo>
                <a:lnTo>
                  <a:pt x="2762911" y="1148224"/>
                </a:lnTo>
                <a:lnTo>
                  <a:pt x="2728554" y="1171374"/>
                </a:lnTo>
                <a:lnTo>
                  <a:pt x="2688789" y="1185366"/>
                </a:lnTo>
                <a:lnTo>
                  <a:pt x="1174750" y="1188974"/>
                </a:lnTo>
                <a:lnTo>
                  <a:pt x="469900" y="1188974"/>
                </a:lnTo>
                <a:lnTo>
                  <a:pt x="165100" y="1188974"/>
                </a:lnTo>
                <a:lnTo>
                  <a:pt x="150382" y="1188327"/>
                </a:lnTo>
                <a:lnTo>
                  <a:pt x="108617" y="1179060"/>
                </a:lnTo>
                <a:lnTo>
                  <a:pt x="71581" y="1159954"/>
                </a:lnTo>
                <a:lnTo>
                  <a:pt x="40749" y="1132485"/>
                </a:lnTo>
                <a:lnTo>
                  <a:pt x="17599" y="1098128"/>
                </a:lnTo>
                <a:lnTo>
                  <a:pt x="3607" y="1058363"/>
                </a:lnTo>
                <a:lnTo>
                  <a:pt x="0" y="611124"/>
                </a:lnTo>
                <a:lnTo>
                  <a:pt x="0" y="363474"/>
                </a:lnTo>
                <a:close/>
              </a:path>
            </a:pathLst>
          </a:custGeom>
          <a:ln w="9144">
            <a:solidFill>
              <a:srgbClr val="000000"/>
            </a:solidFill>
          </a:ln>
        </p:spPr>
        <p:txBody>
          <a:bodyPr wrap="square" lIns="0" tIns="0" rIns="0" bIns="0" rtlCol="0">
            <a:noAutofit/>
          </a:bodyPr>
          <a:lstStyle/>
          <a:p>
            <a:endParaRPr/>
          </a:p>
        </p:txBody>
      </p:sp>
      <p:sp>
        <p:nvSpPr>
          <p:cNvPr id="13" name="object 13"/>
          <p:cNvSpPr txBox="1"/>
          <p:nvPr/>
        </p:nvSpPr>
        <p:spPr>
          <a:xfrm>
            <a:off x="842951" y="2989519"/>
            <a:ext cx="2268711" cy="719729"/>
          </a:xfrm>
          <a:prstGeom prst="rect">
            <a:avLst/>
          </a:prstGeom>
        </p:spPr>
        <p:txBody>
          <a:bodyPr vert="horz" wrap="square" lIns="0" tIns="0" rIns="0" bIns="0" rtlCol="0">
            <a:noAutofit/>
          </a:bodyPr>
          <a:lstStyle/>
          <a:p>
            <a:pPr marL="12036" marR="12036">
              <a:lnSpc>
                <a:spcPct val="103699"/>
              </a:lnSpc>
            </a:pPr>
            <a:r>
              <a:rPr sz="1516" spc="-9" dirty="0">
                <a:solidFill>
                  <a:srgbClr val="FF0000"/>
                </a:solidFill>
                <a:latin typeface="Wingdings"/>
                <a:cs typeface="Wingdings"/>
              </a:rPr>
              <a:t></a:t>
            </a:r>
            <a:r>
              <a:rPr sz="1516" b="1" spc="-9" dirty="0">
                <a:solidFill>
                  <a:srgbClr val="FF0000"/>
                </a:solidFill>
                <a:latin typeface="Calibri"/>
                <a:cs typeface="Calibri"/>
              </a:rPr>
              <a:t>Clie</a:t>
            </a:r>
            <a:r>
              <a:rPr sz="1516" b="1" spc="-24" dirty="0">
                <a:solidFill>
                  <a:srgbClr val="FF0000"/>
                </a:solidFill>
                <a:latin typeface="Calibri"/>
                <a:cs typeface="Calibri"/>
              </a:rPr>
              <a:t>n</a:t>
            </a:r>
            <a:r>
              <a:rPr sz="1516" b="1" spc="-9" dirty="0">
                <a:solidFill>
                  <a:srgbClr val="FF0000"/>
                </a:solidFill>
                <a:latin typeface="Calibri"/>
                <a:cs typeface="Calibri"/>
              </a:rPr>
              <a:t>t</a:t>
            </a:r>
            <a:r>
              <a:rPr sz="1516" b="1" spc="-5" dirty="0">
                <a:solidFill>
                  <a:srgbClr val="FF0000"/>
                </a:solidFill>
                <a:latin typeface="Calibri"/>
                <a:cs typeface="Calibri"/>
              </a:rPr>
              <a:t> </a:t>
            </a:r>
            <a:r>
              <a:rPr sz="1516" b="1" spc="-14" dirty="0">
                <a:solidFill>
                  <a:srgbClr val="0000FF"/>
                </a:solidFill>
                <a:latin typeface="Calibri"/>
                <a:cs typeface="Calibri"/>
              </a:rPr>
              <a:t>G</a:t>
            </a:r>
            <a:r>
              <a:rPr sz="1516" b="1" spc="-33" dirty="0">
                <a:solidFill>
                  <a:srgbClr val="0000FF"/>
                </a:solidFill>
                <a:latin typeface="Calibri"/>
                <a:cs typeface="Calibri"/>
              </a:rPr>
              <a:t>F</a:t>
            </a:r>
            <a:r>
              <a:rPr sz="1516" b="1" spc="-9" dirty="0">
                <a:solidFill>
                  <a:srgbClr val="0000FF"/>
                </a:solidFill>
                <a:latin typeface="Calibri"/>
                <a:cs typeface="Calibri"/>
              </a:rPr>
              <a:t>S</a:t>
            </a:r>
            <a:r>
              <a:rPr sz="1516" dirty="0">
                <a:solidFill>
                  <a:srgbClr val="0000FF"/>
                </a:solidFill>
                <a:latin typeface="Microsoft JhengHei Light"/>
                <a:cs typeface="Microsoft JhengHei Light"/>
              </a:rPr>
              <a:t>提供给应用程序的</a:t>
            </a:r>
            <a:r>
              <a:rPr sz="1516" spc="-9" dirty="0">
                <a:solidFill>
                  <a:srgbClr val="0000FF"/>
                </a:solidFill>
                <a:latin typeface="Microsoft JhengHei Light"/>
                <a:cs typeface="Microsoft JhengHei Light"/>
              </a:rPr>
              <a:t>库</a:t>
            </a:r>
            <a:r>
              <a:rPr sz="1516" spc="-19" dirty="0">
                <a:solidFill>
                  <a:srgbClr val="0000FF"/>
                </a:solidFill>
                <a:latin typeface="Microsoft JhengHei Light"/>
                <a:cs typeface="Microsoft JhengHei Light"/>
              </a:rPr>
              <a:t>文</a:t>
            </a:r>
            <a:r>
              <a:rPr sz="1516" spc="-5" dirty="0">
                <a:solidFill>
                  <a:srgbClr val="0000FF"/>
                </a:solidFill>
                <a:latin typeface="Microsoft JhengHei Light"/>
                <a:cs typeface="Microsoft JhengHei Light"/>
              </a:rPr>
              <a:t> </a:t>
            </a:r>
            <a:r>
              <a:rPr sz="1516" dirty="0">
                <a:solidFill>
                  <a:srgbClr val="0000FF"/>
                </a:solidFill>
                <a:latin typeface="Microsoft JhengHei Light"/>
                <a:cs typeface="Microsoft JhengHei Light"/>
              </a:rPr>
              <a:t>件</a:t>
            </a:r>
            <a:r>
              <a:rPr sz="1516" spc="-9" dirty="0">
                <a:solidFill>
                  <a:srgbClr val="0000FF"/>
                </a:solidFill>
                <a:latin typeface="Microsoft JhengHei Light"/>
                <a:cs typeface="Microsoft JhengHei Light"/>
              </a:rPr>
              <a:t>形式</a:t>
            </a:r>
            <a:r>
              <a:rPr sz="1516" dirty="0">
                <a:solidFill>
                  <a:srgbClr val="0000FF"/>
                </a:solidFill>
                <a:latin typeface="Microsoft JhengHei Light"/>
                <a:cs typeface="Microsoft JhengHei Light"/>
              </a:rPr>
              <a:t>访</a:t>
            </a:r>
            <a:r>
              <a:rPr sz="1516" spc="-9" dirty="0">
                <a:solidFill>
                  <a:srgbClr val="0000FF"/>
                </a:solidFill>
                <a:latin typeface="Microsoft JhengHei Light"/>
                <a:cs typeface="Microsoft JhengHei Light"/>
              </a:rPr>
              <a:t>问</a:t>
            </a:r>
            <a:r>
              <a:rPr sz="1516" dirty="0">
                <a:solidFill>
                  <a:srgbClr val="0000FF"/>
                </a:solidFill>
                <a:latin typeface="Microsoft JhengHei Light"/>
                <a:cs typeface="Microsoft JhengHei Light"/>
              </a:rPr>
              <a:t>接</a:t>
            </a:r>
            <a:r>
              <a:rPr sz="1516" spc="-9" dirty="0">
                <a:solidFill>
                  <a:srgbClr val="0000FF"/>
                </a:solidFill>
                <a:latin typeface="Microsoft JhengHei Light"/>
                <a:cs typeface="Microsoft JhengHei Light"/>
              </a:rPr>
              <a:t>口</a:t>
            </a:r>
            <a:r>
              <a:rPr sz="1516" spc="-19" dirty="0">
                <a:solidFill>
                  <a:srgbClr val="0000FF"/>
                </a:solidFill>
                <a:latin typeface="Microsoft JhengHei Light"/>
                <a:cs typeface="Microsoft JhengHei Light"/>
              </a:rPr>
              <a:t>。</a:t>
            </a:r>
            <a:endParaRPr sz="1516">
              <a:latin typeface="Microsoft JhengHei Light"/>
              <a:cs typeface="Microsoft JhengHei Light"/>
            </a:endParaRPr>
          </a:p>
        </p:txBody>
      </p:sp>
      <p:sp>
        <p:nvSpPr>
          <p:cNvPr id="14" name="object 14"/>
          <p:cNvSpPr/>
          <p:nvPr/>
        </p:nvSpPr>
        <p:spPr>
          <a:xfrm>
            <a:off x="1253449" y="2720647"/>
            <a:ext cx="269163" cy="267588"/>
          </a:xfrm>
          <a:prstGeom prst="rect">
            <a:avLst/>
          </a:prstGeom>
          <a:blipFill>
            <a:blip r:embed="rId5" cstate="print"/>
            <a:stretch>
              <a:fillRect/>
            </a:stretch>
          </a:blipFill>
        </p:spPr>
        <p:txBody>
          <a:bodyPr wrap="square" lIns="0" tIns="0" rIns="0" bIns="0" rtlCol="0">
            <a:noAutofit/>
          </a:bodyPr>
          <a:lstStyle/>
          <a:p>
            <a:endParaRPr/>
          </a:p>
        </p:txBody>
      </p:sp>
      <p:sp>
        <p:nvSpPr>
          <p:cNvPr id="15" name="object 15"/>
          <p:cNvSpPr/>
          <p:nvPr/>
        </p:nvSpPr>
        <p:spPr>
          <a:xfrm>
            <a:off x="1324541" y="2771558"/>
            <a:ext cx="129622" cy="164286"/>
          </a:xfrm>
          <a:custGeom>
            <a:avLst/>
            <a:gdLst/>
            <a:ahLst/>
            <a:cxnLst/>
            <a:rect l="l" t="t" r="r" b="b"/>
            <a:pathLst>
              <a:path w="136778" h="173355">
                <a:moveTo>
                  <a:pt x="59943" y="0"/>
                </a:moveTo>
                <a:lnTo>
                  <a:pt x="100205" y="11895"/>
                </a:lnTo>
                <a:lnTo>
                  <a:pt x="121119" y="44132"/>
                </a:lnTo>
                <a:lnTo>
                  <a:pt x="121523" y="56462"/>
                </a:lnTo>
                <a:lnTo>
                  <a:pt x="118974" y="66896"/>
                </a:lnTo>
                <a:lnTo>
                  <a:pt x="95030" y="97378"/>
                </a:lnTo>
                <a:lnTo>
                  <a:pt x="63910" y="121827"/>
                </a:lnTo>
                <a:lnTo>
                  <a:pt x="23984" y="150216"/>
                </a:lnTo>
                <a:lnTo>
                  <a:pt x="111887" y="152146"/>
                </a:lnTo>
                <a:lnTo>
                  <a:pt x="125856" y="121793"/>
                </a:lnTo>
                <a:lnTo>
                  <a:pt x="136778" y="121793"/>
                </a:lnTo>
                <a:lnTo>
                  <a:pt x="131699" y="173355"/>
                </a:lnTo>
                <a:lnTo>
                  <a:pt x="0" y="173355"/>
                </a:lnTo>
                <a:lnTo>
                  <a:pt x="0" y="152654"/>
                </a:lnTo>
                <a:lnTo>
                  <a:pt x="13035" y="142091"/>
                </a:lnTo>
                <a:lnTo>
                  <a:pt x="24953" y="132261"/>
                </a:lnTo>
                <a:lnTo>
                  <a:pt x="54028" y="107191"/>
                </a:lnTo>
                <a:lnTo>
                  <a:pt x="86334" y="71874"/>
                </a:lnTo>
                <a:lnTo>
                  <a:pt x="93654" y="47477"/>
                </a:lnTo>
                <a:lnTo>
                  <a:pt x="91770" y="36191"/>
                </a:lnTo>
                <a:lnTo>
                  <a:pt x="81738" y="24470"/>
                </a:lnTo>
                <a:lnTo>
                  <a:pt x="71221" y="18469"/>
                </a:lnTo>
                <a:lnTo>
                  <a:pt x="59400" y="16800"/>
                </a:lnTo>
                <a:lnTo>
                  <a:pt x="43076" y="18985"/>
                </a:lnTo>
                <a:lnTo>
                  <a:pt x="32218" y="23890"/>
                </a:lnTo>
                <a:lnTo>
                  <a:pt x="22478" y="36068"/>
                </a:lnTo>
                <a:lnTo>
                  <a:pt x="21081" y="39751"/>
                </a:lnTo>
                <a:lnTo>
                  <a:pt x="23368" y="40005"/>
                </a:lnTo>
                <a:lnTo>
                  <a:pt x="25653" y="40259"/>
                </a:lnTo>
                <a:lnTo>
                  <a:pt x="28321" y="42037"/>
                </a:lnTo>
                <a:lnTo>
                  <a:pt x="31496" y="45339"/>
                </a:lnTo>
                <a:lnTo>
                  <a:pt x="34797" y="48641"/>
                </a:lnTo>
                <a:lnTo>
                  <a:pt x="35687" y="52832"/>
                </a:lnTo>
                <a:lnTo>
                  <a:pt x="34290" y="57658"/>
                </a:lnTo>
                <a:lnTo>
                  <a:pt x="32893" y="62611"/>
                </a:lnTo>
                <a:lnTo>
                  <a:pt x="29463" y="66040"/>
                </a:lnTo>
                <a:lnTo>
                  <a:pt x="24003" y="67818"/>
                </a:lnTo>
                <a:lnTo>
                  <a:pt x="18668" y="69596"/>
                </a:lnTo>
                <a:lnTo>
                  <a:pt x="13462" y="68961"/>
                </a:lnTo>
                <a:lnTo>
                  <a:pt x="8509" y="65659"/>
                </a:lnTo>
                <a:lnTo>
                  <a:pt x="3682" y="62357"/>
                </a:lnTo>
                <a:lnTo>
                  <a:pt x="1269" y="56642"/>
                </a:lnTo>
                <a:lnTo>
                  <a:pt x="1269" y="48514"/>
                </a:lnTo>
                <a:lnTo>
                  <a:pt x="29314" y="7525"/>
                </a:lnTo>
                <a:lnTo>
                  <a:pt x="56134" y="0"/>
                </a:lnTo>
                <a:lnTo>
                  <a:pt x="59943" y="0"/>
                </a:lnTo>
                <a:close/>
              </a:path>
            </a:pathLst>
          </a:custGeom>
          <a:ln w="10668">
            <a:solidFill>
              <a:srgbClr val="7C7C7C"/>
            </a:solidFill>
          </a:ln>
        </p:spPr>
        <p:txBody>
          <a:bodyPr wrap="square" lIns="0" tIns="0" rIns="0" bIns="0" rtlCol="0">
            <a:noAutofit/>
          </a:bodyPr>
          <a:lstStyle/>
          <a:p>
            <a:endParaRPr/>
          </a:p>
        </p:txBody>
      </p:sp>
      <p:sp>
        <p:nvSpPr>
          <p:cNvPr id="16" name="object 16"/>
          <p:cNvSpPr/>
          <p:nvPr/>
        </p:nvSpPr>
        <p:spPr>
          <a:xfrm>
            <a:off x="1269279" y="2734931"/>
            <a:ext cx="236898" cy="239244"/>
          </a:xfrm>
          <a:custGeom>
            <a:avLst/>
            <a:gdLst/>
            <a:ahLst/>
            <a:cxnLst/>
            <a:rect l="l" t="t" r="r" b="b"/>
            <a:pathLst>
              <a:path w="249975" h="252451">
                <a:moveTo>
                  <a:pt x="122194" y="40"/>
                </a:moveTo>
                <a:lnTo>
                  <a:pt x="83670" y="7131"/>
                </a:lnTo>
                <a:lnTo>
                  <a:pt x="50201" y="25624"/>
                </a:lnTo>
                <a:lnTo>
                  <a:pt x="21565" y="57042"/>
                </a:lnTo>
                <a:lnTo>
                  <a:pt x="1985" y="102943"/>
                </a:lnTo>
                <a:lnTo>
                  <a:pt x="0" y="127103"/>
                </a:lnTo>
                <a:lnTo>
                  <a:pt x="926" y="141490"/>
                </a:lnTo>
                <a:lnTo>
                  <a:pt x="10800" y="179538"/>
                </a:lnTo>
                <a:lnTo>
                  <a:pt x="41614" y="220461"/>
                </a:lnTo>
                <a:lnTo>
                  <a:pt x="73820" y="242347"/>
                </a:lnTo>
                <a:lnTo>
                  <a:pt x="113656" y="251776"/>
                </a:lnTo>
                <a:lnTo>
                  <a:pt x="126306" y="252451"/>
                </a:lnTo>
                <a:lnTo>
                  <a:pt x="138156" y="252030"/>
                </a:lnTo>
                <a:lnTo>
                  <a:pt x="185542" y="238012"/>
                </a:lnTo>
                <a:lnTo>
                  <a:pt x="223782" y="205657"/>
                </a:lnTo>
                <a:lnTo>
                  <a:pt x="242321" y="171539"/>
                </a:lnTo>
                <a:lnTo>
                  <a:pt x="249975" y="121682"/>
                </a:lnTo>
                <a:lnTo>
                  <a:pt x="248733" y="107449"/>
                </a:lnTo>
                <a:lnTo>
                  <a:pt x="237969" y="69889"/>
                </a:lnTo>
                <a:lnTo>
                  <a:pt x="205376" y="28936"/>
                </a:lnTo>
                <a:lnTo>
                  <a:pt x="171497" y="8388"/>
                </a:lnTo>
                <a:lnTo>
                  <a:pt x="123603" y="0"/>
                </a:lnTo>
                <a:lnTo>
                  <a:pt x="122194" y="40"/>
                </a:lnTo>
                <a:close/>
              </a:path>
            </a:pathLst>
          </a:custGeom>
          <a:ln w="10668">
            <a:solidFill>
              <a:srgbClr val="7C7C7C"/>
            </a:solidFill>
          </a:ln>
        </p:spPr>
        <p:txBody>
          <a:bodyPr wrap="square" lIns="0" tIns="0" rIns="0" bIns="0" rtlCol="0">
            <a:noAutofit/>
          </a:bodyPr>
          <a:lstStyle/>
          <a:p>
            <a:endParaRPr/>
          </a:p>
        </p:txBody>
      </p:sp>
      <p:sp>
        <p:nvSpPr>
          <p:cNvPr id="17" name="object 17"/>
          <p:cNvSpPr/>
          <p:nvPr/>
        </p:nvSpPr>
        <p:spPr>
          <a:xfrm>
            <a:off x="1253365" y="2720647"/>
            <a:ext cx="269271" cy="267588"/>
          </a:xfrm>
          <a:custGeom>
            <a:avLst/>
            <a:gdLst/>
            <a:ahLst/>
            <a:cxnLst/>
            <a:rect l="l" t="t" r="r" b="b"/>
            <a:pathLst>
              <a:path w="284136" h="282360">
                <a:moveTo>
                  <a:pt x="141528" y="0"/>
                </a:moveTo>
                <a:lnTo>
                  <a:pt x="191391" y="7901"/>
                </a:lnTo>
                <a:lnTo>
                  <a:pt x="234609" y="33497"/>
                </a:lnTo>
                <a:lnTo>
                  <a:pt x="262166" y="66065"/>
                </a:lnTo>
                <a:lnTo>
                  <a:pt x="278468" y="100527"/>
                </a:lnTo>
                <a:lnTo>
                  <a:pt x="284136" y="136247"/>
                </a:lnTo>
                <a:lnTo>
                  <a:pt x="283414" y="151528"/>
                </a:lnTo>
                <a:lnTo>
                  <a:pt x="275696" y="191416"/>
                </a:lnTo>
                <a:lnTo>
                  <a:pt x="252407" y="233724"/>
                </a:lnTo>
                <a:lnTo>
                  <a:pt x="221738" y="260512"/>
                </a:lnTo>
                <a:lnTo>
                  <a:pt x="175483" y="279617"/>
                </a:lnTo>
                <a:lnTo>
                  <a:pt x="146885" y="282360"/>
                </a:lnTo>
                <a:lnTo>
                  <a:pt x="132179" y="281974"/>
                </a:lnTo>
                <a:lnTo>
                  <a:pt x="93729" y="275007"/>
                </a:lnTo>
                <a:lnTo>
                  <a:pt x="52737" y="252404"/>
                </a:lnTo>
                <a:lnTo>
                  <a:pt x="23102" y="218595"/>
                </a:lnTo>
                <a:lnTo>
                  <a:pt x="2945" y="173767"/>
                </a:lnTo>
                <a:lnTo>
                  <a:pt x="0" y="150392"/>
                </a:lnTo>
                <a:lnTo>
                  <a:pt x="286" y="135504"/>
                </a:lnTo>
                <a:lnTo>
                  <a:pt x="7191" y="96027"/>
                </a:lnTo>
                <a:lnTo>
                  <a:pt x="33742" y="51032"/>
                </a:lnTo>
                <a:lnTo>
                  <a:pt x="64273" y="23614"/>
                </a:lnTo>
                <a:lnTo>
                  <a:pt x="109479" y="4136"/>
                </a:lnTo>
                <a:lnTo>
                  <a:pt x="141528" y="0"/>
                </a:lnTo>
                <a:close/>
              </a:path>
            </a:pathLst>
          </a:custGeom>
          <a:ln w="10668">
            <a:solidFill>
              <a:srgbClr val="7C7C7C"/>
            </a:solidFill>
          </a:ln>
        </p:spPr>
        <p:txBody>
          <a:bodyPr wrap="square" lIns="0" tIns="0" rIns="0" bIns="0" rtlCol="0">
            <a:noAutofit/>
          </a:bodyPr>
          <a:lstStyle/>
          <a:p>
            <a:endParaRPr/>
          </a:p>
        </p:txBody>
      </p:sp>
      <p:sp>
        <p:nvSpPr>
          <p:cNvPr id="18" name="object 18"/>
          <p:cNvSpPr/>
          <p:nvPr/>
        </p:nvSpPr>
        <p:spPr>
          <a:xfrm>
            <a:off x="5127431" y="898336"/>
            <a:ext cx="2671904" cy="1063706"/>
          </a:xfrm>
          <a:custGeom>
            <a:avLst/>
            <a:gdLst/>
            <a:ahLst/>
            <a:cxnLst/>
            <a:rect l="l" t="t" r="r" b="b"/>
            <a:pathLst>
              <a:path w="2819400" h="1122426">
                <a:moveTo>
                  <a:pt x="2654300" y="0"/>
                </a:moveTo>
                <a:lnTo>
                  <a:pt x="159397" y="96"/>
                </a:lnTo>
                <a:lnTo>
                  <a:pt x="116845" y="7162"/>
                </a:lnTo>
                <a:lnTo>
                  <a:pt x="78718" y="24371"/>
                </a:lnTo>
                <a:lnTo>
                  <a:pt x="46494" y="50246"/>
                </a:lnTo>
                <a:lnTo>
                  <a:pt x="21648" y="83310"/>
                </a:lnTo>
                <a:lnTo>
                  <a:pt x="5658" y="122087"/>
                </a:lnTo>
                <a:lnTo>
                  <a:pt x="0" y="165100"/>
                </a:lnTo>
                <a:lnTo>
                  <a:pt x="96" y="831202"/>
                </a:lnTo>
                <a:lnTo>
                  <a:pt x="7162" y="873754"/>
                </a:lnTo>
                <a:lnTo>
                  <a:pt x="24371" y="911881"/>
                </a:lnTo>
                <a:lnTo>
                  <a:pt x="50246" y="944105"/>
                </a:lnTo>
                <a:lnTo>
                  <a:pt x="83310" y="968951"/>
                </a:lnTo>
                <a:lnTo>
                  <a:pt x="122087" y="984941"/>
                </a:lnTo>
                <a:lnTo>
                  <a:pt x="165100" y="990600"/>
                </a:lnTo>
                <a:lnTo>
                  <a:pt x="469900" y="990600"/>
                </a:lnTo>
                <a:lnTo>
                  <a:pt x="165353" y="1122426"/>
                </a:lnTo>
                <a:lnTo>
                  <a:pt x="1174750" y="990600"/>
                </a:lnTo>
                <a:lnTo>
                  <a:pt x="2660002" y="990503"/>
                </a:lnTo>
                <a:lnTo>
                  <a:pt x="2674586" y="989366"/>
                </a:lnTo>
                <a:lnTo>
                  <a:pt x="2715827" y="978755"/>
                </a:lnTo>
                <a:lnTo>
                  <a:pt x="2752151" y="958493"/>
                </a:lnTo>
                <a:lnTo>
                  <a:pt x="2782080" y="930058"/>
                </a:lnTo>
                <a:lnTo>
                  <a:pt x="2804138" y="894926"/>
                </a:lnTo>
                <a:lnTo>
                  <a:pt x="2816848" y="854573"/>
                </a:lnTo>
                <a:lnTo>
                  <a:pt x="2819400" y="825500"/>
                </a:lnTo>
                <a:lnTo>
                  <a:pt x="2819303" y="159397"/>
                </a:lnTo>
                <a:lnTo>
                  <a:pt x="2812237" y="116845"/>
                </a:lnTo>
                <a:lnTo>
                  <a:pt x="2795028" y="78718"/>
                </a:lnTo>
                <a:lnTo>
                  <a:pt x="2769153" y="46494"/>
                </a:lnTo>
                <a:lnTo>
                  <a:pt x="2736089" y="21648"/>
                </a:lnTo>
                <a:lnTo>
                  <a:pt x="2697312" y="5658"/>
                </a:lnTo>
                <a:lnTo>
                  <a:pt x="2669017" y="646"/>
                </a:lnTo>
                <a:lnTo>
                  <a:pt x="2654300" y="0"/>
                </a:lnTo>
                <a:close/>
              </a:path>
            </a:pathLst>
          </a:custGeom>
          <a:solidFill>
            <a:srgbClr val="FFFF00"/>
          </a:solidFill>
        </p:spPr>
        <p:txBody>
          <a:bodyPr wrap="square" lIns="0" tIns="0" rIns="0" bIns="0" rtlCol="0">
            <a:noAutofit/>
          </a:bodyPr>
          <a:lstStyle/>
          <a:p>
            <a:endParaRPr/>
          </a:p>
        </p:txBody>
      </p:sp>
      <p:sp>
        <p:nvSpPr>
          <p:cNvPr id="19" name="object 19"/>
          <p:cNvSpPr/>
          <p:nvPr/>
        </p:nvSpPr>
        <p:spPr>
          <a:xfrm>
            <a:off x="5127431" y="898336"/>
            <a:ext cx="2671904" cy="1063706"/>
          </a:xfrm>
          <a:custGeom>
            <a:avLst/>
            <a:gdLst/>
            <a:ahLst/>
            <a:cxnLst/>
            <a:rect l="l" t="t" r="r" b="b"/>
            <a:pathLst>
              <a:path w="2819400" h="1122426">
                <a:moveTo>
                  <a:pt x="0" y="165100"/>
                </a:moveTo>
                <a:lnTo>
                  <a:pt x="5658" y="122087"/>
                </a:lnTo>
                <a:lnTo>
                  <a:pt x="21648" y="83310"/>
                </a:lnTo>
                <a:lnTo>
                  <a:pt x="46494" y="50246"/>
                </a:lnTo>
                <a:lnTo>
                  <a:pt x="78718" y="24371"/>
                </a:lnTo>
                <a:lnTo>
                  <a:pt x="116845" y="7162"/>
                </a:lnTo>
                <a:lnTo>
                  <a:pt x="159397" y="96"/>
                </a:lnTo>
                <a:lnTo>
                  <a:pt x="469900" y="0"/>
                </a:lnTo>
                <a:lnTo>
                  <a:pt x="1174750" y="0"/>
                </a:lnTo>
                <a:lnTo>
                  <a:pt x="2654300" y="0"/>
                </a:lnTo>
                <a:lnTo>
                  <a:pt x="2669017" y="646"/>
                </a:lnTo>
                <a:lnTo>
                  <a:pt x="2710782" y="9913"/>
                </a:lnTo>
                <a:lnTo>
                  <a:pt x="2747818" y="29019"/>
                </a:lnTo>
                <a:lnTo>
                  <a:pt x="2778650" y="56488"/>
                </a:lnTo>
                <a:lnTo>
                  <a:pt x="2801800" y="90845"/>
                </a:lnTo>
                <a:lnTo>
                  <a:pt x="2815792" y="130610"/>
                </a:lnTo>
                <a:lnTo>
                  <a:pt x="2819400" y="577850"/>
                </a:lnTo>
                <a:lnTo>
                  <a:pt x="2819400" y="825500"/>
                </a:lnTo>
                <a:lnTo>
                  <a:pt x="2818753" y="840217"/>
                </a:lnTo>
                <a:lnTo>
                  <a:pt x="2816848" y="854573"/>
                </a:lnTo>
                <a:lnTo>
                  <a:pt x="2804138" y="894926"/>
                </a:lnTo>
                <a:lnTo>
                  <a:pt x="2782080" y="930058"/>
                </a:lnTo>
                <a:lnTo>
                  <a:pt x="2752151" y="958493"/>
                </a:lnTo>
                <a:lnTo>
                  <a:pt x="2715827" y="978755"/>
                </a:lnTo>
                <a:lnTo>
                  <a:pt x="2674586" y="989366"/>
                </a:lnTo>
                <a:lnTo>
                  <a:pt x="1174750" y="990600"/>
                </a:lnTo>
                <a:lnTo>
                  <a:pt x="165353" y="1122426"/>
                </a:lnTo>
                <a:lnTo>
                  <a:pt x="469900" y="990600"/>
                </a:lnTo>
                <a:lnTo>
                  <a:pt x="165100" y="990600"/>
                </a:lnTo>
                <a:lnTo>
                  <a:pt x="150382" y="989953"/>
                </a:lnTo>
                <a:lnTo>
                  <a:pt x="108617" y="980686"/>
                </a:lnTo>
                <a:lnTo>
                  <a:pt x="71581" y="961580"/>
                </a:lnTo>
                <a:lnTo>
                  <a:pt x="40749" y="934111"/>
                </a:lnTo>
                <a:lnTo>
                  <a:pt x="17599" y="899754"/>
                </a:lnTo>
                <a:lnTo>
                  <a:pt x="3607" y="859989"/>
                </a:lnTo>
                <a:lnTo>
                  <a:pt x="0" y="825500"/>
                </a:lnTo>
                <a:lnTo>
                  <a:pt x="0" y="577850"/>
                </a:lnTo>
                <a:lnTo>
                  <a:pt x="0" y="165100"/>
                </a:lnTo>
                <a:close/>
              </a:path>
            </a:pathLst>
          </a:custGeom>
          <a:ln w="9144">
            <a:solidFill>
              <a:srgbClr val="000000"/>
            </a:solidFill>
          </a:ln>
        </p:spPr>
        <p:txBody>
          <a:bodyPr wrap="square" lIns="0" tIns="0" rIns="0" bIns="0" rtlCol="0">
            <a:noAutofit/>
          </a:bodyPr>
          <a:lstStyle/>
          <a:p>
            <a:endParaRPr/>
          </a:p>
        </p:txBody>
      </p:sp>
      <p:sp>
        <p:nvSpPr>
          <p:cNvPr id="20" name="object 20"/>
          <p:cNvSpPr txBox="1"/>
          <p:nvPr/>
        </p:nvSpPr>
        <p:spPr>
          <a:xfrm>
            <a:off x="5248870" y="966826"/>
            <a:ext cx="2351155" cy="720331"/>
          </a:xfrm>
          <a:prstGeom prst="rect">
            <a:avLst/>
          </a:prstGeom>
        </p:spPr>
        <p:txBody>
          <a:bodyPr vert="horz" wrap="square" lIns="0" tIns="0" rIns="0" bIns="0" rtlCol="0">
            <a:noAutofit/>
          </a:bodyPr>
          <a:lstStyle/>
          <a:p>
            <a:pPr marL="12036" marR="12036">
              <a:lnSpc>
                <a:spcPct val="103800"/>
              </a:lnSpc>
            </a:pPr>
            <a:r>
              <a:rPr sz="1516" spc="-9" dirty="0">
                <a:solidFill>
                  <a:srgbClr val="FF0000"/>
                </a:solidFill>
                <a:latin typeface="Wingdings"/>
                <a:cs typeface="Wingdings"/>
              </a:rPr>
              <a:t></a:t>
            </a:r>
            <a:r>
              <a:rPr sz="1516" b="1" spc="-14" dirty="0">
                <a:solidFill>
                  <a:srgbClr val="FF0000"/>
                </a:solidFill>
                <a:latin typeface="Calibri"/>
                <a:cs typeface="Calibri"/>
              </a:rPr>
              <a:t>Ma</a:t>
            </a:r>
            <a:r>
              <a:rPr sz="1516" b="1" spc="-24" dirty="0">
                <a:solidFill>
                  <a:srgbClr val="FF0000"/>
                </a:solidFill>
                <a:latin typeface="Calibri"/>
                <a:cs typeface="Calibri"/>
              </a:rPr>
              <a:t>s</a:t>
            </a:r>
            <a:r>
              <a:rPr sz="1516" b="1" spc="-33" dirty="0">
                <a:solidFill>
                  <a:srgbClr val="FF0000"/>
                </a:solidFill>
                <a:latin typeface="Calibri"/>
                <a:cs typeface="Calibri"/>
              </a:rPr>
              <a:t>t</a:t>
            </a:r>
            <a:r>
              <a:rPr sz="1516" b="1" spc="-9" dirty="0">
                <a:solidFill>
                  <a:srgbClr val="FF0000"/>
                </a:solidFill>
                <a:latin typeface="Calibri"/>
                <a:cs typeface="Calibri"/>
              </a:rPr>
              <a:t>er</a:t>
            </a:r>
            <a:r>
              <a:rPr sz="1516" b="1" spc="-5" dirty="0">
                <a:solidFill>
                  <a:srgbClr val="FF0000"/>
                </a:solidFill>
                <a:latin typeface="Calibri"/>
                <a:cs typeface="Calibri"/>
              </a:rPr>
              <a:t> </a:t>
            </a:r>
            <a:r>
              <a:rPr sz="1516" b="1" spc="-14" dirty="0">
                <a:solidFill>
                  <a:srgbClr val="0000FF"/>
                </a:solidFill>
                <a:latin typeface="Calibri"/>
                <a:cs typeface="Calibri"/>
              </a:rPr>
              <a:t>G</a:t>
            </a:r>
            <a:r>
              <a:rPr sz="1516" b="1" spc="-33" dirty="0">
                <a:solidFill>
                  <a:srgbClr val="0000FF"/>
                </a:solidFill>
                <a:latin typeface="Calibri"/>
                <a:cs typeface="Calibri"/>
              </a:rPr>
              <a:t>F</a:t>
            </a:r>
            <a:r>
              <a:rPr sz="1516" b="1" spc="-9" dirty="0">
                <a:solidFill>
                  <a:srgbClr val="0000FF"/>
                </a:solidFill>
                <a:latin typeface="Calibri"/>
                <a:cs typeface="Calibri"/>
              </a:rPr>
              <a:t>S</a:t>
            </a:r>
            <a:r>
              <a:rPr sz="1516" dirty="0">
                <a:solidFill>
                  <a:srgbClr val="0000FF"/>
                </a:solidFill>
                <a:latin typeface="Microsoft JhengHei Light"/>
                <a:cs typeface="Microsoft JhengHei Light"/>
              </a:rPr>
              <a:t>的管理节点，逻辑</a:t>
            </a:r>
            <a:r>
              <a:rPr sz="1516" spc="-9" dirty="0">
                <a:solidFill>
                  <a:srgbClr val="0000FF"/>
                </a:solidFill>
                <a:latin typeface="Microsoft JhengHei Light"/>
                <a:cs typeface="Microsoft JhengHei Light"/>
              </a:rPr>
              <a:t>上</a:t>
            </a:r>
            <a:r>
              <a:rPr sz="1516" spc="-19" dirty="0">
                <a:solidFill>
                  <a:srgbClr val="0000FF"/>
                </a:solidFill>
                <a:latin typeface="Microsoft JhengHei Light"/>
                <a:cs typeface="Microsoft JhengHei Light"/>
              </a:rPr>
              <a:t>只</a:t>
            </a:r>
            <a:r>
              <a:rPr sz="1516" spc="-5" dirty="0">
                <a:solidFill>
                  <a:srgbClr val="0000FF"/>
                </a:solidFill>
                <a:latin typeface="Microsoft JhengHei Light"/>
                <a:cs typeface="Microsoft JhengHei Light"/>
              </a:rPr>
              <a:t> </a:t>
            </a:r>
            <a:r>
              <a:rPr sz="1516" dirty="0">
                <a:solidFill>
                  <a:srgbClr val="0000FF"/>
                </a:solidFill>
                <a:latin typeface="Microsoft JhengHei Light"/>
                <a:cs typeface="Microsoft JhengHei Light"/>
              </a:rPr>
              <a:t>有</a:t>
            </a:r>
            <a:r>
              <a:rPr sz="1516" spc="-9" dirty="0">
                <a:solidFill>
                  <a:srgbClr val="0000FF"/>
                </a:solidFill>
                <a:latin typeface="Microsoft JhengHei Light"/>
                <a:cs typeface="Microsoft JhengHei Light"/>
              </a:rPr>
              <a:t>一个</a:t>
            </a:r>
            <a:r>
              <a:rPr sz="1516" dirty="0">
                <a:solidFill>
                  <a:srgbClr val="0000FF"/>
                </a:solidFill>
                <a:latin typeface="Microsoft JhengHei Light"/>
                <a:cs typeface="Microsoft JhengHei Light"/>
              </a:rPr>
              <a:t>，</a:t>
            </a:r>
            <a:r>
              <a:rPr sz="1516" spc="-9" dirty="0">
                <a:solidFill>
                  <a:srgbClr val="0000FF"/>
                </a:solidFill>
                <a:latin typeface="Microsoft JhengHei Light"/>
                <a:cs typeface="Microsoft JhengHei Light"/>
              </a:rPr>
              <a:t>保</a:t>
            </a:r>
            <a:r>
              <a:rPr sz="1516" dirty="0">
                <a:solidFill>
                  <a:srgbClr val="0000FF"/>
                </a:solidFill>
                <a:latin typeface="Microsoft JhengHei Light"/>
                <a:cs typeface="Microsoft JhengHei Light"/>
              </a:rPr>
              <a:t>存</a:t>
            </a:r>
            <a:r>
              <a:rPr sz="1516" spc="-9" dirty="0">
                <a:solidFill>
                  <a:srgbClr val="0000FF"/>
                </a:solidFill>
                <a:latin typeface="Microsoft JhengHei Light"/>
                <a:cs typeface="Microsoft JhengHei Light"/>
              </a:rPr>
              <a:t>系</a:t>
            </a:r>
            <a:r>
              <a:rPr sz="1516" dirty="0">
                <a:solidFill>
                  <a:srgbClr val="0000FF"/>
                </a:solidFill>
                <a:latin typeface="Microsoft JhengHei Light"/>
                <a:cs typeface="Microsoft JhengHei Light"/>
              </a:rPr>
              <a:t>统</a:t>
            </a:r>
            <a:r>
              <a:rPr sz="1516" spc="-9" dirty="0">
                <a:solidFill>
                  <a:srgbClr val="0000FF"/>
                </a:solidFill>
                <a:latin typeface="Microsoft JhengHei Light"/>
                <a:cs typeface="Microsoft JhengHei Light"/>
              </a:rPr>
              <a:t>元数</a:t>
            </a:r>
            <a:r>
              <a:rPr sz="1516" dirty="0">
                <a:solidFill>
                  <a:srgbClr val="0000FF"/>
                </a:solidFill>
                <a:latin typeface="Microsoft JhengHei Light"/>
                <a:cs typeface="Microsoft JhengHei Light"/>
              </a:rPr>
              <a:t>据</a:t>
            </a:r>
            <a:r>
              <a:rPr sz="1516" spc="-19" dirty="0">
                <a:solidFill>
                  <a:srgbClr val="0000FF"/>
                </a:solidFill>
                <a:latin typeface="Microsoft JhengHei Light"/>
                <a:cs typeface="Microsoft JhengHei Light"/>
              </a:rPr>
              <a:t>。</a:t>
            </a:r>
            <a:endParaRPr sz="1516">
              <a:latin typeface="Microsoft JhengHei Light"/>
              <a:cs typeface="Microsoft JhengHei Light"/>
            </a:endParaRPr>
          </a:p>
        </p:txBody>
      </p:sp>
      <p:sp>
        <p:nvSpPr>
          <p:cNvPr id="21" name="object 21"/>
          <p:cNvSpPr/>
          <p:nvPr/>
        </p:nvSpPr>
        <p:spPr>
          <a:xfrm>
            <a:off x="5777353" y="4814482"/>
            <a:ext cx="2671904" cy="1211021"/>
          </a:xfrm>
          <a:custGeom>
            <a:avLst/>
            <a:gdLst/>
            <a:ahLst/>
            <a:cxnLst/>
            <a:rect l="l" t="t" r="r" b="b"/>
            <a:pathLst>
              <a:path w="2819400" h="1277874">
                <a:moveTo>
                  <a:pt x="292353" y="0"/>
                </a:moveTo>
                <a:lnTo>
                  <a:pt x="469900" y="287274"/>
                </a:lnTo>
                <a:lnTo>
                  <a:pt x="159397" y="287370"/>
                </a:lnTo>
                <a:lnTo>
                  <a:pt x="144813" y="288507"/>
                </a:lnTo>
                <a:lnTo>
                  <a:pt x="103572" y="299118"/>
                </a:lnTo>
                <a:lnTo>
                  <a:pt x="67248" y="319380"/>
                </a:lnTo>
                <a:lnTo>
                  <a:pt x="37319" y="347815"/>
                </a:lnTo>
                <a:lnTo>
                  <a:pt x="15261" y="382947"/>
                </a:lnTo>
                <a:lnTo>
                  <a:pt x="2551" y="423300"/>
                </a:lnTo>
                <a:lnTo>
                  <a:pt x="0" y="452374"/>
                </a:lnTo>
                <a:lnTo>
                  <a:pt x="96" y="1118476"/>
                </a:lnTo>
                <a:lnTo>
                  <a:pt x="7162" y="1161028"/>
                </a:lnTo>
                <a:lnTo>
                  <a:pt x="24371" y="1199155"/>
                </a:lnTo>
                <a:lnTo>
                  <a:pt x="50246" y="1231379"/>
                </a:lnTo>
                <a:lnTo>
                  <a:pt x="83310" y="1256225"/>
                </a:lnTo>
                <a:lnTo>
                  <a:pt x="122087" y="1272215"/>
                </a:lnTo>
                <a:lnTo>
                  <a:pt x="165100" y="1277874"/>
                </a:lnTo>
                <a:lnTo>
                  <a:pt x="2660002" y="1277777"/>
                </a:lnTo>
                <a:lnTo>
                  <a:pt x="2702554" y="1270711"/>
                </a:lnTo>
                <a:lnTo>
                  <a:pt x="2740681" y="1253502"/>
                </a:lnTo>
                <a:lnTo>
                  <a:pt x="2772905" y="1227627"/>
                </a:lnTo>
                <a:lnTo>
                  <a:pt x="2797751" y="1194563"/>
                </a:lnTo>
                <a:lnTo>
                  <a:pt x="2813741" y="1155786"/>
                </a:lnTo>
                <a:lnTo>
                  <a:pt x="2819400" y="1112774"/>
                </a:lnTo>
                <a:lnTo>
                  <a:pt x="2819303" y="446671"/>
                </a:lnTo>
                <a:lnTo>
                  <a:pt x="2812237" y="404119"/>
                </a:lnTo>
                <a:lnTo>
                  <a:pt x="2795028" y="365992"/>
                </a:lnTo>
                <a:lnTo>
                  <a:pt x="2769153" y="333768"/>
                </a:lnTo>
                <a:lnTo>
                  <a:pt x="2736089" y="308922"/>
                </a:lnTo>
                <a:lnTo>
                  <a:pt x="2697312" y="292932"/>
                </a:lnTo>
                <a:lnTo>
                  <a:pt x="2654300" y="287274"/>
                </a:lnTo>
                <a:lnTo>
                  <a:pt x="1174750" y="287274"/>
                </a:lnTo>
                <a:lnTo>
                  <a:pt x="292353" y="0"/>
                </a:lnTo>
                <a:close/>
              </a:path>
            </a:pathLst>
          </a:custGeom>
          <a:solidFill>
            <a:srgbClr val="FFFF00"/>
          </a:solidFill>
        </p:spPr>
        <p:txBody>
          <a:bodyPr wrap="square" lIns="0" tIns="0" rIns="0" bIns="0" rtlCol="0">
            <a:noAutofit/>
          </a:bodyPr>
          <a:lstStyle/>
          <a:p>
            <a:endParaRPr/>
          </a:p>
        </p:txBody>
      </p:sp>
      <p:sp>
        <p:nvSpPr>
          <p:cNvPr id="22" name="object 22"/>
          <p:cNvSpPr/>
          <p:nvPr/>
        </p:nvSpPr>
        <p:spPr>
          <a:xfrm>
            <a:off x="5777353" y="4814482"/>
            <a:ext cx="2671904" cy="1211021"/>
          </a:xfrm>
          <a:custGeom>
            <a:avLst/>
            <a:gdLst/>
            <a:ahLst/>
            <a:cxnLst/>
            <a:rect l="l" t="t" r="r" b="b"/>
            <a:pathLst>
              <a:path w="2819400" h="1277874">
                <a:moveTo>
                  <a:pt x="0" y="452374"/>
                </a:moveTo>
                <a:lnTo>
                  <a:pt x="5658" y="409361"/>
                </a:lnTo>
                <a:lnTo>
                  <a:pt x="21648" y="370584"/>
                </a:lnTo>
                <a:lnTo>
                  <a:pt x="46494" y="337520"/>
                </a:lnTo>
                <a:lnTo>
                  <a:pt x="78718" y="311645"/>
                </a:lnTo>
                <a:lnTo>
                  <a:pt x="116845" y="294436"/>
                </a:lnTo>
                <a:lnTo>
                  <a:pt x="159397" y="287370"/>
                </a:lnTo>
                <a:lnTo>
                  <a:pt x="469900" y="287274"/>
                </a:lnTo>
                <a:lnTo>
                  <a:pt x="292353" y="0"/>
                </a:lnTo>
                <a:lnTo>
                  <a:pt x="1174750" y="287274"/>
                </a:lnTo>
                <a:lnTo>
                  <a:pt x="2654300" y="287274"/>
                </a:lnTo>
                <a:lnTo>
                  <a:pt x="2669017" y="287920"/>
                </a:lnTo>
                <a:lnTo>
                  <a:pt x="2710782" y="297187"/>
                </a:lnTo>
                <a:lnTo>
                  <a:pt x="2747818" y="316293"/>
                </a:lnTo>
                <a:lnTo>
                  <a:pt x="2778650" y="343762"/>
                </a:lnTo>
                <a:lnTo>
                  <a:pt x="2801800" y="378119"/>
                </a:lnTo>
                <a:lnTo>
                  <a:pt x="2815792" y="417884"/>
                </a:lnTo>
                <a:lnTo>
                  <a:pt x="2819400" y="452374"/>
                </a:lnTo>
                <a:lnTo>
                  <a:pt x="2819400" y="700024"/>
                </a:lnTo>
                <a:lnTo>
                  <a:pt x="2819400" y="1112774"/>
                </a:lnTo>
                <a:lnTo>
                  <a:pt x="2818753" y="1127491"/>
                </a:lnTo>
                <a:lnTo>
                  <a:pt x="2809486" y="1169256"/>
                </a:lnTo>
                <a:lnTo>
                  <a:pt x="2790380" y="1206292"/>
                </a:lnTo>
                <a:lnTo>
                  <a:pt x="2762911" y="1237124"/>
                </a:lnTo>
                <a:lnTo>
                  <a:pt x="2728554" y="1260274"/>
                </a:lnTo>
                <a:lnTo>
                  <a:pt x="2688789" y="1274266"/>
                </a:lnTo>
                <a:lnTo>
                  <a:pt x="1174750" y="1277874"/>
                </a:lnTo>
                <a:lnTo>
                  <a:pt x="469900" y="1277874"/>
                </a:lnTo>
                <a:lnTo>
                  <a:pt x="165100" y="1277874"/>
                </a:lnTo>
                <a:lnTo>
                  <a:pt x="150382" y="1277227"/>
                </a:lnTo>
                <a:lnTo>
                  <a:pt x="108617" y="1267960"/>
                </a:lnTo>
                <a:lnTo>
                  <a:pt x="71581" y="1248854"/>
                </a:lnTo>
                <a:lnTo>
                  <a:pt x="40749" y="1221385"/>
                </a:lnTo>
                <a:lnTo>
                  <a:pt x="17599" y="1187028"/>
                </a:lnTo>
                <a:lnTo>
                  <a:pt x="3607" y="1147263"/>
                </a:lnTo>
                <a:lnTo>
                  <a:pt x="0" y="700024"/>
                </a:lnTo>
                <a:lnTo>
                  <a:pt x="0" y="452374"/>
                </a:lnTo>
                <a:close/>
              </a:path>
            </a:pathLst>
          </a:custGeom>
          <a:ln w="9144">
            <a:solidFill>
              <a:srgbClr val="000000"/>
            </a:solidFill>
          </a:ln>
        </p:spPr>
        <p:txBody>
          <a:bodyPr wrap="square" lIns="0" tIns="0" rIns="0" bIns="0" rtlCol="0">
            <a:noAutofit/>
          </a:bodyPr>
          <a:lstStyle/>
          <a:p>
            <a:endParaRPr/>
          </a:p>
        </p:txBody>
      </p:sp>
      <p:sp>
        <p:nvSpPr>
          <p:cNvPr id="23" name="object 23"/>
          <p:cNvSpPr txBox="1"/>
          <p:nvPr/>
        </p:nvSpPr>
        <p:spPr>
          <a:xfrm>
            <a:off x="5898793" y="5163718"/>
            <a:ext cx="2268711" cy="719127"/>
          </a:xfrm>
          <a:prstGeom prst="rect">
            <a:avLst/>
          </a:prstGeom>
        </p:spPr>
        <p:txBody>
          <a:bodyPr vert="horz" wrap="square" lIns="0" tIns="0" rIns="0" bIns="0" rtlCol="0">
            <a:noAutofit/>
          </a:bodyPr>
          <a:lstStyle/>
          <a:p>
            <a:pPr marL="12036" marR="12036">
              <a:lnSpc>
                <a:spcPct val="100600"/>
              </a:lnSpc>
            </a:pPr>
            <a:r>
              <a:rPr sz="1516" spc="-9" dirty="0">
                <a:solidFill>
                  <a:srgbClr val="FF0000"/>
                </a:solidFill>
                <a:latin typeface="Wingdings"/>
                <a:cs typeface="Wingdings"/>
              </a:rPr>
              <a:t></a:t>
            </a:r>
            <a:r>
              <a:rPr sz="1516" b="1" spc="-9" dirty="0">
                <a:solidFill>
                  <a:srgbClr val="FF0000"/>
                </a:solidFill>
                <a:latin typeface="Calibri"/>
                <a:cs typeface="Calibri"/>
              </a:rPr>
              <a:t>C</a:t>
            </a:r>
            <a:r>
              <a:rPr sz="1516" b="1" spc="-19" dirty="0">
                <a:solidFill>
                  <a:srgbClr val="FF0000"/>
                </a:solidFill>
                <a:latin typeface="Calibri"/>
                <a:cs typeface="Calibri"/>
              </a:rPr>
              <a:t>h</a:t>
            </a:r>
            <a:r>
              <a:rPr sz="1516" b="1" spc="-14" dirty="0">
                <a:solidFill>
                  <a:srgbClr val="FF0000"/>
                </a:solidFill>
                <a:latin typeface="Calibri"/>
                <a:cs typeface="Calibri"/>
              </a:rPr>
              <a:t>un</a:t>
            </a:r>
            <a:r>
              <a:rPr sz="1516" b="1" spc="-9" dirty="0">
                <a:solidFill>
                  <a:srgbClr val="FF0000"/>
                </a:solidFill>
                <a:latin typeface="Calibri"/>
                <a:cs typeface="Calibri"/>
              </a:rPr>
              <a:t>k</a:t>
            </a:r>
            <a:r>
              <a:rPr sz="1516" b="1" spc="28" dirty="0">
                <a:solidFill>
                  <a:srgbClr val="FF0000"/>
                </a:solidFill>
                <a:latin typeface="Calibri"/>
                <a:cs typeface="Calibri"/>
              </a:rPr>
              <a:t> </a:t>
            </a:r>
            <a:r>
              <a:rPr sz="1516" b="1" spc="-9" dirty="0">
                <a:solidFill>
                  <a:srgbClr val="FF0000"/>
                </a:solidFill>
                <a:latin typeface="Calibri"/>
                <a:cs typeface="Calibri"/>
              </a:rPr>
              <a:t>se</a:t>
            </a:r>
            <a:r>
              <a:rPr sz="1516" b="1" spc="-5" dirty="0">
                <a:solidFill>
                  <a:srgbClr val="FF0000"/>
                </a:solidFill>
                <a:latin typeface="Calibri"/>
                <a:cs typeface="Calibri"/>
              </a:rPr>
              <a:t>r</a:t>
            </a:r>
            <a:r>
              <a:rPr sz="1516" b="1" spc="-24" dirty="0">
                <a:solidFill>
                  <a:srgbClr val="FF0000"/>
                </a:solidFill>
                <a:latin typeface="Calibri"/>
                <a:cs typeface="Calibri"/>
              </a:rPr>
              <a:t>v</a:t>
            </a:r>
            <a:r>
              <a:rPr sz="1516" b="1" spc="-9" dirty="0">
                <a:solidFill>
                  <a:srgbClr val="FF0000"/>
                </a:solidFill>
                <a:latin typeface="Calibri"/>
                <a:cs typeface="Calibri"/>
              </a:rPr>
              <a:t>er</a:t>
            </a:r>
            <a:r>
              <a:rPr sz="1516" b="1" spc="-5" dirty="0">
                <a:solidFill>
                  <a:srgbClr val="FF0000"/>
                </a:solidFill>
                <a:latin typeface="Calibri"/>
                <a:cs typeface="Calibri"/>
              </a:rPr>
              <a:t> </a:t>
            </a:r>
            <a:r>
              <a:rPr sz="1516" b="1" spc="-14" dirty="0">
                <a:solidFill>
                  <a:srgbClr val="0000FF"/>
                </a:solidFill>
                <a:latin typeface="Calibri"/>
                <a:cs typeface="Calibri"/>
              </a:rPr>
              <a:t>G</a:t>
            </a:r>
            <a:r>
              <a:rPr sz="1516" b="1" spc="-33" dirty="0">
                <a:solidFill>
                  <a:srgbClr val="0000FF"/>
                </a:solidFill>
                <a:latin typeface="Calibri"/>
                <a:cs typeface="Calibri"/>
              </a:rPr>
              <a:t>F</a:t>
            </a:r>
            <a:r>
              <a:rPr sz="1516" b="1" spc="-9" dirty="0">
                <a:solidFill>
                  <a:srgbClr val="0000FF"/>
                </a:solidFill>
                <a:latin typeface="Calibri"/>
                <a:cs typeface="Calibri"/>
              </a:rPr>
              <a:t>S</a:t>
            </a:r>
            <a:r>
              <a:rPr sz="1516" dirty="0">
                <a:solidFill>
                  <a:srgbClr val="0000FF"/>
                </a:solidFill>
                <a:latin typeface="Microsoft JhengHei Light"/>
                <a:cs typeface="Microsoft JhengHei Light"/>
              </a:rPr>
              <a:t>的数据存储节点，</a:t>
            </a:r>
            <a:r>
              <a:rPr sz="1516" spc="-9" dirty="0">
                <a:solidFill>
                  <a:srgbClr val="0000FF"/>
                </a:solidFill>
                <a:latin typeface="Microsoft JhengHei Light"/>
                <a:cs typeface="Microsoft JhengHei Light"/>
              </a:rPr>
              <a:t>大</a:t>
            </a:r>
            <a:r>
              <a:rPr sz="1516" spc="-19" dirty="0">
                <a:solidFill>
                  <a:srgbClr val="0000FF"/>
                </a:solidFill>
                <a:latin typeface="Microsoft JhengHei Light"/>
                <a:cs typeface="Microsoft JhengHei Light"/>
              </a:rPr>
              <a:t>小</a:t>
            </a:r>
            <a:r>
              <a:rPr sz="1516" spc="-5" dirty="0">
                <a:solidFill>
                  <a:srgbClr val="0000FF"/>
                </a:solidFill>
                <a:latin typeface="Microsoft JhengHei Light"/>
                <a:cs typeface="Microsoft JhengHei Light"/>
              </a:rPr>
              <a:t> </a:t>
            </a:r>
            <a:r>
              <a:rPr sz="1516" dirty="0">
                <a:solidFill>
                  <a:srgbClr val="0000FF"/>
                </a:solidFill>
                <a:latin typeface="Microsoft JhengHei Light"/>
                <a:cs typeface="Microsoft JhengHei Light"/>
              </a:rPr>
              <a:t>固定</a:t>
            </a:r>
            <a:r>
              <a:rPr sz="1516" spc="5" dirty="0">
                <a:solidFill>
                  <a:srgbClr val="0000FF"/>
                </a:solidFill>
                <a:latin typeface="Microsoft JhengHei Light"/>
                <a:cs typeface="Microsoft JhengHei Light"/>
              </a:rPr>
              <a:t>（</a:t>
            </a:r>
            <a:r>
              <a:rPr sz="1516" b="1" spc="-14" dirty="0">
                <a:solidFill>
                  <a:srgbClr val="0000FF"/>
                </a:solidFill>
                <a:latin typeface="Calibri"/>
                <a:cs typeface="Calibri"/>
              </a:rPr>
              <a:t>64MB</a:t>
            </a:r>
            <a:r>
              <a:rPr sz="1516" dirty="0">
                <a:solidFill>
                  <a:srgbClr val="0000FF"/>
                </a:solidFill>
                <a:latin typeface="Microsoft JhengHei Light"/>
                <a:cs typeface="Microsoft JhengHei Light"/>
              </a:rPr>
              <a:t>）。</a:t>
            </a:r>
            <a:endParaRPr sz="1516">
              <a:latin typeface="Microsoft JhengHei Light"/>
              <a:cs typeface="Microsoft JhengHei Light"/>
            </a:endParaRPr>
          </a:p>
        </p:txBody>
      </p:sp>
      <p:sp>
        <p:nvSpPr>
          <p:cNvPr id="24" name="object 24"/>
          <p:cNvSpPr/>
          <p:nvPr/>
        </p:nvSpPr>
        <p:spPr>
          <a:xfrm>
            <a:off x="892326" y="3789891"/>
            <a:ext cx="269202" cy="267678"/>
          </a:xfrm>
          <a:prstGeom prst="rect">
            <a:avLst/>
          </a:prstGeom>
          <a:blipFill>
            <a:blip r:embed="rId6" cstate="print"/>
            <a:stretch>
              <a:fillRect/>
            </a:stretch>
          </a:blipFill>
        </p:spPr>
        <p:txBody>
          <a:bodyPr wrap="square" lIns="0" tIns="0" rIns="0" bIns="0" rtlCol="0">
            <a:noAutofit/>
          </a:bodyPr>
          <a:lstStyle/>
          <a:p>
            <a:endParaRPr/>
          </a:p>
        </p:txBody>
      </p:sp>
      <p:sp>
        <p:nvSpPr>
          <p:cNvPr id="25" name="object 25"/>
          <p:cNvSpPr/>
          <p:nvPr/>
        </p:nvSpPr>
        <p:spPr>
          <a:xfrm>
            <a:off x="962401" y="3842848"/>
            <a:ext cx="126921" cy="163123"/>
          </a:xfrm>
          <a:custGeom>
            <a:avLst/>
            <a:gdLst/>
            <a:ahLst/>
            <a:cxnLst/>
            <a:rect l="l" t="t" r="r" b="b"/>
            <a:pathLst>
              <a:path w="133927" h="172128">
                <a:moveTo>
                  <a:pt x="63541" y="0"/>
                </a:moveTo>
                <a:lnTo>
                  <a:pt x="70564" y="0"/>
                </a:lnTo>
                <a:lnTo>
                  <a:pt x="77790" y="762"/>
                </a:lnTo>
                <a:lnTo>
                  <a:pt x="118714" y="21167"/>
                </a:lnTo>
                <a:lnTo>
                  <a:pt x="127601" y="43351"/>
                </a:lnTo>
                <a:lnTo>
                  <a:pt x="125710" y="55977"/>
                </a:lnTo>
                <a:lnTo>
                  <a:pt x="120386" y="65785"/>
                </a:lnTo>
                <a:lnTo>
                  <a:pt x="111555" y="73274"/>
                </a:lnTo>
                <a:lnTo>
                  <a:pt x="99175" y="78565"/>
                </a:lnTo>
                <a:lnTo>
                  <a:pt x="83208" y="81777"/>
                </a:lnTo>
                <a:lnTo>
                  <a:pt x="97752" y="84026"/>
                </a:lnTo>
                <a:lnTo>
                  <a:pt x="110471" y="88254"/>
                </a:lnTo>
                <a:lnTo>
                  <a:pt x="120743" y="94511"/>
                </a:lnTo>
                <a:lnTo>
                  <a:pt x="129906" y="107389"/>
                </a:lnTo>
                <a:lnTo>
                  <a:pt x="133927" y="118525"/>
                </a:lnTo>
                <a:lnTo>
                  <a:pt x="133635" y="128757"/>
                </a:lnTo>
                <a:lnTo>
                  <a:pt x="101622" y="165979"/>
                </a:lnTo>
                <a:lnTo>
                  <a:pt x="77297" y="172128"/>
                </a:lnTo>
                <a:lnTo>
                  <a:pt x="58315" y="171241"/>
                </a:lnTo>
                <a:lnTo>
                  <a:pt x="11391" y="151254"/>
                </a:lnTo>
                <a:lnTo>
                  <a:pt x="0" y="125529"/>
                </a:lnTo>
                <a:lnTo>
                  <a:pt x="2389" y="116383"/>
                </a:lnTo>
                <a:lnTo>
                  <a:pt x="10848" y="109093"/>
                </a:lnTo>
                <a:lnTo>
                  <a:pt x="17097" y="108966"/>
                </a:lnTo>
                <a:lnTo>
                  <a:pt x="23853" y="113030"/>
                </a:lnTo>
                <a:lnTo>
                  <a:pt x="30609" y="117094"/>
                </a:lnTo>
                <a:lnTo>
                  <a:pt x="33086" y="121793"/>
                </a:lnTo>
                <a:lnTo>
                  <a:pt x="31283" y="127254"/>
                </a:lnTo>
                <a:lnTo>
                  <a:pt x="29479" y="132588"/>
                </a:lnTo>
                <a:lnTo>
                  <a:pt x="26952" y="135890"/>
                </a:lnTo>
                <a:lnTo>
                  <a:pt x="23701" y="137033"/>
                </a:lnTo>
                <a:lnTo>
                  <a:pt x="20462" y="138176"/>
                </a:lnTo>
                <a:lnTo>
                  <a:pt x="22418" y="141732"/>
                </a:lnTo>
                <a:lnTo>
                  <a:pt x="29581" y="147955"/>
                </a:lnTo>
                <a:lnTo>
                  <a:pt x="39232" y="153487"/>
                </a:lnTo>
                <a:lnTo>
                  <a:pt x="51961" y="156273"/>
                </a:lnTo>
                <a:lnTo>
                  <a:pt x="69943" y="155388"/>
                </a:lnTo>
                <a:lnTo>
                  <a:pt x="82678" y="152871"/>
                </a:lnTo>
                <a:lnTo>
                  <a:pt x="91604" y="148770"/>
                </a:lnTo>
                <a:lnTo>
                  <a:pt x="102088" y="137618"/>
                </a:lnTo>
                <a:lnTo>
                  <a:pt x="106064" y="126892"/>
                </a:lnTo>
                <a:lnTo>
                  <a:pt x="103913" y="113905"/>
                </a:lnTo>
                <a:lnTo>
                  <a:pt x="66905" y="90956"/>
                </a:lnTo>
                <a:lnTo>
                  <a:pt x="36052" y="89487"/>
                </a:lnTo>
                <a:lnTo>
                  <a:pt x="33861" y="75311"/>
                </a:lnTo>
                <a:lnTo>
                  <a:pt x="49361" y="76010"/>
                </a:lnTo>
                <a:lnTo>
                  <a:pt x="62823" y="75565"/>
                </a:lnTo>
                <a:lnTo>
                  <a:pt x="74246" y="74002"/>
                </a:lnTo>
                <a:lnTo>
                  <a:pt x="89587" y="66823"/>
                </a:lnTo>
                <a:lnTo>
                  <a:pt x="97058" y="57586"/>
                </a:lnTo>
                <a:lnTo>
                  <a:pt x="96463" y="39141"/>
                </a:lnTo>
                <a:lnTo>
                  <a:pt x="92445" y="27890"/>
                </a:lnTo>
                <a:lnTo>
                  <a:pt x="85330" y="21654"/>
                </a:lnTo>
                <a:lnTo>
                  <a:pt x="73532" y="17728"/>
                </a:lnTo>
                <a:lnTo>
                  <a:pt x="61118" y="16829"/>
                </a:lnTo>
                <a:lnTo>
                  <a:pt x="42955" y="20100"/>
                </a:lnTo>
                <a:lnTo>
                  <a:pt x="33345" y="23780"/>
                </a:lnTo>
                <a:lnTo>
                  <a:pt x="27498" y="29337"/>
                </a:lnTo>
                <a:lnTo>
                  <a:pt x="28158" y="31623"/>
                </a:lnTo>
                <a:lnTo>
                  <a:pt x="32832" y="32639"/>
                </a:lnTo>
                <a:lnTo>
                  <a:pt x="37506" y="33655"/>
                </a:lnTo>
                <a:lnTo>
                  <a:pt x="39385" y="38100"/>
                </a:lnTo>
                <a:lnTo>
                  <a:pt x="38471" y="45847"/>
                </a:lnTo>
                <a:lnTo>
                  <a:pt x="37556" y="53721"/>
                </a:lnTo>
                <a:lnTo>
                  <a:pt x="33162" y="58039"/>
                </a:lnTo>
                <a:lnTo>
                  <a:pt x="25288" y="58928"/>
                </a:lnTo>
                <a:lnTo>
                  <a:pt x="17414" y="59817"/>
                </a:lnTo>
                <a:lnTo>
                  <a:pt x="11420" y="57023"/>
                </a:lnTo>
                <a:lnTo>
                  <a:pt x="7330" y="50546"/>
                </a:lnTo>
                <a:lnTo>
                  <a:pt x="5244" y="40649"/>
                </a:lnTo>
                <a:lnTo>
                  <a:pt x="9892" y="28509"/>
                </a:lnTo>
                <a:lnTo>
                  <a:pt x="39728" y="4417"/>
                </a:lnTo>
                <a:lnTo>
                  <a:pt x="56517" y="127"/>
                </a:lnTo>
                <a:lnTo>
                  <a:pt x="63541" y="0"/>
                </a:lnTo>
                <a:close/>
              </a:path>
            </a:pathLst>
          </a:custGeom>
          <a:ln w="10668">
            <a:solidFill>
              <a:srgbClr val="7C7C7C"/>
            </a:solidFill>
          </a:ln>
        </p:spPr>
        <p:txBody>
          <a:bodyPr wrap="square" lIns="0" tIns="0" rIns="0" bIns="0" rtlCol="0">
            <a:noAutofit/>
          </a:bodyPr>
          <a:lstStyle/>
          <a:p>
            <a:endParaRPr/>
          </a:p>
        </p:txBody>
      </p:sp>
      <p:sp>
        <p:nvSpPr>
          <p:cNvPr id="26" name="object 26"/>
          <p:cNvSpPr/>
          <p:nvPr/>
        </p:nvSpPr>
        <p:spPr>
          <a:xfrm>
            <a:off x="908274" y="3804297"/>
            <a:ext cx="236839" cy="239156"/>
          </a:xfrm>
          <a:custGeom>
            <a:avLst/>
            <a:gdLst/>
            <a:ahLst/>
            <a:cxnLst/>
            <a:rect l="l" t="t" r="r" b="b"/>
            <a:pathLst>
              <a:path w="249913" h="252358">
                <a:moveTo>
                  <a:pt x="122066" y="38"/>
                </a:moveTo>
                <a:lnTo>
                  <a:pt x="83585" y="7104"/>
                </a:lnTo>
                <a:lnTo>
                  <a:pt x="50102" y="25614"/>
                </a:lnTo>
                <a:lnTo>
                  <a:pt x="21506" y="57069"/>
                </a:lnTo>
                <a:lnTo>
                  <a:pt x="1971" y="102990"/>
                </a:lnTo>
                <a:lnTo>
                  <a:pt x="0" y="127168"/>
                </a:lnTo>
                <a:lnTo>
                  <a:pt x="923" y="141504"/>
                </a:lnTo>
                <a:lnTo>
                  <a:pt x="10780" y="179545"/>
                </a:lnTo>
                <a:lnTo>
                  <a:pt x="41590" y="220504"/>
                </a:lnTo>
                <a:lnTo>
                  <a:pt x="73785" y="242367"/>
                </a:lnTo>
                <a:lnTo>
                  <a:pt x="113612" y="251702"/>
                </a:lnTo>
                <a:lnTo>
                  <a:pt x="126272" y="252358"/>
                </a:lnTo>
                <a:lnTo>
                  <a:pt x="138139" y="251935"/>
                </a:lnTo>
                <a:lnTo>
                  <a:pt x="185505" y="237986"/>
                </a:lnTo>
                <a:lnTo>
                  <a:pt x="223712" y="205520"/>
                </a:lnTo>
                <a:lnTo>
                  <a:pt x="242259" y="171464"/>
                </a:lnTo>
                <a:lnTo>
                  <a:pt x="249913" y="121555"/>
                </a:lnTo>
                <a:lnTo>
                  <a:pt x="248669" y="107315"/>
                </a:lnTo>
                <a:lnTo>
                  <a:pt x="237886" y="69787"/>
                </a:lnTo>
                <a:lnTo>
                  <a:pt x="205232" y="28887"/>
                </a:lnTo>
                <a:lnTo>
                  <a:pt x="171362" y="8368"/>
                </a:lnTo>
                <a:lnTo>
                  <a:pt x="123418" y="0"/>
                </a:lnTo>
                <a:lnTo>
                  <a:pt x="122066" y="38"/>
                </a:lnTo>
                <a:close/>
              </a:path>
            </a:pathLst>
          </a:custGeom>
          <a:ln w="10668">
            <a:solidFill>
              <a:srgbClr val="7C7C7C"/>
            </a:solidFill>
          </a:ln>
        </p:spPr>
        <p:txBody>
          <a:bodyPr wrap="square" lIns="0" tIns="0" rIns="0" bIns="0" rtlCol="0">
            <a:noAutofit/>
          </a:bodyPr>
          <a:lstStyle/>
          <a:p>
            <a:endParaRPr/>
          </a:p>
        </p:txBody>
      </p:sp>
      <p:sp>
        <p:nvSpPr>
          <p:cNvPr id="27" name="object 27"/>
          <p:cNvSpPr/>
          <p:nvPr/>
        </p:nvSpPr>
        <p:spPr>
          <a:xfrm>
            <a:off x="892239" y="3789891"/>
            <a:ext cx="269347" cy="267678"/>
          </a:xfrm>
          <a:custGeom>
            <a:avLst/>
            <a:gdLst/>
            <a:ahLst/>
            <a:cxnLst/>
            <a:rect l="l" t="t" r="r" b="b"/>
            <a:pathLst>
              <a:path w="284215" h="282455">
                <a:moveTo>
                  <a:pt x="141614" y="0"/>
                </a:moveTo>
                <a:lnTo>
                  <a:pt x="191467" y="7977"/>
                </a:lnTo>
                <a:lnTo>
                  <a:pt x="234685" y="33574"/>
                </a:lnTo>
                <a:lnTo>
                  <a:pt x="262249" y="66185"/>
                </a:lnTo>
                <a:lnTo>
                  <a:pt x="278532" y="100631"/>
                </a:lnTo>
                <a:lnTo>
                  <a:pt x="284215" y="136401"/>
                </a:lnTo>
                <a:lnTo>
                  <a:pt x="283486" y="151676"/>
                </a:lnTo>
                <a:lnTo>
                  <a:pt x="275740" y="191556"/>
                </a:lnTo>
                <a:lnTo>
                  <a:pt x="252447" y="233865"/>
                </a:lnTo>
                <a:lnTo>
                  <a:pt x="221828" y="260555"/>
                </a:lnTo>
                <a:lnTo>
                  <a:pt x="175557" y="279675"/>
                </a:lnTo>
                <a:lnTo>
                  <a:pt x="146937" y="282455"/>
                </a:lnTo>
                <a:lnTo>
                  <a:pt x="132231" y="282069"/>
                </a:lnTo>
                <a:lnTo>
                  <a:pt x="93795" y="275081"/>
                </a:lnTo>
                <a:lnTo>
                  <a:pt x="52814" y="252500"/>
                </a:lnTo>
                <a:lnTo>
                  <a:pt x="23148" y="218688"/>
                </a:lnTo>
                <a:lnTo>
                  <a:pt x="2960" y="173846"/>
                </a:lnTo>
                <a:lnTo>
                  <a:pt x="0" y="150515"/>
                </a:lnTo>
                <a:lnTo>
                  <a:pt x="321" y="135616"/>
                </a:lnTo>
                <a:lnTo>
                  <a:pt x="7267" y="96080"/>
                </a:lnTo>
                <a:lnTo>
                  <a:pt x="33832" y="51096"/>
                </a:lnTo>
                <a:lnTo>
                  <a:pt x="64377" y="23659"/>
                </a:lnTo>
                <a:lnTo>
                  <a:pt x="109547" y="4242"/>
                </a:lnTo>
                <a:lnTo>
                  <a:pt x="141614" y="0"/>
                </a:lnTo>
                <a:close/>
              </a:path>
            </a:pathLst>
          </a:custGeom>
          <a:ln w="10668">
            <a:solidFill>
              <a:srgbClr val="7C7C7C"/>
            </a:solidFill>
          </a:ln>
        </p:spPr>
        <p:txBody>
          <a:bodyPr wrap="square" lIns="0" tIns="0" rIns="0" bIns="0" rtlCol="0">
            <a:noAutofit/>
          </a:bodyPr>
          <a:lstStyle/>
          <a:p>
            <a:endParaRPr/>
          </a:p>
        </p:txBody>
      </p:sp>
      <p:sp>
        <p:nvSpPr>
          <p:cNvPr id="28" name="object 28"/>
          <p:cNvSpPr/>
          <p:nvPr/>
        </p:nvSpPr>
        <p:spPr>
          <a:xfrm>
            <a:off x="892325" y="4299720"/>
            <a:ext cx="269240" cy="267583"/>
          </a:xfrm>
          <a:prstGeom prst="rect">
            <a:avLst/>
          </a:prstGeom>
          <a:blipFill>
            <a:blip r:embed="rId7" cstate="print"/>
            <a:stretch>
              <a:fillRect/>
            </a:stretch>
          </a:blipFill>
        </p:spPr>
        <p:txBody>
          <a:bodyPr wrap="square" lIns="0" tIns="0" rIns="0" bIns="0" rtlCol="0">
            <a:noAutofit/>
          </a:bodyPr>
          <a:lstStyle/>
          <a:p>
            <a:endParaRPr/>
          </a:p>
        </p:txBody>
      </p:sp>
      <p:sp>
        <p:nvSpPr>
          <p:cNvPr id="29" name="object 29"/>
          <p:cNvSpPr/>
          <p:nvPr/>
        </p:nvSpPr>
        <p:spPr>
          <a:xfrm>
            <a:off x="973598" y="4376506"/>
            <a:ext cx="51873" cy="85090"/>
          </a:xfrm>
          <a:custGeom>
            <a:avLst/>
            <a:gdLst/>
            <a:ahLst/>
            <a:cxnLst/>
            <a:rect l="l" t="t" r="r" b="b"/>
            <a:pathLst>
              <a:path w="54737" h="89788">
                <a:moveTo>
                  <a:pt x="54737" y="0"/>
                </a:moveTo>
                <a:lnTo>
                  <a:pt x="0" y="89788"/>
                </a:lnTo>
                <a:lnTo>
                  <a:pt x="54737" y="89788"/>
                </a:lnTo>
                <a:lnTo>
                  <a:pt x="54737" y="0"/>
                </a:lnTo>
                <a:close/>
              </a:path>
            </a:pathLst>
          </a:custGeom>
          <a:ln w="10668">
            <a:solidFill>
              <a:srgbClr val="7C7C7C"/>
            </a:solidFill>
          </a:ln>
        </p:spPr>
        <p:txBody>
          <a:bodyPr wrap="square" lIns="0" tIns="0" rIns="0" bIns="0" rtlCol="0">
            <a:noAutofit/>
          </a:bodyPr>
          <a:lstStyle/>
          <a:p>
            <a:endParaRPr/>
          </a:p>
        </p:txBody>
      </p:sp>
      <p:sp>
        <p:nvSpPr>
          <p:cNvPr id="30" name="object 30"/>
          <p:cNvSpPr/>
          <p:nvPr/>
        </p:nvSpPr>
        <p:spPr>
          <a:xfrm>
            <a:off x="954663" y="4349907"/>
            <a:ext cx="130682" cy="164888"/>
          </a:xfrm>
          <a:custGeom>
            <a:avLst/>
            <a:gdLst/>
            <a:ahLst/>
            <a:cxnLst/>
            <a:rect l="l" t="t" r="r" b="b"/>
            <a:pathLst>
              <a:path w="137896" h="173990">
                <a:moveTo>
                  <a:pt x="78308" y="0"/>
                </a:moveTo>
                <a:lnTo>
                  <a:pt x="102857" y="0"/>
                </a:lnTo>
                <a:lnTo>
                  <a:pt x="102857" y="117856"/>
                </a:lnTo>
                <a:lnTo>
                  <a:pt x="137896" y="117856"/>
                </a:lnTo>
                <a:lnTo>
                  <a:pt x="137896" y="131953"/>
                </a:lnTo>
                <a:lnTo>
                  <a:pt x="102857" y="131953"/>
                </a:lnTo>
                <a:lnTo>
                  <a:pt x="102857" y="155321"/>
                </a:lnTo>
                <a:lnTo>
                  <a:pt x="108942" y="160514"/>
                </a:lnTo>
                <a:lnTo>
                  <a:pt x="127190" y="162305"/>
                </a:lnTo>
                <a:lnTo>
                  <a:pt x="127381" y="173990"/>
                </a:lnTo>
                <a:lnTo>
                  <a:pt x="47866" y="173990"/>
                </a:lnTo>
                <a:lnTo>
                  <a:pt x="47866" y="162306"/>
                </a:lnTo>
                <a:lnTo>
                  <a:pt x="66671" y="160611"/>
                </a:lnTo>
                <a:lnTo>
                  <a:pt x="74474" y="155622"/>
                </a:lnTo>
                <a:lnTo>
                  <a:pt x="74714" y="131953"/>
                </a:lnTo>
                <a:lnTo>
                  <a:pt x="0" y="131953"/>
                </a:lnTo>
                <a:lnTo>
                  <a:pt x="0" y="122174"/>
                </a:lnTo>
                <a:lnTo>
                  <a:pt x="78308" y="0"/>
                </a:lnTo>
                <a:close/>
              </a:path>
            </a:pathLst>
          </a:custGeom>
          <a:ln w="10668">
            <a:solidFill>
              <a:srgbClr val="7C7C7C"/>
            </a:solidFill>
          </a:ln>
        </p:spPr>
        <p:txBody>
          <a:bodyPr wrap="square" lIns="0" tIns="0" rIns="0" bIns="0" rtlCol="0">
            <a:noAutofit/>
          </a:bodyPr>
          <a:lstStyle/>
          <a:p>
            <a:endParaRPr/>
          </a:p>
        </p:txBody>
      </p:sp>
      <p:sp>
        <p:nvSpPr>
          <p:cNvPr id="31" name="object 31"/>
          <p:cNvSpPr/>
          <p:nvPr/>
        </p:nvSpPr>
        <p:spPr>
          <a:xfrm>
            <a:off x="908274" y="4314004"/>
            <a:ext cx="236839" cy="239156"/>
          </a:xfrm>
          <a:custGeom>
            <a:avLst/>
            <a:gdLst/>
            <a:ahLst/>
            <a:cxnLst/>
            <a:rect l="l" t="t" r="r" b="b"/>
            <a:pathLst>
              <a:path w="249913" h="252359">
                <a:moveTo>
                  <a:pt x="122066" y="39"/>
                </a:moveTo>
                <a:lnTo>
                  <a:pt x="83585" y="7105"/>
                </a:lnTo>
                <a:lnTo>
                  <a:pt x="50102" y="25615"/>
                </a:lnTo>
                <a:lnTo>
                  <a:pt x="21506" y="57070"/>
                </a:lnTo>
                <a:lnTo>
                  <a:pt x="1971" y="102991"/>
                </a:lnTo>
                <a:lnTo>
                  <a:pt x="0" y="127169"/>
                </a:lnTo>
                <a:lnTo>
                  <a:pt x="923" y="141545"/>
                </a:lnTo>
                <a:lnTo>
                  <a:pt x="10780" y="179587"/>
                </a:lnTo>
                <a:lnTo>
                  <a:pt x="41590" y="220505"/>
                </a:lnTo>
                <a:lnTo>
                  <a:pt x="73785" y="242368"/>
                </a:lnTo>
                <a:lnTo>
                  <a:pt x="113612" y="251703"/>
                </a:lnTo>
                <a:lnTo>
                  <a:pt x="126272" y="252359"/>
                </a:lnTo>
                <a:lnTo>
                  <a:pt x="138139" y="251936"/>
                </a:lnTo>
                <a:lnTo>
                  <a:pt x="185525" y="237980"/>
                </a:lnTo>
                <a:lnTo>
                  <a:pt x="223756" y="205570"/>
                </a:lnTo>
                <a:lnTo>
                  <a:pt x="242263" y="171525"/>
                </a:lnTo>
                <a:lnTo>
                  <a:pt x="249913" y="121605"/>
                </a:lnTo>
                <a:lnTo>
                  <a:pt x="248670" y="107354"/>
                </a:lnTo>
                <a:lnTo>
                  <a:pt x="237896" y="69814"/>
                </a:lnTo>
                <a:lnTo>
                  <a:pt x="205256" y="28912"/>
                </a:lnTo>
                <a:lnTo>
                  <a:pt x="171383" y="8380"/>
                </a:lnTo>
                <a:lnTo>
                  <a:pt x="123456" y="0"/>
                </a:lnTo>
                <a:lnTo>
                  <a:pt x="122066" y="39"/>
                </a:lnTo>
                <a:close/>
              </a:path>
            </a:pathLst>
          </a:custGeom>
          <a:ln w="10668">
            <a:solidFill>
              <a:srgbClr val="7C7C7C"/>
            </a:solidFill>
          </a:ln>
        </p:spPr>
        <p:txBody>
          <a:bodyPr wrap="square" lIns="0" tIns="0" rIns="0" bIns="0" rtlCol="0">
            <a:noAutofit/>
          </a:bodyPr>
          <a:lstStyle/>
          <a:p>
            <a:endParaRPr/>
          </a:p>
        </p:txBody>
      </p:sp>
      <p:sp>
        <p:nvSpPr>
          <p:cNvPr id="32" name="object 32"/>
          <p:cNvSpPr/>
          <p:nvPr/>
        </p:nvSpPr>
        <p:spPr>
          <a:xfrm>
            <a:off x="892239" y="4299720"/>
            <a:ext cx="269347" cy="267583"/>
          </a:xfrm>
          <a:custGeom>
            <a:avLst/>
            <a:gdLst/>
            <a:ahLst/>
            <a:cxnLst/>
            <a:rect l="l" t="t" r="r" b="b"/>
            <a:pathLst>
              <a:path w="284215" h="282354">
                <a:moveTo>
                  <a:pt x="141614" y="0"/>
                </a:moveTo>
                <a:lnTo>
                  <a:pt x="191455" y="7847"/>
                </a:lnTo>
                <a:lnTo>
                  <a:pt x="234676" y="33440"/>
                </a:lnTo>
                <a:lnTo>
                  <a:pt x="262243" y="66051"/>
                </a:lnTo>
                <a:lnTo>
                  <a:pt x="278530" y="100497"/>
                </a:lnTo>
                <a:lnTo>
                  <a:pt x="284215" y="136262"/>
                </a:lnTo>
                <a:lnTo>
                  <a:pt x="283486" y="151540"/>
                </a:lnTo>
                <a:lnTo>
                  <a:pt x="275741" y="191422"/>
                </a:lnTo>
                <a:lnTo>
                  <a:pt x="252453" y="233730"/>
                </a:lnTo>
                <a:lnTo>
                  <a:pt x="221832" y="260509"/>
                </a:lnTo>
                <a:lnTo>
                  <a:pt x="175564" y="279612"/>
                </a:lnTo>
                <a:lnTo>
                  <a:pt x="146942" y="282354"/>
                </a:lnTo>
                <a:lnTo>
                  <a:pt x="132234" y="281960"/>
                </a:lnTo>
                <a:lnTo>
                  <a:pt x="93794" y="274958"/>
                </a:lnTo>
                <a:lnTo>
                  <a:pt x="52811" y="252370"/>
                </a:lnTo>
                <a:lnTo>
                  <a:pt x="23146" y="218559"/>
                </a:lnTo>
                <a:lnTo>
                  <a:pt x="2960" y="173716"/>
                </a:lnTo>
                <a:lnTo>
                  <a:pt x="0" y="150384"/>
                </a:lnTo>
                <a:lnTo>
                  <a:pt x="321" y="135486"/>
                </a:lnTo>
                <a:lnTo>
                  <a:pt x="7267" y="95951"/>
                </a:lnTo>
                <a:lnTo>
                  <a:pt x="33834" y="50967"/>
                </a:lnTo>
                <a:lnTo>
                  <a:pt x="64378" y="23531"/>
                </a:lnTo>
                <a:lnTo>
                  <a:pt x="109555" y="4115"/>
                </a:lnTo>
                <a:lnTo>
                  <a:pt x="141614" y="0"/>
                </a:lnTo>
                <a:close/>
              </a:path>
            </a:pathLst>
          </a:custGeom>
          <a:ln w="10668">
            <a:solidFill>
              <a:srgbClr val="7C7C7C"/>
            </a:solidFill>
          </a:ln>
        </p:spPr>
        <p:txBody>
          <a:bodyPr wrap="square" lIns="0" tIns="0" rIns="0" bIns="0" rtlCol="0">
            <a:noAutofit/>
          </a:bodyPr>
          <a:lstStyle/>
          <a:p>
            <a:endParaRPr/>
          </a:p>
        </p:txBody>
      </p:sp>
      <p:sp>
        <p:nvSpPr>
          <p:cNvPr id="33" name="object 33"/>
          <p:cNvSpPr/>
          <p:nvPr/>
        </p:nvSpPr>
        <p:spPr>
          <a:xfrm>
            <a:off x="5965833" y="3483104"/>
            <a:ext cx="112171" cy="183783"/>
          </a:xfrm>
          <a:prstGeom prst="rect">
            <a:avLst/>
          </a:prstGeom>
          <a:blipFill>
            <a:blip r:embed="rId8" cstate="print"/>
            <a:stretch>
              <a:fillRect/>
            </a:stretch>
          </a:blipFill>
        </p:spPr>
        <p:txBody>
          <a:bodyPr wrap="square" lIns="0" tIns="0" rIns="0" bIns="0" rtlCol="0">
            <a:noAutofit/>
          </a:bodyPr>
          <a:lstStyle/>
          <a:p>
            <a:endParaRPr/>
          </a:p>
        </p:txBody>
      </p:sp>
      <p:sp>
        <p:nvSpPr>
          <p:cNvPr id="34" name="object 34"/>
          <p:cNvSpPr/>
          <p:nvPr/>
        </p:nvSpPr>
        <p:spPr>
          <a:xfrm>
            <a:off x="5965832" y="3483104"/>
            <a:ext cx="112291" cy="183783"/>
          </a:xfrm>
          <a:custGeom>
            <a:avLst/>
            <a:gdLst/>
            <a:ahLst/>
            <a:cxnLst/>
            <a:rect l="l" t="t" r="r" b="b"/>
            <a:pathLst>
              <a:path w="118490" h="193928">
                <a:moveTo>
                  <a:pt x="63753" y="0"/>
                </a:moveTo>
                <a:lnTo>
                  <a:pt x="67563" y="0"/>
                </a:lnTo>
                <a:lnTo>
                  <a:pt x="70612" y="0"/>
                </a:lnTo>
                <a:lnTo>
                  <a:pt x="72897" y="127"/>
                </a:lnTo>
                <a:lnTo>
                  <a:pt x="80517" y="2286"/>
                </a:lnTo>
                <a:lnTo>
                  <a:pt x="81025" y="2921"/>
                </a:lnTo>
                <a:lnTo>
                  <a:pt x="81152" y="3683"/>
                </a:lnTo>
                <a:lnTo>
                  <a:pt x="81152" y="4572"/>
                </a:lnTo>
                <a:lnTo>
                  <a:pt x="81152" y="163703"/>
                </a:lnTo>
                <a:lnTo>
                  <a:pt x="112521" y="163703"/>
                </a:lnTo>
                <a:lnTo>
                  <a:pt x="113410" y="163703"/>
                </a:lnTo>
                <a:lnTo>
                  <a:pt x="114300" y="163957"/>
                </a:lnTo>
                <a:lnTo>
                  <a:pt x="115062" y="164465"/>
                </a:lnTo>
                <a:lnTo>
                  <a:pt x="115823" y="165100"/>
                </a:lnTo>
                <a:lnTo>
                  <a:pt x="116458" y="165862"/>
                </a:lnTo>
                <a:lnTo>
                  <a:pt x="116966" y="167132"/>
                </a:lnTo>
                <a:lnTo>
                  <a:pt x="117475" y="168275"/>
                </a:lnTo>
                <a:lnTo>
                  <a:pt x="117855" y="169799"/>
                </a:lnTo>
                <a:lnTo>
                  <a:pt x="118109" y="171831"/>
                </a:lnTo>
                <a:lnTo>
                  <a:pt x="118363" y="173736"/>
                </a:lnTo>
                <a:lnTo>
                  <a:pt x="118490" y="176149"/>
                </a:lnTo>
                <a:lnTo>
                  <a:pt x="118490" y="178943"/>
                </a:lnTo>
                <a:lnTo>
                  <a:pt x="118490" y="181737"/>
                </a:lnTo>
                <a:lnTo>
                  <a:pt x="114934" y="193167"/>
                </a:lnTo>
                <a:lnTo>
                  <a:pt x="114300" y="193675"/>
                </a:lnTo>
                <a:lnTo>
                  <a:pt x="113410" y="193929"/>
                </a:lnTo>
                <a:lnTo>
                  <a:pt x="112521" y="193929"/>
                </a:lnTo>
                <a:lnTo>
                  <a:pt x="6350" y="193929"/>
                </a:lnTo>
                <a:lnTo>
                  <a:pt x="5460" y="193929"/>
                </a:lnTo>
                <a:lnTo>
                  <a:pt x="4825" y="193675"/>
                </a:lnTo>
                <a:lnTo>
                  <a:pt x="1015" y="186055"/>
                </a:lnTo>
                <a:lnTo>
                  <a:pt x="634" y="184150"/>
                </a:lnTo>
                <a:lnTo>
                  <a:pt x="507" y="181737"/>
                </a:lnTo>
                <a:lnTo>
                  <a:pt x="507" y="178943"/>
                </a:lnTo>
                <a:lnTo>
                  <a:pt x="507" y="176149"/>
                </a:lnTo>
                <a:lnTo>
                  <a:pt x="634" y="173736"/>
                </a:lnTo>
                <a:lnTo>
                  <a:pt x="888" y="171831"/>
                </a:lnTo>
                <a:lnTo>
                  <a:pt x="1142" y="169799"/>
                </a:lnTo>
                <a:lnTo>
                  <a:pt x="5460" y="163703"/>
                </a:lnTo>
                <a:lnTo>
                  <a:pt x="6350" y="163703"/>
                </a:lnTo>
                <a:lnTo>
                  <a:pt x="42163" y="163703"/>
                </a:lnTo>
                <a:lnTo>
                  <a:pt x="42163" y="38354"/>
                </a:lnTo>
                <a:lnTo>
                  <a:pt x="11175" y="55499"/>
                </a:lnTo>
                <a:lnTo>
                  <a:pt x="8889" y="56515"/>
                </a:lnTo>
                <a:lnTo>
                  <a:pt x="7112" y="57277"/>
                </a:lnTo>
                <a:lnTo>
                  <a:pt x="5587" y="57531"/>
                </a:lnTo>
                <a:lnTo>
                  <a:pt x="4190" y="57785"/>
                </a:lnTo>
                <a:lnTo>
                  <a:pt x="0" y="47244"/>
                </a:lnTo>
                <a:lnTo>
                  <a:pt x="0" y="43434"/>
                </a:lnTo>
                <a:lnTo>
                  <a:pt x="0" y="41021"/>
                </a:lnTo>
                <a:lnTo>
                  <a:pt x="126" y="39116"/>
                </a:lnTo>
                <a:lnTo>
                  <a:pt x="253" y="37592"/>
                </a:lnTo>
                <a:lnTo>
                  <a:pt x="253" y="35941"/>
                </a:lnTo>
                <a:lnTo>
                  <a:pt x="507" y="34671"/>
                </a:lnTo>
                <a:lnTo>
                  <a:pt x="1015" y="33655"/>
                </a:lnTo>
                <a:lnTo>
                  <a:pt x="1396" y="32512"/>
                </a:lnTo>
                <a:lnTo>
                  <a:pt x="1904" y="31623"/>
                </a:lnTo>
                <a:lnTo>
                  <a:pt x="2539" y="30861"/>
                </a:lnTo>
                <a:lnTo>
                  <a:pt x="3301" y="30226"/>
                </a:lnTo>
                <a:lnTo>
                  <a:pt x="4190" y="29464"/>
                </a:lnTo>
                <a:lnTo>
                  <a:pt x="5460" y="28702"/>
                </a:lnTo>
                <a:lnTo>
                  <a:pt x="46735" y="1905"/>
                </a:lnTo>
                <a:lnTo>
                  <a:pt x="47243" y="1524"/>
                </a:lnTo>
                <a:lnTo>
                  <a:pt x="47878" y="1143"/>
                </a:lnTo>
                <a:lnTo>
                  <a:pt x="48640" y="889"/>
                </a:lnTo>
                <a:lnTo>
                  <a:pt x="49402" y="635"/>
                </a:lnTo>
                <a:lnTo>
                  <a:pt x="50418" y="508"/>
                </a:lnTo>
                <a:lnTo>
                  <a:pt x="51562" y="381"/>
                </a:lnTo>
                <a:lnTo>
                  <a:pt x="52704" y="127"/>
                </a:lnTo>
                <a:lnTo>
                  <a:pt x="54355" y="127"/>
                </a:lnTo>
                <a:lnTo>
                  <a:pt x="56260" y="0"/>
                </a:lnTo>
                <a:lnTo>
                  <a:pt x="58165" y="0"/>
                </a:lnTo>
                <a:lnTo>
                  <a:pt x="60705" y="0"/>
                </a:lnTo>
                <a:lnTo>
                  <a:pt x="63753" y="0"/>
                </a:lnTo>
                <a:close/>
              </a:path>
            </a:pathLst>
          </a:custGeom>
          <a:ln w="10668">
            <a:solidFill>
              <a:srgbClr val="7C7C7C"/>
            </a:solidFill>
          </a:ln>
        </p:spPr>
        <p:txBody>
          <a:bodyPr wrap="square" lIns="0" tIns="0" rIns="0" bIns="0" rtlCol="0">
            <a:noAutofit/>
          </a:bodyPr>
          <a:lstStyle/>
          <a:p>
            <a:endParaRPr/>
          </a:p>
        </p:txBody>
      </p:sp>
      <p:sp>
        <p:nvSpPr>
          <p:cNvPr id="35" name="object 35"/>
          <p:cNvSpPr/>
          <p:nvPr/>
        </p:nvSpPr>
        <p:spPr>
          <a:xfrm>
            <a:off x="5451909" y="3837915"/>
            <a:ext cx="122282" cy="185829"/>
          </a:xfrm>
          <a:prstGeom prst="rect">
            <a:avLst/>
          </a:prstGeom>
          <a:blipFill>
            <a:blip r:embed="rId9" cstate="print"/>
            <a:stretch>
              <a:fillRect/>
            </a:stretch>
          </a:blipFill>
        </p:spPr>
        <p:txBody>
          <a:bodyPr wrap="square" lIns="0" tIns="0" rIns="0" bIns="0" rtlCol="0">
            <a:noAutofit/>
          </a:bodyPr>
          <a:lstStyle/>
          <a:p>
            <a:endParaRPr/>
          </a:p>
        </p:txBody>
      </p:sp>
      <p:sp>
        <p:nvSpPr>
          <p:cNvPr id="36" name="object 36"/>
          <p:cNvSpPr/>
          <p:nvPr/>
        </p:nvSpPr>
        <p:spPr>
          <a:xfrm>
            <a:off x="5451911" y="3837915"/>
            <a:ext cx="122402" cy="185829"/>
          </a:xfrm>
          <a:custGeom>
            <a:avLst/>
            <a:gdLst/>
            <a:ahLst/>
            <a:cxnLst/>
            <a:rect l="l" t="t" r="r" b="b"/>
            <a:pathLst>
              <a:path w="129159" h="196087">
                <a:moveTo>
                  <a:pt x="61849" y="0"/>
                </a:moveTo>
                <a:lnTo>
                  <a:pt x="101727" y="9906"/>
                </a:lnTo>
                <a:lnTo>
                  <a:pt x="117856" y="30480"/>
                </a:lnTo>
                <a:lnTo>
                  <a:pt x="120269" y="36703"/>
                </a:lnTo>
                <a:lnTo>
                  <a:pt x="121412" y="43306"/>
                </a:lnTo>
                <a:lnTo>
                  <a:pt x="121412" y="50418"/>
                </a:lnTo>
                <a:lnTo>
                  <a:pt x="121412" y="56768"/>
                </a:lnTo>
                <a:lnTo>
                  <a:pt x="120904" y="62865"/>
                </a:lnTo>
                <a:lnTo>
                  <a:pt x="119634" y="68961"/>
                </a:lnTo>
                <a:lnTo>
                  <a:pt x="118491" y="74930"/>
                </a:lnTo>
                <a:lnTo>
                  <a:pt x="98274" y="109234"/>
                </a:lnTo>
                <a:lnTo>
                  <a:pt x="46609" y="164337"/>
                </a:lnTo>
                <a:lnTo>
                  <a:pt x="122555" y="164337"/>
                </a:lnTo>
                <a:lnTo>
                  <a:pt x="123444" y="164337"/>
                </a:lnTo>
                <a:lnTo>
                  <a:pt x="124460" y="164592"/>
                </a:lnTo>
                <a:lnTo>
                  <a:pt x="125222" y="165226"/>
                </a:lnTo>
                <a:lnTo>
                  <a:pt x="126111" y="165862"/>
                </a:lnTo>
                <a:lnTo>
                  <a:pt x="126873" y="166750"/>
                </a:lnTo>
                <a:lnTo>
                  <a:pt x="127381" y="168021"/>
                </a:lnTo>
                <a:lnTo>
                  <a:pt x="128016" y="169163"/>
                </a:lnTo>
                <a:lnTo>
                  <a:pt x="128524" y="170815"/>
                </a:lnTo>
                <a:lnTo>
                  <a:pt x="128778" y="172847"/>
                </a:lnTo>
                <a:lnTo>
                  <a:pt x="129032" y="174879"/>
                </a:lnTo>
                <a:lnTo>
                  <a:pt x="129159" y="177292"/>
                </a:lnTo>
                <a:lnTo>
                  <a:pt x="129159" y="180086"/>
                </a:lnTo>
                <a:lnTo>
                  <a:pt x="129159" y="183006"/>
                </a:lnTo>
                <a:lnTo>
                  <a:pt x="127762" y="192405"/>
                </a:lnTo>
                <a:lnTo>
                  <a:pt x="127254" y="193801"/>
                </a:lnTo>
                <a:lnTo>
                  <a:pt x="126619" y="194691"/>
                </a:lnTo>
                <a:lnTo>
                  <a:pt x="125730" y="195199"/>
                </a:lnTo>
                <a:lnTo>
                  <a:pt x="124968" y="195706"/>
                </a:lnTo>
                <a:lnTo>
                  <a:pt x="124079" y="196087"/>
                </a:lnTo>
                <a:lnTo>
                  <a:pt x="123062" y="196087"/>
                </a:lnTo>
                <a:lnTo>
                  <a:pt x="12319" y="196087"/>
                </a:lnTo>
                <a:lnTo>
                  <a:pt x="10160" y="196087"/>
                </a:lnTo>
                <a:lnTo>
                  <a:pt x="8255" y="195834"/>
                </a:lnTo>
                <a:lnTo>
                  <a:pt x="6731" y="195453"/>
                </a:lnTo>
                <a:lnTo>
                  <a:pt x="5080" y="195072"/>
                </a:lnTo>
                <a:lnTo>
                  <a:pt x="0" y="183134"/>
                </a:lnTo>
                <a:lnTo>
                  <a:pt x="0" y="179705"/>
                </a:lnTo>
                <a:lnTo>
                  <a:pt x="0" y="176403"/>
                </a:lnTo>
                <a:lnTo>
                  <a:pt x="127" y="173609"/>
                </a:lnTo>
                <a:lnTo>
                  <a:pt x="508" y="171196"/>
                </a:lnTo>
                <a:lnTo>
                  <a:pt x="762" y="168910"/>
                </a:lnTo>
                <a:lnTo>
                  <a:pt x="1270" y="166878"/>
                </a:lnTo>
                <a:lnTo>
                  <a:pt x="2159" y="164973"/>
                </a:lnTo>
                <a:lnTo>
                  <a:pt x="2921" y="163194"/>
                </a:lnTo>
                <a:lnTo>
                  <a:pt x="3937" y="161417"/>
                </a:lnTo>
                <a:lnTo>
                  <a:pt x="5207" y="159638"/>
                </a:lnTo>
                <a:lnTo>
                  <a:pt x="6350" y="157861"/>
                </a:lnTo>
                <a:lnTo>
                  <a:pt x="8000" y="155956"/>
                </a:lnTo>
                <a:lnTo>
                  <a:pt x="10033" y="153924"/>
                </a:lnTo>
                <a:lnTo>
                  <a:pt x="43307" y="118237"/>
                </a:lnTo>
                <a:lnTo>
                  <a:pt x="50037" y="111251"/>
                </a:lnTo>
                <a:lnTo>
                  <a:pt x="55372" y="104901"/>
                </a:lnTo>
                <a:lnTo>
                  <a:pt x="59436" y="99187"/>
                </a:lnTo>
                <a:lnTo>
                  <a:pt x="63500" y="93472"/>
                </a:lnTo>
                <a:lnTo>
                  <a:pt x="66675" y="88265"/>
                </a:lnTo>
                <a:lnTo>
                  <a:pt x="68961" y="83566"/>
                </a:lnTo>
                <a:lnTo>
                  <a:pt x="71247" y="78867"/>
                </a:lnTo>
                <a:lnTo>
                  <a:pt x="72771" y="74549"/>
                </a:lnTo>
                <a:lnTo>
                  <a:pt x="73660" y="70612"/>
                </a:lnTo>
                <a:lnTo>
                  <a:pt x="74422" y="66548"/>
                </a:lnTo>
                <a:lnTo>
                  <a:pt x="74930" y="62865"/>
                </a:lnTo>
                <a:lnTo>
                  <a:pt x="74930" y="59309"/>
                </a:lnTo>
                <a:lnTo>
                  <a:pt x="74930" y="56006"/>
                </a:lnTo>
                <a:lnTo>
                  <a:pt x="74422" y="52831"/>
                </a:lnTo>
                <a:lnTo>
                  <a:pt x="73279" y="49911"/>
                </a:lnTo>
                <a:lnTo>
                  <a:pt x="72262" y="46990"/>
                </a:lnTo>
                <a:lnTo>
                  <a:pt x="61087" y="37211"/>
                </a:lnTo>
                <a:lnTo>
                  <a:pt x="57912" y="35941"/>
                </a:lnTo>
                <a:lnTo>
                  <a:pt x="54356" y="35306"/>
                </a:lnTo>
                <a:lnTo>
                  <a:pt x="50165" y="35306"/>
                </a:lnTo>
                <a:lnTo>
                  <a:pt x="44323" y="35306"/>
                </a:lnTo>
                <a:lnTo>
                  <a:pt x="22733" y="42544"/>
                </a:lnTo>
                <a:lnTo>
                  <a:pt x="19304" y="44323"/>
                </a:lnTo>
                <a:lnTo>
                  <a:pt x="16383" y="45974"/>
                </a:lnTo>
                <a:lnTo>
                  <a:pt x="14224" y="47625"/>
                </a:lnTo>
                <a:lnTo>
                  <a:pt x="11937" y="49149"/>
                </a:lnTo>
                <a:lnTo>
                  <a:pt x="10033" y="49911"/>
                </a:lnTo>
                <a:lnTo>
                  <a:pt x="8762" y="49911"/>
                </a:lnTo>
                <a:lnTo>
                  <a:pt x="7874" y="49911"/>
                </a:lnTo>
                <a:lnTo>
                  <a:pt x="4953" y="45974"/>
                </a:lnTo>
                <a:lnTo>
                  <a:pt x="4572" y="44576"/>
                </a:lnTo>
                <a:lnTo>
                  <a:pt x="4191" y="42799"/>
                </a:lnTo>
                <a:lnTo>
                  <a:pt x="3937" y="40386"/>
                </a:lnTo>
                <a:lnTo>
                  <a:pt x="3683" y="38100"/>
                </a:lnTo>
                <a:lnTo>
                  <a:pt x="3556" y="35179"/>
                </a:lnTo>
                <a:lnTo>
                  <a:pt x="3556" y="31876"/>
                </a:lnTo>
                <a:lnTo>
                  <a:pt x="3556" y="29591"/>
                </a:lnTo>
                <a:lnTo>
                  <a:pt x="3683" y="27686"/>
                </a:lnTo>
                <a:lnTo>
                  <a:pt x="3810" y="26162"/>
                </a:lnTo>
                <a:lnTo>
                  <a:pt x="3937" y="24637"/>
                </a:lnTo>
                <a:lnTo>
                  <a:pt x="5715" y="19176"/>
                </a:lnTo>
                <a:lnTo>
                  <a:pt x="6223" y="18287"/>
                </a:lnTo>
                <a:lnTo>
                  <a:pt x="6985" y="17272"/>
                </a:lnTo>
                <a:lnTo>
                  <a:pt x="8255" y="16129"/>
                </a:lnTo>
                <a:lnTo>
                  <a:pt x="9525" y="14859"/>
                </a:lnTo>
                <a:lnTo>
                  <a:pt x="27432" y="6223"/>
                </a:lnTo>
                <a:lnTo>
                  <a:pt x="32258" y="4444"/>
                </a:lnTo>
                <a:lnTo>
                  <a:pt x="37592" y="3048"/>
                </a:lnTo>
                <a:lnTo>
                  <a:pt x="43434" y="1778"/>
                </a:lnTo>
                <a:lnTo>
                  <a:pt x="49275" y="635"/>
                </a:lnTo>
                <a:lnTo>
                  <a:pt x="55499" y="0"/>
                </a:lnTo>
                <a:lnTo>
                  <a:pt x="61849" y="0"/>
                </a:lnTo>
                <a:close/>
              </a:path>
            </a:pathLst>
          </a:custGeom>
          <a:ln w="10668">
            <a:solidFill>
              <a:srgbClr val="7C7C7C"/>
            </a:solidFill>
          </a:ln>
        </p:spPr>
        <p:txBody>
          <a:bodyPr wrap="square" lIns="0" tIns="0" rIns="0" bIns="0" rtlCol="0">
            <a:noAutofit/>
          </a:bodyPr>
          <a:lstStyle/>
          <a:p>
            <a:endParaRPr/>
          </a:p>
        </p:txBody>
      </p:sp>
      <p:sp>
        <p:nvSpPr>
          <p:cNvPr id="37" name="object 37"/>
          <p:cNvSpPr/>
          <p:nvPr/>
        </p:nvSpPr>
        <p:spPr>
          <a:xfrm>
            <a:off x="4829122" y="3794224"/>
            <a:ext cx="269211" cy="267579"/>
          </a:xfrm>
          <a:prstGeom prst="rect">
            <a:avLst/>
          </a:prstGeom>
          <a:blipFill>
            <a:blip r:embed="rId10" cstate="print"/>
            <a:stretch>
              <a:fillRect/>
            </a:stretch>
          </a:blipFill>
        </p:spPr>
        <p:txBody>
          <a:bodyPr wrap="square" lIns="0" tIns="0" rIns="0" bIns="0" rtlCol="0">
            <a:noAutofit/>
          </a:bodyPr>
          <a:lstStyle/>
          <a:p>
            <a:endParaRPr/>
          </a:p>
        </p:txBody>
      </p:sp>
      <p:sp>
        <p:nvSpPr>
          <p:cNvPr id="38" name="object 38"/>
          <p:cNvSpPr/>
          <p:nvPr/>
        </p:nvSpPr>
        <p:spPr>
          <a:xfrm>
            <a:off x="4899217" y="3847061"/>
            <a:ext cx="126936" cy="163122"/>
          </a:xfrm>
          <a:custGeom>
            <a:avLst/>
            <a:gdLst/>
            <a:ahLst/>
            <a:cxnLst/>
            <a:rect l="l" t="t" r="r" b="b"/>
            <a:pathLst>
              <a:path w="133943" h="172127">
                <a:moveTo>
                  <a:pt x="63520" y="127"/>
                </a:moveTo>
                <a:lnTo>
                  <a:pt x="109582" y="13212"/>
                </a:lnTo>
                <a:lnTo>
                  <a:pt x="127624" y="43353"/>
                </a:lnTo>
                <a:lnTo>
                  <a:pt x="125763" y="55979"/>
                </a:lnTo>
                <a:lnTo>
                  <a:pt x="120442" y="65781"/>
                </a:lnTo>
                <a:lnTo>
                  <a:pt x="111613" y="73267"/>
                </a:lnTo>
                <a:lnTo>
                  <a:pt x="99235" y="78558"/>
                </a:lnTo>
                <a:lnTo>
                  <a:pt x="83269" y="81772"/>
                </a:lnTo>
                <a:lnTo>
                  <a:pt x="97814" y="84029"/>
                </a:lnTo>
                <a:lnTo>
                  <a:pt x="110504" y="88281"/>
                </a:lnTo>
                <a:lnTo>
                  <a:pt x="120744" y="94597"/>
                </a:lnTo>
                <a:lnTo>
                  <a:pt x="129912" y="107489"/>
                </a:lnTo>
                <a:lnTo>
                  <a:pt x="133943" y="118594"/>
                </a:lnTo>
                <a:lnTo>
                  <a:pt x="133645" y="128801"/>
                </a:lnTo>
                <a:lnTo>
                  <a:pt x="101611" y="165988"/>
                </a:lnTo>
                <a:lnTo>
                  <a:pt x="77280" y="172127"/>
                </a:lnTo>
                <a:lnTo>
                  <a:pt x="58324" y="171239"/>
                </a:lnTo>
                <a:lnTo>
                  <a:pt x="11395" y="151237"/>
                </a:lnTo>
                <a:lnTo>
                  <a:pt x="0" y="125519"/>
                </a:lnTo>
                <a:lnTo>
                  <a:pt x="2389" y="116377"/>
                </a:lnTo>
                <a:lnTo>
                  <a:pt x="31262" y="127254"/>
                </a:lnTo>
                <a:lnTo>
                  <a:pt x="29484" y="132588"/>
                </a:lnTo>
                <a:lnTo>
                  <a:pt x="26944" y="135890"/>
                </a:lnTo>
                <a:lnTo>
                  <a:pt x="23769" y="137033"/>
                </a:lnTo>
                <a:lnTo>
                  <a:pt x="20467" y="138176"/>
                </a:lnTo>
                <a:lnTo>
                  <a:pt x="22372" y="141732"/>
                </a:lnTo>
                <a:lnTo>
                  <a:pt x="29611" y="147955"/>
                </a:lnTo>
                <a:lnTo>
                  <a:pt x="39213" y="153484"/>
                </a:lnTo>
                <a:lnTo>
                  <a:pt x="51950" y="156271"/>
                </a:lnTo>
                <a:lnTo>
                  <a:pt x="69947" y="155387"/>
                </a:lnTo>
                <a:lnTo>
                  <a:pt x="82702" y="152871"/>
                </a:lnTo>
                <a:lnTo>
                  <a:pt x="91618" y="148770"/>
                </a:lnTo>
                <a:lnTo>
                  <a:pt x="102101" y="137607"/>
                </a:lnTo>
                <a:lnTo>
                  <a:pt x="106024" y="126869"/>
                </a:lnTo>
                <a:lnTo>
                  <a:pt x="103866" y="113873"/>
                </a:lnTo>
                <a:lnTo>
                  <a:pt x="66888" y="90982"/>
                </a:lnTo>
                <a:lnTo>
                  <a:pt x="35983" y="89490"/>
                </a:lnTo>
                <a:lnTo>
                  <a:pt x="33929" y="75438"/>
                </a:lnTo>
                <a:lnTo>
                  <a:pt x="49393" y="76083"/>
                </a:lnTo>
                <a:lnTo>
                  <a:pt x="62856" y="75643"/>
                </a:lnTo>
                <a:lnTo>
                  <a:pt x="74303" y="74107"/>
                </a:lnTo>
                <a:lnTo>
                  <a:pt x="89567" y="66869"/>
                </a:lnTo>
                <a:lnTo>
                  <a:pt x="97047" y="57632"/>
                </a:lnTo>
                <a:lnTo>
                  <a:pt x="96468" y="39164"/>
                </a:lnTo>
                <a:lnTo>
                  <a:pt x="92480" y="27902"/>
                </a:lnTo>
                <a:lnTo>
                  <a:pt x="85387" y="21662"/>
                </a:lnTo>
                <a:lnTo>
                  <a:pt x="73561" y="17785"/>
                </a:lnTo>
                <a:lnTo>
                  <a:pt x="61148" y="16845"/>
                </a:lnTo>
                <a:lnTo>
                  <a:pt x="42952" y="20159"/>
                </a:lnTo>
                <a:lnTo>
                  <a:pt x="33350" y="23793"/>
                </a:lnTo>
                <a:lnTo>
                  <a:pt x="27579" y="29337"/>
                </a:lnTo>
                <a:lnTo>
                  <a:pt x="28214" y="31623"/>
                </a:lnTo>
                <a:lnTo>
                  <a:pt x="32786" y="32639"/>
                </a:lnTo>
                <a:lnTo>
                  <a:pt x="37485" y="33655"/>
                </a:lnTo>
                <a:lnTo>
                  <a:pt x="39390" y="38100"/>
                </a:lnTo>
                <a:lnTo>
                  <a:pt x="38501" y="45974"/>
                </a:lnTo>
                <a:lnTo>
                  <a:pt x="37612" y="53721"/>
                </a:lnTo>
                <a:lnTo>
                  <a:pt x="33167" y="58166"/>
                </a:lnTo>
                <a:lnTo>
                  <a:pt x="25293" y="59055"/>
                </a:lnTo>
                <a:lnTo>
                  <a:pt x="17419" y="59944"/>
                </a:lnTo>
                <a:lnTo>
                  <a:pt x="11450" y="57023"/>
                </a:lnTo>
                <a:lnTo>
                  <a:pt x="7386" y="50546"/>
                </a:lnTo>
                <a:lnTo>
                  <a:pt x="5241" y="40717"/>
                </a:lnTo>
                <a:lnTo>
                  <a:pt x="9874" y="28608"/>
                </a:lnTo>
                <a:lnTo>
                  <a:pt x="39679" y="4441"/>
                </a:lnTo>
                <a:lnTo>
                  <a:pt x="56535" y="127"/>
                </a:lnTo>
                <a:lnTo>
                  <a:pt x="63520" y="127"/>
                </a:lnTo>
                <a:close/>
              </a:path>
            </a:pathLst>
          </a:custGeom>
          <a:ln w="10668">
            <a:solidFill>
              <a:srgbClr val="7C7C7C"/>
            </a:solidFill>
          </a:ln>
        </p:spPr>
        <p:txBody>
          <a:bodyPr wrap="square" lIns="0" tIns="0" rIns="0" bIns="0" rtlCol="0">
            <a:noAutofit/>
          </a:bodyPr>
          <a:lstStyle/>
          <a:p>
            <a:endParaRPr/>
          </a:p>
        </p:txBody>
      </p:sp>
      <p:sp>
        <p:nvSpPr>
          <p:cNvPr id="39" name="object 39"/>
          <p:cNvSpPr/>
          <p:nvPr/>
        </p:nvSpPr>
        <p:spPr>
          <a:xfrm>
            <a:off x="4845058" y="3808506"/>
            <a:ext cx="236898" cy="239158"/>
          </a:xfrm>
          <a:custGeom>
            <a:avLst/>
            <a:gdLst/>
            <a:ahLst/>
            <a:cxnLst/>
            <a:rect l="l" t="t" r="r" b="b"/>
            <a:pathLst>
              <a:path w="249975" h="252360">
                <a:moveTo>
                  <a:pt x="122066" y="40"/>
                </a:moveTo>
                <a:lnTo>
                  <a:pt x="83598" y="7111"/>
                </a:lnTo>
                <a:lnTo>
                  <a:pt x="50124" y="25633"/>
                </a:lnTo>
                <a:lnTo>
                  <a:pt x="21516" y="57084"/>
                </a:lnTo>
                <a:lnTo>
                  <a:pt x="1972" y="103002"/>
                </a:lnTo>
                <a:lnTo>
                  <a:pt x="0" y="127183"/>
                </a:lnTo>
                <a:lnTo>
                  <a:pt x="927" y="141553"/>
                </a:lnTo>
                <a:lnTo>
                  <a:pt x="10816" y="179584"/>
                </a:lnTo>
                <a:lnTo>
                  <a:pt x="41652" y="220502"/>
                </a:lnTo>
                <a:lnTo>
                  <a:pt x="73862" y="242369"/>
                </a:lnTo>
                <a:lnTo>
                  <a:pt x="113650" y="251704"/>
                </a:lnTo>
                <a:lnTo>
                  <a:pt x="126309" y="252360"/>
                </a:lnTo>
                <a:lnTo>
                  <a:pt x="138182" y="251936"/>
                </a:lnTo>
                <a:lnTo>
                  <a:pt x="185568" y="237983"/>
                </a:lnTo>
                <a:lnTo>
                  <a:pt x="223817" y="205585"/>
                </a:lnTo>
                <a:lnTo>
                  <a:pt x="242321" y="171531"/>
                </a:lnTo>
                <a:lnTo>
                  <a:pt x="249975" y="121612"/>
                </a:lnTo>
                <a:lnTo>
                  <a:pt x="248732" y="107364"/>
                </a:lnTo>
                <a:lnTo>
                  <a:pt x="237947" y="69830"/>
                </a:lnTo>
                <a:lnTo>
                  <a:pt x="205300" y="28930"/>
                </a:lnTo>
                <a:lnTo>
                  <a:pt x="171427" y="8390"/>
                </a:lnTo>
                <a:lnTo>
                  <a:pt x="123490" y="0"/>
                </a:lnTo>
                <a:lnTo>
                  <a:pt x="122066" y="40"/>
                </a:lnTo>
                <a:close/>
              </a:path>
            </a:pathLst>
          </a:custGeom>
          <a:ln w="10668">
            <a:solidFill>
              <a:srgbClr val="7C7C7C"/>
            </a:solidFill>
          </a:ln>
        </p:spPr>
        <p:txBody>
          <a:bodyPr wrap="square" lIns="0" tIns="0" rIns="0" bIns="0" rtlCol="0">
            <a:noAutofit/>
          </a:bodyPr>
          <a:lstStyle/>
          <a:p>
            <a:endParaRPr/>
          </a:p>
        </p:txBody>
      </p:sp>
      <p:sp>
        <p:nvSpPr>
          <p:cNvPr id="40" name="object 40"/>
          <p:cNvSpPr/>
          <p:nvPr/>
        </p:nvSpPr>
        <p:spPr>
          <a:xfrm>
            <a:off x="4829032" y="3794224"/>
            <a:ext cx="269356" cy="267579"/>
          </a:xfrm>
          <a:custGeom>
            <a:avLst/>
            <a:gdLst/>
            <a:ahLst/>
            <a:cxnLst/>
            <a:rect l="l" t="t" r="r" b="b"/>
            <a:pathLst>
              <a:path w="284225" h="282350">
                <a:moveTo>
                  <a:pt x="141643" y="0"/>
                </a:moveTo>
                <a:lnTo>
                  <a:pt x="191464" y="7842"/>
                </a:lnTo>
                <a:lnTo>
                  <a:pt x="234696" y="33415"/>
                </a:lnTo>
                <a:lnTo>
                  <a:pt x="262266" y="66034"/>
                </a:lnTo>
                <a:lnTo>
                  <a:pt x="278536" y="100492"/>
                </a:lnTo>
                <a:lnTo>
                  <a:pt x="284225" y="136259"/>
                </a:lnTo>
                <a:lnTo>
                  <a:pt x="283507" y="151539"/>
                </a:lnTo>
                <a:lnTo>
                  <a:pt x="275761" y="191427"/>
                </a:lnTo>
                <a:lnTo>
                  <a:pt x="252486" y="233738"/>
                </a:lnTo>
                <a:lnTo>
                  <a:pt x="221859" y="260502"/>
                </a:lnTo>
                <a:lnTo>
                  <a:pt x="175596" y="279604"/>
                </a:lnTo>
                <a:lnTo>
                  <a:pt x="146984" y="282350"/>
                </a:lnTo>
                <a:lnTo>
                  <a:pt x="132281" y="281957"/>
                </a:lnTo>
                <a:lnTo>
                  <a:pt x="93835" y="274956"/>
                </a:lnTo>
                <a:lnTo>
                  <a:pt x="52842" y="252366"/>
                </a:lnTo>
                <a:lnTo>
                  <a:pt x="23213" y="218562"/>
                </a:lnTo>
                <a:lnTo>
                  <a:pt x="3008" y="173726"/>
                </a:lnTo>
                <a:lnTo>
                  <a:pt x="0" y="150397"/>
                </a:lnTo>
                <a:lnTo>
                  <a:pt x="324" y="135499"/>
                </a:lnTo>
                <a:lnTo>
                  <a:pt x="7296" y="95966"/>
                </a:lnTo>
                <a:lnTo>
                  <a:pt x="33871" y="50984"/>
                </a:lnTo>
                <a:lnTo>
                  <a:pt x="64408" y="23545"/>
                </a:lnTo>
                <a:lnTo>
                  <a:pt x="109618" y="4119"/>
                </a:lnTo>
                <a:lnTo>
                  <a:pt x="141643" y="0"/>
                </a:lnTo>
                <a:close/>
              </a:path>
            </a:pathLst>
          </a:custGeom>
          <a:ln w="10668">
            <a:solidFill>
              <a:srgbClr val="7C7C7C"/>
            </a:solidFill>
          </a:ln>
        </p:spPr>
        <p:txBody>
          <a:bodyPr wrap="square" lIns="0" tIns="0" rIns="0" bIns="0" rtlCol="0">
            <a:noAutofit/>
          </a:bodyPr>
          <a:lstStyle/>
          <a:p>
            <a:endParaRPr/>
          </a:p>
        </p:txBody>
      </p:sp>
      <p:sp>
        <p:nvSpPr>
          <p:cNvPr id="41" name="object 41"/>
          <p:cNvSpPr/>
          <p:nvPr/>
        </p:nvSpPr>
        <p:spPr>
          <a:xfrm>
            <a:off x="4829122" y="4299720"/>
            <a:ext cx="269249" cy="267579"/>
          </a:xfrm>
          <a:prstGeom prst="rect">
            <a:avLst/>
          </a:prstGeom>
          <a:blipFill>
            <a:blip r:embed="rId11" cstate="print"/>
            <a:stretch>
              <a:fillRect/>
            </a:stretch>
          </a:blipFill>
        </p:spPr>
        <p:txBody>
          <a:bodyPr wrap="square" lIns="0" tIns="0" rIns="0" bIns="0" rtlCol="0">
            <a:noAutofit/>
          </a:bodyPr>
          <a:lstStyle/>
          <a:p>
            <a:endParaRPr/>
          </a:p>
        </p:txBody>
      </p:sp>
      <p:sp>
        <p:nvSpPr>
          <p:cNvPr id="42" name="object 42"/>
          <p:cNvSpPr/>
          <p:nvPr/>
        </p:nvSpPr>
        <p:spPr>
          <a:xfrm>
            <a:off x="4910429" y="4376506"/>
            <a:ext cx="51873" cy="85090"/>
          </a:xfrm>
          <a:custGeom>
            <a:avLst/>
            <a:gdLst/>
            <a:ahLst/>
            <a:cxnLst/>
            <a:rect l="l" t="t" r="r" b="b"/>
            <a:pathLst>
              <a:path w="54736" h="89788">
                <a:moveTo>
                  <a:pt x="54736" y="0"/>
                </a:moveTo>
                <a:lnTo>
                  <a:pt x="0" y="89788"/>
                </a:lnTo>
                <a:lnTo>
                  <a:pt x="54736" y="89788"/>
                </a:lnTo>
                <a:lnTo>
                  <a:pt x="54736" y="0"/>
                </a:lnTo>
                <a:close/>
              </a:path>
            </a:pathLst>
          </a:custGeom>
          <a:ln w="10668">
            <a:solidFill>
              <a:srgbClr val="7C7C7C"/>
            </a:solidFill>
          </a:ln>
        </p:spPr>
        <p:txBody>
          <a:bodyPr wrap="square" lIns="0" tIns="0" rIns="0" bIns="0" rtlCol="0">
            <a:noAutofit/>
          </a:bodyPr>
          <a:lstStyle/>
          <a:p>
            <a:endParaRPr/>
          </a:p>
        </p:txBody>
      </p:sp>
      <p:sp>
        <p:nvSpPr>
          <p:cNvPr id="43" name="object 43"/>
          <p:cNvSpPr/>
          <p:nvPr/>
        </p:nvSpPr>
        <p:spPr>
          <a:xfrm>
            <a:off x="4891533" y="4349907"/>
            <a:ext cx="130586" cy="164888"/>
          </a:xfrm>
          <a:custGeom>
            <a:avLst/>
            <a:gdLst/>
            <a:ahLst/>
            <a:cxnLst/>
            <a:rect l="l" t="t" r="r" b="b"/>
            <a:pathLst>
              <a:path w="137795" h="173990">
                <a:moveTo>
                  <a:pt x="78232" y="0"/>
                </a:moveTo>
                <a:lnTo>
                  <a:pt x="102870" y="0"/>
                </a:lnTo>
                <a:lnTo>
                  <a:pt x="102870" y="117856"/>
                </a:lnTo>
                <a:lnTo>
                  <a:pt x="137795" y="117856"/>
                </a:lnTo>
                <a:lnTo>
                  <a:pt x="137795" y="131953"/>
                </a:lnTo>
                <a:lnTo>
                  <a:pt x="102870" y="131953"/>
                </a:lnTo>
                <a:lnTo>
                  <a:pt x="102870" y="155321"/>
                </a:lnTo>
                <a:lnTo>
                  <a:pt x="108940" y="160515"/>
                </a:lnTo>
                <a:lnTo>
                  <a:pt x="127213" y="162305"/>
                </a:lnTo>
                <a:lnTo>
                  <a:pt x="127381" y="173990"/>
                </a:lnTo>
                <a:lnTo>
                  <a:pt x="47879" y="173990"/>
                </a:lnTo>
                <a:lnTo>
                  <a:pt x="47879" y="162306"/>
                </a:lnTo>
                <a:lnTo>
                  <a:pt x="66690" y="160605"/>
                </a:lnTo>
                <a:lnTo>
                  <a:pt x="74445" y="155599"/>
                </a:lnTo>
                <a:lnTo>
                  <a:pt x="74675" y="131953"/>
                </a:lnTo>
                <a:lnTo>
                  <a:pt x="0" y="131953"/>
                </a:lnTo>
                <a:lnTo>
                  <a:pt x="0" y="122174"/>
                </a:lnTo>
                <a:lnTo>
                  <a:pt x="78232" y="0"/>
                </a:lnTo>
                <a:close/>
              </a:path>
            </a:pathLst>
          </a:custGeom>
          <a:ln w="10668">
            <a:solidFill>
              <a:srgbClr val="7C7C7C"/>
            </a:solidFill>
          </a:ln>
        </p:spPr>
        <p:txBody>
          <a:bodyPr wrap="square" lIns="0" tIns="0" rIns="0" bIns="0" rtlCol="0">
            <a:noAutofit/>
          </a:bodyPr>
          <a:lstStyle/>
          <a:p>
            <a:endParaRPr/>
          </a:p>
        </p:txBody>
      </p:sp>
      <p:sp>
        <p:nvSpPr>
          <p:cNvPr id="44" name="object 44"/>
          <p:cNvSpPr/>
          <p:nvPr/>
        </p:nvSpPr>
        <p:spPr>
          <a:xfrm>
            <a:off x="4845058" y="4314002"/>
            <a:ext cx="236898" cy="239158"/>
          </a:xfrm>
          <a:custGeom>
            <a:avLst/>
            <a:gdLst/>
            <a:ahLst/>
            <a:cxnLst/>
            <a:rect l="l" t="t" r="r" b="b"/>
            <a:pathLst>
              <a:path w="249975" h="252360">
                <a:moveTo>
                  <a:pt x="122066" y="40"/>
                </a:moveTo>
                <a:lnTo>
                  <a:pt x="83598" y="7111"/>
                </a:lnTo>
                <a:lnTo>
                  <a:pt x="50124" y="25633"/>
                </a:lnTo>
                <a:lnTo>
                  <a:pt x="21516" y="57084"/>
                </a:lnTo>
                <a:lnTo>
                  <a:pt x="1972" y="103002"/>
                </a:lnTo>
                <a:lnTo>
                  <a:pt x="0" y="127183"/>
                </a:lnTo>
                <a:lnTo>
                  <a:pt x="927" y="141553"/>
                </a:lnTo>
                <a:lnTo>
                  <a:pt x="10816" y="179584"/>
                </a:lnTo>
                <a:lnTo>
                  <a:pt x="41652" y="220502"/>
                </a:lnTo>
                <a:lnTo>
                  <a:pt x="73862" y="242369"/>
                </a:lnTo>
                <a:lnTo>
                  <a:pt x="113650" y="251704"/>
                </a:lnTo>
                <a:lnTo>
                  <a:pt x="126309" y="252360"/>
                </a:lnTo>
                <a:lnTo>
                  <a:pt x="138182" y="251936"/>
                </a:lnTo>
                <a:lnTo>
                  <a:pt x="185568" y="237983"/>
                </a:lnTo>
                <a:lnTo>
                  <a:pt x="223817" y="205585"/>
                </a:lnTo>
                <a:lnTo>
                  <a:pt x="242321" y="171531"/>
                </a:lnTo>
                <a:lnTo>
                  <a:pt x="249975" y="121612"/>
                </a:lnTo>
                <a:lnTo>
                  <a:pt x="248732" y="107364"/>
                </a:lnTo>
                <a:lnTo>
                  <a:pt x="237947" y="69830"/>
                </a:lnTo>
                <a:lnTo>
                  <a:pt x="205300" y="28930"/>
                </a:lnTo>
                <a:lnTo>
                  <a:pt x="171427" y="8390"/>
                </a:lnTo>
                <a:lnTo>
                  <a:pt x="123490" y="0"/>
                </a:lnTo>
                <a:lnTo>
                  <a:pt x="122066" y="40"/>
                </a:lnTo>
                <a:close/>
              </a:path>
            </a:pathLst>
          </a:custGeom>
          <a:ln w="10668">
            <a:solidFill>
              <a:srgbClr val="7C7C7C"/>
            </a:solidFill>
          </a:ln>
        </p:spPr>
        <p:txBody>
          <a:bodyPr wrap="square" lIns="0" tIns="0" rIns="0" bIns="0" rtlCol="0">
            <a:noAutofit/>
          </a:bodyPr>
          <a:lstStyle/>
          <a:p>
            <a:endParaRPr/>
          </a:p>
        </p:txBody>
      </p:sp>
      <p:sp>
        <p:nvSpPr>
          <p:cNvPr id="45" name="object 45"/>
          <p:cNvSpPr/>
          <p:nvPr/>
        </p:nvSpPr>
        <p:spPr>
          <a:xfrm>
            <a:off x="4829032" y="4299720"/>
            <a:ext cx="269356" cy="267579"/>
          </a:xfrm>
          <a:custGeom>
            <a:avLst/>
            <a:gdLst/>
            <a:ahLst/>
            <a:cxnLst/>
            <a:rect l="l" t="t" r="r" b="b"/>
            <a:pathLst>
              <a:path w="284225" h="282350">
                <a:moveTo>
                  <a:pt x="141643" y="0"/>
                </a:moveTo>
                <a:lnTo>
                  <a:pt x="191464" y="7842"/>
                </a:lnTo>
                <a:lnTo>
                  <a:pt x="234696" y="33415"/>
                </a:lnTo>
                <a:lnTo>
                  <a:pt x="262266" y="66034"/>
                </a:lnTo>
                <a:lnTo>
                  <a:pt x="278536" y="100492"/>
                </a:lnTo>
                <a:lnTo>
                  <a:pt x="284225" y="136259"/>
                </a:lnTo>
                <a:lnTo>
                  <a:pt x="283507" y="151539"/>
                </a:lnTo>
                <a:lnTo>
                  <a:pt x="275761" y="191427"/>
                </a:lnTo>
                <a:lnTo>
                  <a:pt x="252486" y="233738"/>
                </a:lnTo>
                <a:lnTo>
                  <a:pt x="221859" y="260502"/>
                </a:lnTo>
                <a:lnTo>
                  <a:pt x="175596" y="279604"/>
                </a:lnTo>
                <a:lnTo>
                  <a:pt x="146984" y="282350"/>
                </a:lnTo>
                <a:lnTo>
                  <a:pt x="132281" y="281957"/>
                </a:lnTo>
                <a:lnTo>
                  <a:pt x="93835" y="274956"/>
                </a:lnTo>
                <a:lnTo>
                  <a:pt x="52842" y="252366"/>
                </a:lnTo>
                <a:lnTo>
                  <a:pt x="23213" y="218562"/>
                </a:lnTo>
                <a:lnTo>
                  <a:pt x="3008" y="173726"/>
                </a:lnTo>
                <a:lnTo>
                  <a:pt x="0" y="150397"/>
                </a:lnTo>
                <a:lnTo>
                  <a:pt x="324" y="135499"/>
                </a:lnTo>
                <a:lnTo>
                  <a:pt x="7296" y="95966"/>
                </a:lnTo>
                <a:lnTo>
                  <a:pt x="33871" y="50984"/>
                </a:lnTo>
                <a:lnTo>
                  <a:pt x="64408" y="23545"/>
                </a:lnTo>
                <a:lnTo>
                  <a:pt x="109618" y="4119"/>
                </a:lnTo>
                <a:lnTo>
                  <a:pt x="141643" y="0"/>
                </a:lnTo>
                <a:close/>
              </a:path>
            </a:pathLst>
          </a:custGeom>
          <a:ln w="10668">
            <a:solidFill>
              <a:srgbClr val="7C7C7C"/>
            </a:solidFill>
          </a:ln>
        </p:spPr>
        <p:txBody>
          <a:bodyPr wrap="square" lIns="0" tIns="0" rIns="0" bIns="0" rtlCol="0">
            <a:noAutofit/>
          </a:bodyPr>
          <a:lstStyle/>
          <a:p>
            <a:endParaRPr/>
          </a:p>
        </p:txBody>
      </p:sp>
    </p:spTree>
    <p:extLst>
      <p:ext uri="{BB962C8B-B14F-4D97-AF65-F5344CB8AC3E}">
        <p14:creationId xmlns:p14="http://schemas.microsoft.com/office/powerpoint/2010/main" val="17513061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p:nvPr/>
        </p:nvSpPr>
        <p:spPr>
          <a:xfrm>
            <a:off x="189343" y="192930"/>
            <a:ext cx="2991610" cy="544611"/>
          </a:xfrm>
          <a:prstGeom prst="rect">
            <a:avLst/>
          </a:prstGeom>
        </p:spPr>
        <p:txBody>
          <a:bodyPr vert="horz" wrap="square" lIns="0" tIns="0" rIns="0" bIns="0" rtlCol="0">
            <a:noAutofit/>
          </a:bodyPr>
          <a:lstStyle/>
          <a:p>
            <a:pPr marL="12036" algn="l"/>
            <a:r>
              <a:rPr sz="3411" spc="-422" dirty="0" smtClean="0">
                <a:solidFill>
                  <a:schemeClr val="bg1"/>
                </a:solidFill>
                <a:latin typeface="Arial"/>
                <a:cs typeface="Arial"/>
              </a:rPr>
              <a:t>GFS</a:t>
            </a:r>
            <a:r>
              <a:rPr lang="zh-CN" altLang="en-US" sz="3411" spc="-422" dirty="0" smtClean="0">
                <a:solidFill>
                  <a:schemeClr val="bg1"/>
                </a:solidFill>
                <a:latin typeface="Arial"/>
                <a:cs typeface="Arial"/>
              </a:rPr>
              <a:t>数据一致性</a:t>
            </a:r>
            <a:endParaRPr sz="3411" dirty="0">
              <a:solidFill>
                <a:schemeClr val="bg1"/>
              </a:solidFill>
              <a:latin typeface="Arial"/>
              <a:cs typeface="Arial"/>
            </a:endParaRPr>
          </a:p>
        </p:txBody>
      </p:sp>
      <p:sp>
        <p:nvSpPr>
          <p:cNvPr id="4" name="object 4"/>
          <p:cNvSpPr txBox="1"/>
          <p:nvPr/>
        </p:nvSpPr>
        <p:spPr>
          <a:xfrm>
            <a:off x="588665" y="1305396"/>
            <a:ext cx="6987268" cy="3658221"/>
          </a:xfrm>
          <a:prstGeom prst="rect">
            <a:avLst/>
          </a:prstGeom>
        </p:spPr>
        <p:txBody>
          <a:bodyPr vert="horz" wrap="square" lIns="0" tIns="0" rIns="0" bIns="0" rtlCol="0">
            <a:noAutofit/>
          </a:bodyPr>
          <a:lstStyle/>
          <a:p>
            <a:pPr marL="354936" indent="-342900" algn="l">
              <a:buFont typeface="Courier New" panose="02070309020205020404" pitchFamily="49" charset="0"/>
              <a:buChar char="o"/>
            </a:pPr>
            <a:r>
              <a:rPr lang="zh-CN" altLang="en-US" sz="2200" spc="-5" dirty="0" smtClean="0">
                <a:latin typeface="Microsoft JhengHei Light"/>
                <a:cs typeface="Microsoft JhengHei Light"/>
              </a:rPr>
              <a:t>同</a:t>
            </a:r>
            <a:r>
              <a:rPr lang="zh-CN" altLang="en-US" sz="2200" spc="-5" dirty="0">
                <a:latin typeface="Microsoft JhengHei Light"/>
                <a:cs typeface="Microsoft JhengHei Light"/>
              </a:rPr>
              <a:t>一时刻多个客户端并发写入或追加同一文件出现数据不一致性问题</a:t>
            </a:r>
            <a:endParaRPr lang="en-US" altLang="zh-CN" sz="2200" spc="-5" dirty="0">
              <a:latin typeface="Microsoft JhengHei Light"/>
              <a:cs typeface="Microsoft JhengHei Light"/>
            </a:endParaRPr>
          </a:p>
          <a:p>
            <a:pPr marL="469236" indent="-457200" algn="l">
              <a:buFont typeface="Courier New" panose="02070309020205020404" pitchFamily="49" charset="0"/>
              <a:buChar char="o"/>
            </a:pPr>
            <a:r>
              <a:rPr lang="en-US" altLang="zh-CN" sz="2200" spc="-5" dirty="0" smtClean="0">
                <a:latin typeface="Microsoft JhengHei Light"/>
                <a:cs typeface="Microsoft JhengHei Light"/>
              </a:rPr>
              <a:t>GFS </a:t>
            </a:r>
            <a:r>
              <a:rPr lang="zh-CN" altLang="en-US" sz="2200" spc="-5" dirty="0">
                <a:latin typeface="Microsoft JhengHei Light"/>
                <a:cs typeface="Microsoft JhengHei Light"/>
              </a:rPr>
              <a:t>使用租约机制来保障在跨多个副本的数据写入中保持顺序一致性。</a:t>
            </a:r>
            <a:endParaRPr lang="en-US" altLang="zh-CN" sz="2200" spc="-5" dirty="0">
              <a:latin typeface="Microsoft JhengHei Light"/>
              <a:cs typeface="Microsoft JhengHei Light"/>
            </a:endParaRPr>
          </a:p>
          <a:p>
            <a:pPr marL="926436" lvl="1" indent="-457200" algn="l">
              <a:buFont typeface="Wingdings" panose="05000000000000000000" pitchFamily="2" charset="2"/>
              <a:buChar char="Ø"/>
            </a:pPr>
            <a:r>
              <a:rPr lang="en-US" altLang="zh-CN" sz="2000" spc="-5" dirty="0">
                <a:latin typeface="Microsoft JhengHei Light"/>
                <a:cs typeface="Microsoft JhengHei Light"/>
              </a:rPr>
              <a:t>GFS Master </a:t>
            </a:r>
            <a:r>
              <a:rPr lang="zh-CN" altLang="en-US" sz="2000" spc="-5" dirty="0">
                <a:latin typeface="Microsoft JhengHei Light"/>
                <a:cs typeface="Microsoft JhengHei Light"/>
              </a:rPr>
              <a:t>将 </a:t>
            </a:r>
            <a:r>
              <a:rPr lang="en-US" altLang="zh-CN" sz="2000" spc="-5" dirty="0">
                <a:latin typeface="Microsoft JhengHei Light"/>
                <a:cs typeface="Microsoft JhengHei Light"/>
              </a:rPr>
              <a:t>chunk </a:t>
            </a:r>
            <a:r>
              <a:rPr lang="zh-CN" altLang="en-US" sz="2000" spc="-5" dirty="0">
                <a:latin typeface="Microsoft JhengHei Light"/>
                <a:cs typeface="Microsoft JhengHei Light"/>
              </a:rPr>
              <a:t>租约发放给其中一个副本，这个副本我们就称为主副本，其他副本称为次副本。</a:t>
            </a:r>
            <a:endParaRPr lang="en-US" altLang="zh-CN" sz="2000" spc="-5" dirty="0">
              <a:latin typeface="Microsoft JhengHei Light"/>
              <a:cs typeface="Microsoft JhengHei Light"/>
            </a:endParaRPr>
          </a:p>
          <a:p>
            <a:pPr marL="926436" lvl="1" indent="-457200" algn="l">
              <a:buFont typeface="Wingdings" panose="05000000000000000000" pitchFamily="2" charset="2"/>
              <a:buChar char="Ø"/>
            </a:pPr>
            <a:r>
              <a:rPr lang="zh-CN" altLang="en-US" sz="2000" spc="-5" dirty="0" smtClean="0">
                <a:latin typeface="Microsoft JhengHei Light"/>
                <a:cs typeface="Microsoft JhengHei Light"/>
              </a:rPr>
              <a:t>主</a:t>
            </a:r>
            <a:r>
              <a:rPr lang="zh-CN" altLang="en-US" sz="2000" spc="-5" dirty="0">
                <a:latin typeface="Microsoft JhengHei Light"/>
                <a:cs typeface="Microsoft JhengHei Light"/>
              </a:rPr>
              <a:t>副</a:t>
            </a:r>
            <a:r>
              <a:rPr lang="zh-CN" altLang="en-US" sz="2000" spc="-5" dirty="0" smtClean="0">
                <a:latin typeface="Microsoft JhengHei Light"/>
                <a:cs typeface="Microsoft JhengHei Light"/>
              </a:rPr>
              <a:t>本确</a:t>
            </a:r>
            <a:r>
              <a:rPr lang="zh-CN" altLang="en-US" sz="2000" spc="-5" dirty="0">
                <a:latin typeface="Microsoft JhengHei Light"/>
                <a:cs typeface="Microsoft JhengHei Light"/>
              </a:rPr>
              <a:t>定一个针对该 </a:t>
            </a:r>
            <a:r>
              <a:rPr lang="en-US" altLang="zh-CN" sz="2000" spc="-5" dirty="0">
                <a:latin typeface="Microsoft JhengHei Light"/>
                <a:cs typeface="Microsoft JhengHei Light"/>
              </a:rPr>
              <a:t>chunk </a:t>
            </a:r>
            <a:r>
              <a:rPr lang="zh-CN" altLang="en-US" sz="2000" spc="-5" dirty="0">
                <a:latin typeface="Microsoft JhengHei Light"/>
                <a:cs typeface="Microsoft JhengHei Light"/>
              </a:rPr>
              <a:t>的写入顺序，次副本则遵守这个顺序，这样就保障了全局顺序一致性。</a:t>
            </a:r>
            <a:endParaRPr lang="en-US" altLang="zh-CN" sz="2000" spc="-5" dirty="0">
              <a:latin typeface="Microsoft JhengHei Light"/>
              <a:cs typeface="Microsoft JhengHei Light"/>
            </a:endParaRPr>
          </a:p>
          <a:p>
            <a:pPr marL="926436" lvl="1" indent="-457200" algn="l">
              <a:buFont typeface="Wingdings" panose="05000000000000000000" pitchFamily="2" charset="2"/>
              <a:buChar char="Ø"/>
            </a:pPr>
            <a:r>
              <a:rPr lang="en-US" altLang="zh-CN" sz="2000" spc="-5" dirty="0" smtClean="0">
                <a:latin typeface="Microsoft JhengHei Light"/>
                <a:cs typeface="Microsoft JhengHei Light"/>
              </a:rPr>
              <a:t>c</a:t>
            </a:r>
            <a:r>
              <a:rPr lang="zh-CN" altLang="en-US" sz="2000" spc="-5" dirty="0" smtClean="0">
                <a:latin typeface="Microsoft JhengHei Light"/>
                <a:cs typeface="Microsoft JhengHei Light"/>
              </a:rPr>
              <a:t>租</a:t>
            </a:r>
            <a:r>
              <a:rPr lang="zh-CN" altLang="en-US" sz="2000" spc="-5" dirty="0">
                <a:latin typeface="Microsoft JhengHei Light"/>
                <a:cs typeface="Microsoft JhengHei Light"/>
              </a:rPr>
              <a:t>约机制的设计主要是为了减轻 </a:t>
            </a:r>
            <a:r>
              <a:rPr lang="en-US" altLang="zh-CN" sz="2000" spc="-5" dirty="0">
                <a:latin typeface="Microsoft JhengHei Light"/>
                <a:cs typeface="Microsoft JhengHei Light"/>
              </a:rPr>
              <a:t>Master </a:t>
            </a:r>
            <a:r>
              <a:rPr lang="zh-CN" altLang="en-US" sz="2000" spc="-5" dirty="0">
                <a:latin typeface="Microsoft JhengHei Light"/>
                <a:cs typeface="Microsoft JhengHei Light"/>
              </a:rPr>
              <a:t>的负担，由主副本所在的 </a:t>
            </a:r>
            <a:r>
              <a:rPr lang="en-US" altLang="zh-CN" sz="2000" spc="-5" dirty="0" smtClean="0">
                <a:latin typeface="Microsoft JhengHei Light"/>
                <a:cs typeface="Microsoft JhengHei Light"/>
              </a:rPr>
              <a:t>chunk server </a:t>
            </a:r>
            <a:r>
              <a:rPr lang="zh-CN" altLang="en-US" sz="2000" spc="-5" dirty="0">
                <a:latin typeface="Microsoft JhengHei Light"/>
                <a:cs typeface="Microsoft JhengHei Light"/>
              </a:rPr>
              <a:t>来承担流水线顺序的安排。</a:t>
            </a:r>
          </a:p>
        </p:txBody>
      </p:sp>
    </p:spTree>
    <p:extLst>
      <p:ext uri="{BB962C8B-B14F-4D97-AF65-F5344CB8AC3E}">
        <p14:creationId xmlns:p14="http://schemas.microsoft.com/office/powerpoint/2010/main" val="105986796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9343" y="192930"/>
            <a:ext cx="1119402" cy="544611"/>
          </a:xfrm>
          <a:prstGeom prst="rect">
            <a:avLst/>
          </a:prstGeom>
        </p:spPr>
        <p:txBody>
          <a:bodyPr vert="horz" wrap="square" lIns="0" tIns="0" rIns="0" bIns="0" rtlCol="0">
            <a:noAutofit/>
          </a:bodyPr>
          <a:lstStyle/>
          <a:p>
            <a:pPr marL="12036" algn="l"/>
            <a:r>
              <a:rPr sz="3411" spc="-422" dirty="0">
                <a:solidFill>
                  <a:schemeClr val="bg1"/>
                </a:solidFill>
                <a:latin typeface="Arial"/>
                <a:cs typeface="Arial"/>
              </a:rPr>
              <a:t>GFS</a:t>
            </a:r>
            <a:endParaRPr sz="3411" dirty="0">
              <a:solidFill>
                <a:schemeClr val="bg1"/>
              </a:solidFill>
              <a:latin typeface="Arial"/>
              <a:cs typeface="Arial"/>
            </a:endParaRPr>
          </a:p>
        </p:txBody>
      </p:sp>
      <p:sp>
        <p:nvSpPr>
          <p:cNvPr id="3" name="object 3"/>
          <p:cNvSpPr txBox="1"/>
          <p:nvPr/>
        </p:nvSpPr>
        <p:spPr>
          <a:xfrm>
            <a:off x="277951" y="826365"/>
            <a:ext cx="2157983" cy="485033"/>
          </a:xfrm>
          <a:prstGeom prst="rect">
            <a:avLst/>
          </a:prstGeom>
        </p:spPr>
        <p:txBody>
          <a:bodyPr vert="horz" wrap="square" lIns="0" tIns="0" rIns="0" bIns="0" rtlCol="0">
            <a:noAutofit/>
          </a:bodyPr>
          <a:lstStyle/>
          <a:p>
            <a:pPr marL="337001" indent="-324965">
              <a:buFont typeface="Arial"/>
              <a:buChar char="•"/>
              <a:tabLst>
                <a:tab pos="336398" algn="l"/>
              </a:tabLst>
            </a:pPr>
            <a:r>
              <a:rPr sz="3032" spc="-375" dirty="0">
                <a:latin typeface="Arial"/>
                <a:cs typeface="Arial"/>
              </a:rPr>
              <a:t>GFS</a:t>
            </a:r>
            <a:r>
              <a:rPr sz="3032" spc="-375" dirty="0">
                <a:latin typeface="Microsoft JhengHei Light"/>
                <a:cs typeface="Microsoft JhengHei Light"/>
              </a:rPr>
              <a:t>写流程</a:t>
            </a:r>
            <a:endParaRPr sz="3032">
              <a:latin typeface="Microsoft JhengHei Light"/>
              <a:cs typeface="Microsoft JhengHei Light"/>
            </a:endParaRPr>
          </a:p>
        </p:txBody>
      </p:sp>
      <p:pic>
        <p:nvPicPr>
          <p:cNvPr id="6" name="Picture 5"/>
          <p:cNvPicPr>
            <a:picLocks noChangeAspect="1"/>
          </p:cNvPicPr>
          <p:nvPr/>
        </p:nvPicPr>
        <p:blipFill>
          <a:blip r:embed="rId2"/>
          <a:stretch>
            <a:fillRect/>
          </a:stretch>
        </p:blipFill>
        <p:spPr>
          <a:xfrm>
            <a:off x="1092721" y="1400222"/>
            <a:ext cx="6519689" cy="4827617"/>
          </a:xfrm>
          <a:prstGeom prst="rect">
            <a:avLst/>
          </a:prstGeom>
        </p:spPr>
      </p:pic>
      <p:sp>
        <p:nvSpPr>
          <p:cNvPr id="7" name="TextBox 6"/>
          <p:cNvSpPr txBox="1"/>
          <p:nvPr/>
        </p:nvSpPr>
        <p:spPr>
          <a:xfrm>
            <a:off x="3973041" y="3681660"/>
            <a:ext cx="1440160" cy="646331"/>
          </a:xfrm>
          <a:prstGeom prst="rect">
            <a:avLst/>
          </a:prstGeom>
          <a:noFill/>
          <a:ln>
            <a:solidFill>
              <a:srgbClr val="FF0000"/>
            </a:solidFill>
          </a:ln>
        </p:spPr>
        <p:txBody>
          <a:bodyPr wrap="square" rtlCol="0">
            <a:spAutoFit/>
          </a:bodyPr>
          <a:lstStyle/>
          <a:p>
            <a:r>
              <a:rPr lang="zh-CN" altLang="en-US" dirty="0" smtClean="0">
                <a:solidFill>
                  <a:srgbClr val="FF0000"/>
                </a:solidFill>
              </a:rPr>
              <a:t>主副本确定写入顺序</a:t>
            </a:r>
            <a:endParaRPr lang="en-US" dirty="0">
              <a:solidFill>
                <a:srgbClr val="FF0000"/>
              </a:solidFill>
            </a:endParaRPr>
          </a:p>
        </p:txBody>
      </p:sp>
      <p:cxnSp>
        <p:nvCxnSpPr>
          <p:cNvPr id="9" name="Straight Arrow Connector 8"/>
          <p:cNvCxnSpPr>
            <a:endCxn id="7" idx="3"/>
          </p:cNvCxnSpPr>
          <p:nvPr/>
        </p:nvCxnSpPr>
        <p:spPr bwMode="auto">
          <a:xfrm flipH="1" flipV="1">
            <a:off x="5413201" y="4004826"/>
            <a:ext cx="432048" cy="18089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73554473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3011" y="184721"/>
            <a:ext cx="889710" cy="544611"/>
          </a:xfrm>
          <a:prstGeom prst="rect">
            <a:avLst/>
          </a:prstGeom>
        </p:spPr>
        <p:txBody>
          <a:bodyPr vert="horz" wrap="square" lIns="0" tIns="0" rIns="0" bIns="0" rtlCol="0">
            <a:noAutofit/>
          </a:bodyPr>
          <a:lstStyle/>
          <a:p>
            <a:pPr marL="12036"/>
            <a:r>
              <a:rPr sz="3411" spc="-422" dirty="0">
                <a:solidFill>
                  <a:schemeClr val="bg1"/>
                </a:solidFill>
                <a:latin typeface="Arial"/>
                <a:cs typeface="Arial"/>
              </a:rPr>
              <a:t>GFS</a:t>
            </a:r>
            <a:endParaRPr sz="3411" dirty="0">
              <a:solidFill>
                <a:schemeClr val="bg1"/>
              </a:solidFill>
              <a:latin typeface="Arial"/>
              <a:cs typeface="Arial"/>
            </a:endParaRPr>
          </a:p>
        </p:txBody>
      </p:sp>
      <p:sp>
        <p:nvSpPr>
          <p:cNvPr id="3" name="object 3"/>
          <p:cNvSpPr txBox="1"/>
          <p:nvPr/>
        </p:nvSpPr>
        <p:spPr>
          <a:xfrm>
            <a:off x="508169" y="1232445"/>
            <a:ext cx="2543123" cy="472998"/>
          </a:xfrm>
          <a:prstGeom prst="rect">
            <a:avLst/>
          </a:prstGeom>
        </p:spPr>
        <p:txBody>
          <a:bodyPr vert="horz" wrap="square" lIns="0" tIns="0" rIns="0" bIns="0" rtlCol="0">
            <a:noAutofit/>
          </a:bodyPr>
          <a:lstStyle/>
          <a:p>
            <a:pPr marL="337001" indent="-325566">
              <a:buFont typeface="Arial"/>
              <a:buChar char="•"/>
              <a:tabLst>
                <a:tab pos="337001" algn="l"/>
              </a:tabLst>
            </a:pPr>
            <a:r>
              <a:rPr sz="3032" spc="-379" dirty="0">
                <a:latin typeface="Arial"/>
                <a:cs typeface="Arial"/>
              </a:rPr>
              <a:t>GF</a:t>
            </a:r>
            <a:r>
              <a:rPr sz="3032" spc="-370" dirty="0">
                <a:latin typeface="Arial"/>
                <a:cs typeface="Arial"/>
              </a:rPr>
              <a:t>S</a:t>
            </a:r>
            <a:r>
              <a:rPr sz="3032" dirty="0">
                <a:latin typeface="Microsoft JhengHei Light"/>
                <a:cs typeface="Microsoft JhengHei Light"/>
              </a:rPr>
              <a:t>系统特点</a:t>
            </a:r>
            <a:endParaRPr sz="3032">
              <a:latin typeface="Microsoft JhengHei Light"/>
              <a:cs typeface="Microsoft JhengHei Light"/>
            </a:endParaRPr>
          </a:p>
        </p:txBody>
      </p:sp>
      <p:sp>
        <p:nvSpPr>
          <p:cNvPr id="4" name="object 4"/>
          <p:cNvSpPr txBox="1"/>
          <p:nvPr/>
        </p:nvSpPr>
        <p:spPr>
          <a:xfrm>
            <a:off x="941737" y="1779104"/>
            <a:ext cx="6946348" cy="2011149"/>
          </a:xfrm>
          <a:prstGeom prst="rect">
            <a:avLst/>
          </a:prstGeom>
        </p:spPr>
        <p:txBody>
          <a:bodyPr vert="horz" wrap="square" lIns="0" tIns="0" rIns="0" bIns="0" rtlCol="0">
            <a:noAutofit/>
          </a:bodyPr>
          <a:lstStyle/>
          <a:p>
            <a:pPr marL="12036" algn="l"/>
            <a:r>
              <a:rPr sz="2655" spc="-19" dirty="0">
                <a:latin typeface="Arial"/>
                <a:cs typeface="Arial"/>
              </a:rPr>
              <a:t>–</a:t>
            </a:r>
            <a:r>
              <a:rPr sz="2655" spc="-76" dirty="0">
                <a:latin typeface="Arial"/>
                <a:cs typeface="Arial"/>
              </a:rPr>
              <a:t> </a:t>
            </a:r>
            <a:r>
              <a:rPr sz="2655" spc="-28" dirty="0">
                <a:latin typeface="Microsoft JhengHei Light"/>
                <a:cs typeface="Microsoft JhengHei Light"/>
              </a:rPr>
              <a:t>采用中心服务器模式</a:t>
            </a:r>
            <a:endParaRPr sz="2655" dirty="0">
              <a:latin typeface="Microsoft JhengHei Light"/>
              <a:cs typeface="Microsoft JhengHei Light"/>
            </a:endParaRPr>
          </a:p>
          <a:p>
            <a:pPr algn="l">
              <a:lnSpc>
                <a:spcPts val="569"/>
              </a:lnSpc>
              <a:spcBef>
                <a:spcPts val="3"/>
              </a:spcBef>
            </a:pPr>
            <a:endParaRPr sz="569" dirty="0"/>
          </a:p>
          <a:p>
            <a:pPr marL="661365" indent="-216644" algn="l">
              <a:buFont typeface="Arial"/>
              <a:buChar char="•"/>
              <a:tabLst>
                <a:tab pos="661365" algn="l"/>
              </a:tabLst>
            </a:pPr>
            <a:r>
              <a:rPr sz="2274" dirty="0">
                <a:latin typeface="Microsoft JhengHei Light"/>
                <a:cs typeface="Microsoft JhengHei Light"/>
              </a:rPr>
              <a:t>可以方便地增加</a:t>
            </a:r>
            <a:r>
              <a:rPr sz="2274" spc="-76" dirty="0">
                <a:latin typeface="Arial"/>
                <a:cs typeface="Arial"/>
              </a:rPr>
              <a:t>Chu</a:t>
            </a:r>
            <a:r>
              <a:rPr sz="2274" dirty="0">
                <a:latin typeface="Arial"/>
                <a:cs typeface="Arial"/>
              </a:rPr>
              <a:t>nk</a:t>
            </a:r>
            <a:r>
              <a:rPr sz="2274" spc="-66" dirty="0">
                <a:latin typeface="Arial"/>
                <a:cs typeface="Arial"/>
              </a:rPr>
              <a:t> </a:t>
            </a:r>
            <a:r>
              <a:rPr sz="2274" spc="-252" dirty="0">
                <a:latin typeface="Arial"/>
                <a:cs typeface="Arial"/>
              </a:rPr>
              <a:t>Se</a:t>
            </a:r>
            <a:r>
              <a:rPr sz="2274" spc="-147" dirty="0">
                <a:latin typeface="Arial"/>
                <a:cs typeface="Arial"/>
              </a:rPr>
              <a:t>r</a:t>
            </a:r>
            <a:r>
              <a:rPr sz="2274" dirty="0">
                <a:latin typeface="Arial"/>
                <a:cs typeface="Arial"/>
              </a:rPr>
              <a:t>ver</a:t>
            </a:r>
          </a:p>
          <a:p>
            <a:pPr algn="l">
              <a:lnSpc>
                <a:spcPts val="521"/>
              </a:lnSpc>
              <a:spcBef>
                <a:spcPts val="22"/>
              </a:spcBef>
              <a:buFont typeface="Arial"/>
              <a:buChar char="•"/>
            </a:pPr>
            <a:endParaRPr sz="521" dirty="0"/>
          </a:p>
          <a:p>
            <a:pPr marL="661365" marR="12036" indent="-216644" algn="l">
              <a:lnSpc>
                <a:spcPct val="100099"/>
              </a:lnSpc>
              <a:buFont typeface="Arial"/>
              <a:buChar char="•"/>
              <a:tabLst>
                <a:tab pos="661365" algn="l"/>
              </a:tabLst>
            </a:pPr>
            <a:r>
              <a:rPr sz="2274" spc="-90" dirty="0">
                <a:latin typeface="Arial"/>
                <a:cs typeface="Arial"/>
              </a:rPr>
              <a:t>Mas</a:t>
            </a:r>
            <a:r>
              <a:rPr sz="2274" spc="9" dirty="0">
                <a:latin typeface="Arial"/>
                <a:cs typeface="Arial"/>
              </a:rPr>
              <a:t>te</a:t>
            </a:r>
            <a:r>
              <a:rPr sz="2274" dirty="0">
                <a:latin typeface="Arial"/>
                <a:cs typeface="Arial"/>
              </a:rPr>
              <a:t>r</a:t>
            </a:r>
            <a:r>
              <a:rPr sz="2274" dirty="0">
                <a:latin typeface="Microsoft JhengHei Light"/>
                <a:cs typeface="Microsoft JhengHei Light"/>
              </a:rPr>
              <a:t>掌握系统内所</a:t>
            </a:r>
            <a:r>
              <a:rPr sz="2274" spc="-9" dirty="0">
                <a:latin typeface="Microsoft JhengHei Light"/>
                <a:cs typeface="Microsoft JhengHei Light"/>
              </a:rPr>
              <a:t>有</a:t>
            </a:r>
            <a:r>
              <a:rPr sz="2274" spc="-76" dirty="0">
                <a:latin typeface="Arial"/>
                <a:cs typeface="Arial"/>
              </a:rPr>
              <a:t>Chu</a:t>
            </a:r>
            <a:r>
              <a:rPr sz="2274" dirty="0">
                <a:latin typeface="Arial"/>
                <a:cs typeface="Arial"/>
              </a:rPr>
              <a:t>nk</a:t>
            </a:r>
            <a:r>
              <a:rPr sz="2274" spc="-66" dirty="0">
                <a:latin typeface="Arial"/>
                <a:cs typeface="Arial"/>
              </a:rPr>
              <a:t> </a:t>
            </a:r>
            <a:r>
              <a:rPr sz="2274" spc="-252" dirty="0">
                <a:latin typeface="Arial"/>
                <a:cs typeface="Arial"/>
              </a:rPr>
              <a:t>Se</a:t>
            </a:r>
            <a:r>
              <a:rPr sz="2274" spc="-147" dirty="0">
                <a:latin typeface="Arial"/>
                <a:cs typeface="Arial"/>
              </a:rPr>
              <a:t>r</a:t>
            </a:r>
            <a:r>
              <a:rPr sz="2274" dirty="0">
                <a:latin typeface="Arial"/>
                <a:cs typeface="Arial"/>
              </a:rPr>
              <a:t>ver</a:t>
            </a:r>
            <a:r>
              <a:rPr sz="2274" dirty="0">
                <a:latin typeface="Microsoft JhengHei Light"/>
                <a:cs typeface="Microsoft JhengHei Light"/>
              </a:rPr>
              <a:t>的情况，方便 进行负载均衡</a:t>
            </a:r>
          </a:p>
          <a:p>
            <a:pPr algn="l">
              <a:lnSpc>
                <a:spcPts val="521"/>
              </a:lnSpc>
              <a:spcBef>
                <a:spcPts val="24"/>
              </a:spcBef>
            </a:pPr>
            <a:endParaRPr sz="521" dirty="0"/>
          </a:p>
          <a:p>
            <a:pPr marL="444720" algn="l"/>
            <a:r>
              <a:rPr sz="2274" dirty="0">
                <a:latin typeface="Arial"/>
                <a:cs typeface="Arial"/>
              </a:rPr>
              <a:t>•</a:t>
            </a:r>
            <a:r>
              <a:rPr sz="2274" spc="275" dirty="0">
                <a:latin typeface="Arial"/>
                <a:cs typeface="Arial"/>
              </a:rPr>
              <a:t> </a:t>
            </a:r>
            <a:r>
              <a:rPr sz="2274" dirty="0">
                <a:latin typeface="Microsoft JhengHei Light"/>
                <a:cs typeface="Microsoft JhengHei Light"/>
              </a:rPr>
              <a:t>不存在元数据的一致性问题</a:t>
            </a:r>
          </a:p>
        </p:txBody>
      </p:sp>
    </p:spTree>
    <p:extLst>
      <p:ext uri="{BB962C8B-B14F-4D97-AF65-F5344CB8AC3E}">
        <p14:creationId xmlns:p14="http://schemas.microsoft.com/office/powerpoint/2010/main" val="328632763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6617" y="225276"/>
            <a:ext cx="1053560" cy="544611"/>
          </a:xfrm>
          <a:prstGeom prst="rect">
            <a:avLst/>
          </a:prstGeom>
        </p:spPr>
        <p:txBody>
          <a:bodyPr vert="horz" wrap="square" lIns="0" tIns="0" rIns="0" bIns="0" rtlCol="0">
            <a:noAutofit/>
          </a:bodyPr>
          <a:lstStyle/>
          <a:p>
            <a:pPr marL="12036"/>
            <a:r>
              <a:rPr sz="3411" spc="-422" dirty="0">
                <a:solidFill>
                  <a:schemeClr val="bg1"/>
                </a:solidFill>
                <a:latin typeface="Arial"/>
                <a:cs typeface="Arial"/>
              </a:rPr>
              <a:t>GFS</a:t>
            </a:r>
            <a:endParaRPr sz="3411" dirty="0">
              <a:solidFill>
                <a:schemeClr val="bg1"/>
              </a:solidFill>
              <a:latin typeface="Arial"/>
              <a:cs typeface="Arial"/>
            </a:endParaRPr>
          </a:p>
        </p:txBody>
      </p:sp>
      <p:sp>
        <p:nvSpPr>
          <p:cNvPr id="3" name="object 3"/>
          <p:cNvSpPr txBox="1"/>
          <p:nvPr/>
        </p:nvSpPr>
        <p:spPr>
          <a:xfrm>
            <a:off x="508169" y="1232445"/>
            <a:ext cx="2543123" cy="472998"/>
          </a:xfrm>
          <a:prstGeom prst="rect">
            <a:avLst/>
          </a:prstGeom>
        </p:spPr>
        <p:txBody>
          <a:bodyPr vert="horz" wrap="square" lIns="0" tIns="0" rIns="0" bIns="0" rtlCol="0">
            <a:noAutofit/>
          </a:bodyPr>
          <a:lstStyle/>
          <a:p>
            <a:pPr marL="337001" indent="-325566">
              <a:buFont typeface="Arial"/>
              <a:buChar char="•"/>
              <a:tabLst>
                <a:tab pos="337001" algn="l"/>
              </a:tabLst>
            </a:pPr>
            <a:r>
              <a:rPr sz="3032" spc="-379" dirty="0">
                <a:latin typeface="Arial"/>
                <a:cs typeface="Arial"/>
              </a:rPr>
              <a:t>GF</a:t>
            </a:r>
            <a:r>
              <a:rPr sz="3032" spc="-370" dirty="0">
                <a:latin typeface="Arial"/>
                <a:cs typeface="Arial"/>
              </a:rPr>
              <a:t>S</a:t>
            </a:r>
            <a:r>
              <a:rPr sz="3032" dirty="0">
                <a:latin typeface="Microsoft JhengHei Light"/>
                <a:cs typeface="Microsoft JhengHei Light"/>
              </a:rPr>
              <a:t>系统特点</a:t>
            </a:r>
            <a:endParaRPr sz="3032">
              <a:latin typeface="Microsoft JhengHei Light"/>
              <a:cs typeface="Microsoft JhengHei Light"/>
            </a:endParaRPr>
          </a:p>
        </p:txBody>
      </p:sp>
      <p:sp>
        <p:nvSpPr>
          <p:cNvPr id="4" name="object 4"/>
          <p:cNvSpPr txBox="1"/>
          <p:nvPr/>
        </p:nvSpPr>
        <p:spPr>
          <a:xfrm>
            <a:off x="941738" y="1779102"/>
            <a:ext cx="7212334" cy="2704400"/>
          </a:xfrm>
          <a:prstGeom prst="rect">
            <a:avLst/>
          </a:prstGeom>
        </p:spPr>
        <p:txBody>
          <a:bodyPr vert="horz" wrap="square" lIns="0" tIns="0" rIns="0" bIns="0" rtlCol="0">
            <a:noAutofit/>
          </a:bodyPr>
          <a:lstStyle/>
          <a:p>
            <a:pPr marR="5233745" algn="l"/>
            <a:r>
              <a:rPr sz="2655" spc="-19" dirty="0">
                <a:latin typeface="Arial"/>
                <a:cs typeface="Arial"/>
              </a:rPr>
              <a:t>–</a:t>
            </a:r>
            <a:r>
              <a:rPr sz="2655" spc="-76" dirty="0">
                <a:latin typeface="Arial"/>
                <a:cs typeface="Arial"/>
              </a:rPr>
              <a:t> </a:t>
            </a:r>
            <a:r>
              <a:rPr sz="2655" spc="-28" dirty="0">
                <a:latin typeface="Microsoft JhengHei Light"/>
                <a:cs typeface="Microsoft JhengHei Light"/>
              </a:rPr>
              <a:t>不缓存数据</a:t>
            </a:r>
            <a:endParaRPr sz="2655" dirty="0">
              <a:latin typeface="Microsoft JhengHei Light"/>
              <a:cs typeface="Microsoft JhengHei Light"/>
            </a:endParaRPr>
          </a:p>
          <a:p>
            <a:pPr algn="l">
              <a:lnSpc>
                <a:spcPts val="569"/>
              </a:lnSpc>
              <a:spcBef>
                <a:spcPts val="3"/>
              </a:spcBef>
            </a:pPr>
            <a:endParaRPr sz="569" dirty="0"/>
          </a:p>
          <a:p>
            <a:pPr marL="661365" marR="284646" indent="-216644" algn="l"/>
            <a:r>
              <a:rPr sz="2274" dirty="0">
                <a:latin typeface="Arial"/>
                <a:cs typeface="Arial"/>
              </a:rPr>
              <a:t>•</a:t>
            </a:r>
            <a:r>
              <a:rPr sz="2274" spc="275" dirty="0">
                <a:latin typeface="Arial"/>
                <a:cs typeface="Arial"/>
              </a:rPr>
              <a:t> </a:t>
            </a:r>
            <a:r>
              <a:rPr sz="2274" spc="-283" dirty="0">
                <a:latin typeface="Arial"/>
                <a:cs typeface="Arial"/>
              </a:rPr>
              <a:t>GFS</a:t>
            </a:r>
            <a:r>
              <a:rPr sz="2274" spc="-283" dirty="0">
                <a:latin typeface="Microsoft JhengHei Light"/>
                <a:cs typeface="Microsoft JhengHei Light"/>
              </a:rPr>
              <a:t>的文件操作大部分是流式读写，不存在大量的 重复读写，使用</a:t>
            </a:r>
            <a:r>
              <a:rPr sz="2274" spc="-133" dirty="0">
                <a:latin typeface="Arial"/>
                <a:cs typeface="Arial"/>
              </a:rPr>
              <a:t>Cache</a:t>
            </a:r>
            <a:r>
              <a:rPr sz="2274" dirty="0">
                <a:latin typeface="Microsoft JhengHei Light"/>
                <a:cs typeface="Microsoft JhengHei Light"/>
              </a:rPr>
              <a:t>对性能提高不大</a:t>
            </a:r>
          </a:p>
          <a:p>
            <a:pPr algn="l">
              <a:lnSpc>
                <a:spcPts val="521"/>
              </a:lnSpc>
              <a:spcBef>
                <a:spcPts val="27"/>
              </a:spcBef>
            </a:pPr>
            <a:endParaRPr sz="521" dirty="0"/>
          </a:p>
          <a:p>
            <a:pPr marL="661365" marR="272610" indent="-216644" algn="l"/>
            <a:r>
              <a:rPr sz="2274" dirty="0">
                <a:latin typeface="Arial"/>
                <a:cs typeface="Arial"/>
              </a:rPr>
              <a:t>•</a:t>
            </a:r>
            <a:r>
              <a:rPr sz="2274" spc="275" dirty="0">
                <a:latin typeface="Arial"/>
                <a:cs typeface="Arial"/>
              </a:rPr>
              <a:t> </a:t>
            </a:r>
            <a:r>
              <a:rPr sz="2274" spc="-76" dirty="0">
                <a:latin typeface="Arial"/>
                <a:cs typeface="Arial"/>
              </a:rPr>
              <a:t>Chu</a:t>
            </a:r>
            <a:r>
              <a:rPr sz="2274" dirty="0">
                <a:latin typeface="Arial"/>
                <a:cs typeface="Arial"/>
              </a:rPr>
              <a:t>nk</a:t>
            </a:r>
            <a:r>
              <a:rPr sz="2274" spc="-76" dirty="0">
                <a:latin typeface="Arial"/>
                <a:cs typeface="Arial"/>
              </a:rPr>
              <a:t> </a:t>
            </a:r>
            <a:r>
              <a:rPr sz="2274" spc="-252" dirty="0">
                <a:latin typeface="Arial"/>
                <a:cs typeface="Arial"/>
              </a:rPr>
              <a:t>Se</a:t>
            </a:r>
            <a:r>
              <a:rPr sz="2274" spc="-147" dirty="0">
                <a:latin typeface="Arial"/>
                <a:cs typeface="Arial"/>
              </a:rPr>
              <a:t>r</a:t>
            </a:r>
            <a:r>
              <a:rPr sz="2274" dirty="0">
                <a:latin typeface="Arial"/>
                <a:cs typeface="Arial"/>
              </a:rPr>
              <a:t>ver</a:t>
            </a:r>
            <a:r>
              <a:rPr sz="2274" dirty="0">
                <a:latin typeface="Microsoft JhengHei Light"/>
                <a:cs typeface="Microsoft JhengHei Light"/>
              </a:rPr>
              <a:t>上的数据存取使用本地文件系统，如 果某个</a:t>
            </a:r>
            <a:r>
              <a:rPr sz="2274" spc="-43" dirty="0">
                <a:latin typeface="Arial"/>
                <a:cs typeface="Arial"/>
              </a:rPr>
              <a:t>Chun</a:t>
            </a:r>
            <a:r>
              <a:rPr sz="2274" spc="-57" dirty="0">
                <a:latin typeface="Arial"/>
                <a:cs typeface="Arial"/>
              </a:rPr>
              <a:t>k</a:t>
            </a:r>
            <a:r>
              <a:rPr sz="2274" dirty="0">
                <a:latin typeface="Microsoft JhengHei Light"/>
                <a:cs typeface="Microsoft JhengHei Light"/>
              </a:rPr>
              <a:t>读取频繁，文件系统具</a:t>
            </a:r>
            <a:r>
              <a:rPr sz="2274" spc="5" dirty="0">
                <a:latin typeface="Microsoft JhengHei Light"/>
                <a:cs typeface="Microsoft JhengHei Light"/>
              </a:rPr>
              <a:t>有</a:t>
            </a:r>
            <a:r>
              <a:rPr sz="2274" spc="-133" dirty="0">
                <a:latin typeface="Arial"/>
                <a:cs typeface="Arial"/>
              </a:rPr>
              <a:t>Cache</a:t>
            </a:r>
            <a:endParaRPr sz="2274" dirty="0">
              <a:latin typeface="Arial"/>
              <a:cs typeface="Arial"/>
            </a:endParaRPr>
          </a:p>
          <a:p>
            <a:pPr algn="l">
              <a:lnSpc>
                <a:spcPts val="521"/>
              </a:lnSpc>
              <a:spcBef>
                <a:spcPts val="25"/>
              </a:spcBef>
            </a:pPr>
            <a:endParaRPr sz="521" dirty="0"/>
          </a:p>
          <a:p>
            <a:pPr marL="444720" algn="l"/>
            <a:r>
              <a:rPr sz="2274" dirty="0">
                <a:latin typeface="Arial"/>
                <a:cs typeface="Arial"/>
              </a:rPr>
              <a:t>•</a:t>
            </a:r>
            <a:r>
              <a:rPr sz="2274" spc="275" dirty="0">
                <a:latin typeface="Arial"/>
                <a:cs typeface="Arial"/>
              </a:rPr>
              <a:t> </a:t>
            </a:r>
            <a:r>
              <a:rPr sz="2274" dirty="0" err="1">
                <a:latin typeface="Microsoft JhengHei Light"/>
                <a:cs typeface="Microsoft JhengHei Light"/>
              </a:rPr>
              <a:t>从可行性看，</a:t>
            </a:r>
            <a:r>
              <a:rPr sz="2274" spc="-133" dirty="0" err="1">
                <a:latin typeface="Arial"/>
                <a:cs typeface="Arial"/>
              </a:rPr>
              <a:t>Cache</a:t>
            </a:r>
            <a:r>
              <a:rPr sz="2274" dirty="0" err="1" smtClean="0">
                <a:latin typeface="Microsoft JhengHei Light"/>
                <a:cs typeface="Microsoft JhengHei Light"/>
              </a:rPr>
              <a:t>与实际数据一致性维护也极其</a:t>
            </a:r>
            <a:endParaRPr sz="2274" dirty="0">
              <a:latin typeface="Microsoft JhengHei Light"/>
              <a:cs typeface="Microsoft JhengHei Light"/>
            </a:endParaRPr>
          </a:p>
          <a:p>
            <a:pPr marR="5310774" algn="l"/>
            <a:r>
              <a:rPr sz="2274" spc="-5" dirty="0">
                <a:latin typeface="Microsoft JhengHei Light"/>
                <a:cs typeface="Microsoft JhengHei Light"/>
              </a:rPr>
              <a:t>复杂</a:t>
            </a:r>
            <a:endParaRPr sz="2274" dirty="0">
              <a:latin typeface="Microsoft JhengHei Light"/>
              <a:cs typeface="Microsoft JhengHei Light"/>
            </a:endParaRPr>
          </a:p>
        </p:txBody>
      </p:sp>
    </p:spTree>
    <p:extLst>
      <p:ext uri="{BB962C8B-B14F-4D97-AF65-F5344CB8AC3E}">
        <p14:creationId xmlns:p14="http://schemas.microsoft.com/office/powerpoint/2010/main" val="6981187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104" y="205096"/>
            <a:ext cx="8518116" cy="544084"/>
          </a:xfrm>
        </p:spPr>
        <p:txBody>
          <a:bodyPr/>
          <a:lstStyle/>
          <a:p>
            <a:r>
              <a:rPr lang="zh-CN" altLang="en-US" spc="-5" dirty="0" smtClean="0">
                <a:latin typeface="Microsoft JhengHei Light"/>
                <a:cs typeface="Microsoft JhengHei Light"/>
              </a:rPr>
              <a:t>数据存储需求</a:t>
            </a:r>
            <a:endParaRPr lang="en-US" dirty="0"/>
          </a:p>
        </p:txBody>
      </p:sp>
      <p:sp>
        <p:nvSpPr>
          <p:cNvPr id="3" name="Text Placeholder 2"/>
          <p:cNvSpPr>
            <a:spLocks noGrp="1"/>
          </p:cNvSpPr>
          <p:nvPr>
            <p:ph type="body" idx="1"/>
          </p:nvPr>
        </p:nvSpPr>
        <p:spPr/>
        <p:txBody>
          <a:bodyPr/>
          <a:lstStyle/>
          <a:p>
            <a:pPr>
              <a:tabLst>
                <a:tab pos="324365" algn="l"/>
              </a:tabLst>
            </a:pPr>
            <a:r>
              <a:rPr lang="zh-CN" altLang="en-US" sz="2800" dirty="0">
                <a:latin typeface="Microsoft JhengHei Light"/>
                <a:cs typeface="Microsoft JhengHei Light"/>
              </a:rPr>
              <a:t>数</a:t>
            </a:r>
            <a:r>
              <a:rPr lang="zh-CN" altLang="en-US" sz="2800" dirty="0" smtClean="0">
                <a:latin typeface="Microsoft JhengHei Light"/>
                <a:cs typeface="Microsoft JhengHei Light"/>
              </a:rPr>
              <a:t>据保存</a:t>
            </a:r>
          </a:p>
          <a:p>
            <a:pPr>
              <a:lnSpc>
                <a:spcPts val="616"/>
              </a:lnSpc>
              <a:spcBef>
                <a:spcPts val="46"/>
              </a:spcBef>
            </a:pPr>
            <a:endParaRPr lang="zh-CN" altLang="en-US" sz="500" dirty="0" smtClean="0"/>
          </a:p>
          <a:p>
            <a:pPr marR="541611" lvl="1"/>
            <a:endParaRPr lang="zh-CN" altLang="en-US" sz="299" dirty="0"/>
          </a:p>
          <a:p>
            <a:pPr marL="878613"/>
            <a:r>
              <a:rPr lang="zh-CN" altLang="en-US" sz="2000" dirty="0" smtClean="0">
                <a:latin typeface="Microsoft JhengHei Light"/>
                <a:cs typeface="Microsoft JhengHei Light"/>
              </a:rPr>
              <a:t>普</a:t>
            </a:r>
            <a:r>
              <a:rPr lang="zh-CN" altLang="en-US" sz="2000" dirty="0">
                <a:latin typeface="Microsoft JhengHei Light"/>
                <a:cs typeface="Microsoft JhengHei Light"/>
              </a:rPr>
              <a:t>通存储</a:t>
            </a:r>
          </a:p>
          <a:p>
            <a:pPr>
              <a:lnSpc>
                <a:spcPts val="521"/>
              </a:lnSpc>
              <a:spcBef>
                <a:spcPts val="26"/>
              </a:spcBef>
            </a:pPr>
            <a:endParaRPr lang="zh-CN" altLang="en-US" sz="400" dirty="0"/>
          </a:p>
          <a:p>
            <a:pPr marL="878613"/>
            <a:r>
              <a:rPr lang="zh-CN" altLang="en-US" sz="2000" dirty="0" smtClean="0">
                <a:latin typeface="Microsoft JhengHei Light"/>
                <a:cs typeface="Microsoft JhengHei Light"/>
              </a:rPr>
              <a:t>备</a:t>
            </a:r>
            <a:r>
              <a:rPr lang="zh-CN" altLang="en-US" sz="2000" dirty="0">
                <a:latin typeface="Microsoft JhengHei Light"/>
                <a:cs typeface="Microsoft JhengHei Light"/>
              </a:rPr>
              <a:t>份</a:t>
            </a:r>
          </a:p>
          <a:p>
            <a:pPr>
              <a:lnSpc>
                <a:spcPts val="521"/>
              </a:lnSpc>
              <a:spcBef>
                <a:spcPts val="24"/>
              </a:spcBef>
            </a:pPr>
            <a:endParaRPr lang="zh-CN" altLang="en-US" sz="400" dirty="0"/>
          </a:p>
          <a:p>
            <a:pPr marL="878613"/>
            <a:r>
              <a:rPr lang="zh-CN" altLang="en-US" sz="2000" spc="-5" dirty="0" smtClean="0">
                <a:latin typeface="Microsoft JhengHei Light"/>
                <a:cs typeface="Microsoft JhengHei Light"/>
              </a:rPr>
              <a:t>历</a:t>
            </a:r>
            <a:r>
              <a:rPr lang="zh-CN" altLang="en-US" sz="2000" spc="-5" dirty="0">
                <a:latin typeface="Microsoft JhengHei Light"/>
                <a:cs typeface="Microsoft JhengHei Light"/>
              </a:rPr>
              <a:t>史记录</a:t>
            </a:r>
            <a:endParaRPr lang="zh-CN" altLang="en-US" sz="2000" dirty="0">
              <a:latin typeface="Microsoft JhengHei Light"/>
              <a:cs typeface="Microsoft JhengHei Light"/>
            </a:endParaRPr>
          </a:p>
          <a:p>
            <a:pPr lvl="1">
              <a:lnSpc>
                <a:spcPts val="569"/>
              </a:lnSpc>
              <a:spcBef>
                <a:spcPts val="44"/>
              </a:spcBef>
            </a:pPr>
            <a:endParaRPr lang="zh-CN" altLang="en-US" sz="299" dirty="0"/>
          </a:p>
          <a:p>
            <a:pPr marL="342899" lvl="1" indent="-342899">
              <a:buClr>
                <a:schemeClr val="tx1"/>
              </a:buClr>
              <a:buSzPct val="80000"/>
              <a:buFont typeface="Wingdings" pitchFamily="2" charset="2"/>
              <a:buChar char="¢"/>
              <a:tabLst>
                <a:tab pos="324365" algn="l"/>
              </a:tabLst>
            </a:pPr>
            <a:r>
              <a:rPr lang="zh-CN" altLang="en-US" dirty="0">
                <a:solidFill>
                  <a:schemeClr val="tx2"/>
                </a:solidFill>
                <a:latin typeface="Microsoft JhengHei Light"/>
                <a:cs typeface="Microsoft JhengHei Light"/>
              </a:rPr>
              <a:t>数据共享</a:t>
            </a:r>
            <a:r>
              <a:rPr lang="en-US" altLang="zh-CN" dirty="0">
                <a:solidFill>
                  <a:schemeClr val="tx2"/>
                </a:solidFill>
                <a:latin typeface="Microsoft JhengHei Light"/>
                <a:cs typeface="Microsoft JhengHei Light"/>
              </a:rPr>
              <a:t>/</a:t>
            </a:r>
            <a:r>
              <a:rPr lang="zh-CN" altLang="en-US" dirty="0">
                <a:solidFill>
                  <a:schemeClr val="tx2"/>
                </a:solidFill>
                <a:latin typeface="Microsoft JhengHei Light"/>
                <a:cs typeface="Microsoft JhengHei Light"/>
              </a:rPr>
              <a:t>访问</a:t>
            </a:r>
          </a:p>
          <a:p>
            <a:pPr>
              <a:lnSpc>
                <a:spcPts val="569"/>
              </a:lnSpc>
              <a:spcBef>
                <a:spcPts val="3"/>
              </a:spcBef>
            </a:pPr>
            <a:endParaRPr lang="zh-CN" altLang="en-US" sz="500" dirty="0"/>
          </a:p>
          <a:p>
            <a:pPr marL="878613"/>
            <a:r>
              <a:rPr lang="zh-CN" altLang="en-US" sz="2201" dirty="0">
                <a:solidFill>
                  <a:schemeClr val="tx2"/>
                </a:solidFill>
                <a:latin typeface="Microsoft JhengHei Light"/>
                <a:cs typeface="Microsoft JhengHei Light"/>
              </a:rPr>
              <a:t>上传</a:t>
            </a:r>
          </a:p>
          <a:p>
            <a:pPr>
              <a:lnSpc>
                <a:spcPts val="521"/>
              </a:lnSpc>
              <a:spcBef>
                <a:spcPts val="24"/>
              </a:spcBef>
            </a:pPr>
            <a:endParaRPr lang="zh-CN" altLang="en-US" sz="2201" dirty="0">
              <a:solidFill>
                <a:schemeClr val="tx2"/>
              </a:solidFill>
              <a:latin typeface="Microsoft JhengHei Light"/>
              <a:cs typeface="Microsoft JhengHei Light"/>
            </a:endParaRPr>
          </a:p>
          <a:p>
            <a:pPr marL="878613"/>
            <a:r>
              <a:rPr lang="zh-CN" altLang="en-US" sz="2201" dirty="0">
                <a:solidFill>
                  <a:schemeClr val="tx2"/>
                </a:solidFill>
                <a:latin typeface="Microsoft JhengHei Light"/>
                <a:cs typeface="Microsoft JhengHei Light"/>
              </a:rPr>
              <a:t>下载</a:t>
            </a:r>
          </a:p>
          <a:p>
            <a:pPr>
              <a:lnSpc>
                <a:spcPts val="521"/>
              </a:lnSpc>
              <a:spcBef>
                <a:spcPts val="27"/>
              </a:spcBef>
            </a:pPr>
            <a:endParaRPr lang="zh-CN" altLang="en-US" sz="2201" dirty="0">
              <a:solidFill>
                <a:schemeClr val="tx2"/>
              </a:solidFill>
              <a:latin typeface="Microsoft JhengHei Light"/>
              <a:cs typeface="Microsoft JhengHei Light"/>
            </a:endParaRPr>
          </a:p>
          <a:p>
            <a:pPr marL="878613"/>
            <a:r>
              <a:rPr lang="zh-CN" altLang="en-US" sz="2201" dirty="0">
                <a:solidFill>
                  <a:schemeClr val="tx2"/>
                </a:solidFill>
                <a:latin typeface="Microsoft JhengHei Light"/>
                <a:cs typeface="Microsoft JhengHei Light"/>
              </a:rPr>
              <a:t>调用</a:t>
            </a:r>
          </a:p>
          <a:p>
            <a:endParaRPr lang="en-US" dirty="0"/>
          </a:p>
        </p:txBody>
      </p:sp>
      <p:sp>
        <p:nvSpPr>
          <p:cNvPr id="4" name="Slide Number Placeholder 3"/>
          <p:cNvSpPr>
            <a:spLocks noGrp="1"/>
          </p:cNvSpPr>
          <p:nvPr>
            <p:ph type="sldNum" sz="quarter" idx="7"/>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370066759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8625" y="153268"/>
            <a:ext cx="936104" cy="544611"/>
          </a:xfrm>
          <a:prstGeom prst="rect">
            <a:avLst/>
          </a:prstGeom>
        </p:spPr>
        <p:txBody>
          <a:bodyPr vert="horz" wrap="square" lIns="0" tIns="0" rIns="0" bIns="0" rtlCol="0">
            <a:noAutofit/>
          </a:bodyPr>
          <a:lstStyle/>
          <a:p>
            <a:pPr marL="12036"/>
            <a:r>
              <a:rPr sz="3411" spc="-422" dirty="0">
                <a:solidFill>
                  <a:schemeClr val="bg1"/>
                </a:solidFill>
                <a:latin typeface="Arial"/>
                <a:cs typeface="Arial"/>
              </a:rPr>
              <a:t>GFS</a:t>
            </a:r>
            <a:endParaRPr sz="3411" dirty="0">
              <a:solidFill>
                <a:schemeClr val="bg1"/>
              </a:solidFill>
              <a:latin typeface="Arial"/>
              <a:cs typeface="Arial"/>
            </a:endParaRPr>
          </a:p>
        </p:txBody>
      </p:sp>
      <p:sp>
        <p:nvSpPr>
          <p:cNvPr id="3" name="object 3"/>
          <p:cNvSpPr txBox="1"/>
          <p:nvPr/>
        </p:nvSpPr>
        <p:spPr>
          <a:xfrm>
            <a:off x="508169" y="1232445"/>
            <a:ext cx="2543123" cy="472998"/>
          </a:xfrm>
          <a:prstGeom prst="rect">
            <a:avLst/>
          </a:prstGeom>
        </p:spPr>
        <p:txBody>
          <a:bodyPr vert="horz" wrap="square" lIns="0" tIns="0" rIns="0" bIns="0" rtlCol="0">
            <a:noAutofit/>
          </a:bodyPr>
          <a:lstStyle/>
          <a:p>
            <a:pPr marL="337001" indent="-325566">
              <a:buFont typeface="Arial"/>
              <a:buChar char="•"/>
              <a:tabLst>
                <a:tab pos="337001" algn="l"/>
              </a:tabLst>
            </a:pPr>
            <a:r>
              <a:rPr sz="3032" spc="-379" dirty="0">
                <a:latin typeface="Arial"/>
                <a:cs typeface="Arial"/>
              </a:rPr>
              <a:t>GF</a:t>
            </a:r>
            <a:r>
              <a:rPr sz="3032" spc="-370" dirty="0">
                <a:latin typeface="Arial"/>
                <a:cs typeface="Arial"/>
              </a:rPr>
              <a:t>S</a:t>
            </a:r>
            <a:r>
              <a:rPr sz="3032" dirty="0">
                <a:latin typeface="Microsoft JhengHei Light"/>
                <a:cs typeface="Microsoft JhengHei Light"/>
              </a:rPr>
              <a:t>系统特点</a:t>
            </a:r>
          </a:p>
        </p:txBody>
      </p:sp>
      <p:sp>
        <p:nvSpPr>
          <p:cNvPr id="4" name="object 4"/>
          <p:cNvSpPr txBox="1"/>
          <p:nvPr/>
        </p:nvSpPr>
        <p:spPr>
          <a:xfrm>
            <a:off x="941739" y="1779102"/>
            <a:ext cx="7187661" cy="3328446"/>
          </a:xfrm>
          <a:prstGeom prst="rect">
            <a:avLst/>
          </a:prstGeom>
        </p:spPr>
        <p:txBody>
          <a:bodyPr vert="horz" wrap="square" lIns="0" tIns="0" rIns="0" bIns="0" rtlCol="0">
            <a:noAutofit/>
          </a:bodyPr>
          <a:lstStyle/>
          <a:p>
            <a:pPr marL="12036" algn="l"/>
            <a:r>
              <a:rPr sz="2655" spc="-19" dirty="0">
                <a:latin typeface="Arial"/>
                <a:cs typeface="Arial"/>
              </a:rPr>
              <a:t>–</a:t>
            </a:r>
            <a:r>
              <a:rPr sz="2655" spc="-76" dirty="0">
                <a:latin typeface="Arial"/>
                <a:cs typeface="Arial"/>
              </a:rPr>
              <a:t> </a:t>
            </a:r>
            <a:r>
              <a:rPr sz="2655" spc="-28" dirty="0">
                <a:latin typeface="Microsoft JhengHei Light"/>
                <a:cs typeface="Microsoft JhengHei Light"/>
              </a:rPr>
              <a:t>在用户态下实现</a:t>
            </a:r>
            <a:endParaRPr sz="2655" dirty="0">
              <a:latin typeface="Microsoft JhengHei Light"/>
              <a:cs typeface="Microsoft JhengHei Light"/>
            </a:endParaRPr>
          </a:p>
          <a:p>
            <a:pPr algn="l">
              <a:lnSpc>
                <a:spcPts val="569"/>
              </a:lnSpc>
              <a:spcBef>
                <a:spcPts val="3"/>
              </a:spcBef>
            </a:pPr>
            <a:endParaRPr sz="569" dirty="0"/>
          </a:p>
          <a:p>
            <a:pPr marL="661365" marR="12036" indent="-216644" algn="l">
              <a:buFont typeface="Arial"/>
              <a:buChar char="•"/>
              <a:tabLst>
                <a:tab pos="661365" algn="l"/>
              </a:tabLst>
            </a:pPr>
            <a:r>
              <a:rPr sz="2274" dirty="0">
                <a:latin typeface="Microsoft JhengHei Light"/>
                <a:cs typeface="Microsoft JhengHei Light"/>
              </a:rPr>
              <a:t>直接利用</a:t>
            </a:r>
            <a:r>
              <a:rPr sz="2274" spc="-76" dirty="0">
                <a:latin typeface="Arial"/>
                <a:cs typeface="Arial"/>
              </a:rPr>
              <a:t>Chu</a:t>
            </a:r>
            <a:r>
              <a:rPr sz="2274" dirty="0">
                <a:latin typeface="Arial"/>
                <a:cs typeface="Arial"/>
              </a:rPr>
              <a:t>nk</a:t>
            </a:r>
            <a:r>
              <a:rPr sz="2274" spc="-66" dirty="0">
                <a:latin typeface="Arial"/>
                <a:cs typeface="Arial"/>
              </a:rPr>
              <a:t> </a:t>
            </a:r>
            <a:r>
              <a:rPr sz="2274" spc="-252" dirty="0">
                <a:latin typeface="Arial"/>
                <a:cs typeface="Arial"/>
              </a:rPr>
              <a:t>Se</a:t>
            </a:r>
            <a:r>
              <a:rPr sz="2274" spc="-147" dirty="0">
                <a:latin typeface="Arial"/>
                <a:cs typeface="Arial"/>
              </a:rPr>
              <a:t>r</a:t>
            </a:r>
            <a:r>
              <a:rPr sz="2274" dirty="0">
                <a:latin typeface="Arial"/>
                <a:cs typeface="Arial"/>
              </a:rPr>
              <a:t>ver</a:t>
            </a:r>
            <a:r>
              <a:rPr sz="2274" dirty="0">
                <a:latin typeface="Microsoft JhengHei Light"/>
                <a:cs typeface="Microsoft JhengHei Light"/>
              </a:rPr>
              <a:t>的文件系统存取</a:t>
            </a:r>
            <a:r>
              <a:rPr sz="2274" spc="-76" dirty="0">
                <a:latin typeface="Arial"/>
                <a:cs typeface="Arial"/>
              </a:rPr>
              <a:t>Chu</a:t>
            </a:r>
            <a:r>
              <a:rPr sz="2274" dirty="0">
                <a:latin typeface="Arial"/>
                <a:cs typeface="Arial"/>
              </a:rPr>
              <a:t>n</a:t>
            </a:r>
            <a:r>
              <a:rPr sz="2274" spc="-9" dirty="0">
                <a:latin typeface="Arial"/>
                <a:cs typeface="Arial"/>
              </a:rPr>
              <a:t>k</a:t>
            </a:r>
            <a:r>
              <a:rPr sz="2274" dirty="0">
                <a:latin typeface="Microsoft JhengHei Light"/>
                <a:cs typeface="Microsoft JhengHei Light"/>
              </a:rPr>
              <a:t>，实现 简单</a:t>
            </a:r>
          </a:p>
          <a:p>
            <a:pPr algn="l">
              <a:lnSpc>
                <a:spcPts val="521"/>
              </a:lnSpc>
              <a:spcBef>
                <a:spcPts val="27"/>
              </a:spcBef>
              <a:buFont typeface="Arial"/>
              <a:buChar char="•"/>
            </a:pPr>
            <a:endParaRPr sz="521" dirty="0"/>
          </a:p>
          <a:p>
            <a:pPr marL="444720" algn="l"/>
            <a:r>
              <a:rPr sz="2274" dirty="0">
                <a:latin typeface="Arial"/>
                <a:cs typeface="Arial"/>
              </a:rPr>
              <a:t>•</a:t>
            </a:r>
            <a:r>
              <a:rPr sz="2274" spc="275" dirty="0">
                <a:latin typeface="Arial"/>
                <a:cs typeface="Arial"/>
              </a:rPr>
              <a:t> </a:t>
            </a:r>
            <a:r>
              <a:rPr sz="2274" dirty="0">
                <a:latin typeface="Microsoft JhengHei Light"/>
                <a:cs typeface="Microsoft JhengHei Light"/>
              </a:rPr>
              <a:t>用户态应用调试较为简单，利于开发</a:t>
            </a:r>
          </a:p>
          <a:p>
            <a:pPr algn="l">
              <a:lnSpc>
                <a:spcPts val="521"/>
              </a:lnSpc>
              <a:spcBef>
                <a:spcPts val="24"/>
              </a:spcBef>
            </a:pPr>
            <a:endParaRPr sz="521" dirty="0"/>
          </a:p>
          <a:p>
            <a:pPr marL="661365" indent="-216644" algn="l">
              <a:buFont typeface="Arial"/>
              <a:buChar char="•"/>
              <a:tabLst>
                <a:tab pos="661365" algn="l"/>
              </a:tabLst>
            </a:pPr>
            <a:r>
              <a:rPr sz="2274" dirty="0">
                <a:latin typeface="Microsoft JhengHei Light"/>
                <a:cs typeface="Microsoft JhengHei Light"/>
              </a:rPr>
              <a:t>用户态的</a:t>
            </a:r>
            <a:r>
              <a:rPr sz="2274" spc="-283" dirty="0">
                <a:latin typeface="Arial"/>
                <a:cs typeface="Arial"/>
              </a:rPr>
              <a:t>GFS</a:t>
            </a:r>
            <a:r>
              <a:rPr sz="2274" spc="-283" dirty="0">
                <a:latin typeface="Microsoft JhengHei Light"/>
                <a:cs typeface="Microsoft JhengHei Light"/>
              </a:rPr>
              <a:t>不会影响</a:t>
            </a:r>
            <a:r>
              <a:rPr sz="2274" spc="-76" dirty="0">
                <a:latin typeface="Arial"/>
                <a:cs typeface="Arial"/>
              </a:rPr>
              <a:t>Chu</a:t>
            </a:r>
            <a:r>
              <a:rPr sz="2274" dirty="0">
                <a:latin typeface="Arial"/>
                <a:cs typeface="Arial"/>
              </a:rPr>
              <a:t>nk</a:t>
            </a:r>
            <a:r>
              <a:rPr sz="2274" spc="-66" dirty="0">
                <a:latin typeface="Arial"/>
                <a:cs typeface="Arial"/>
              </a:rPr>
              <a:t> </a:t>
            </a:r>
            <a:r>
              <a:rPr sz="2274" spc="-252" dirty="0">
                <a:latin typeface="Arial"/>
                <a:cs typeface="Arial"/>
              </a:rPr>
              <a:t>Se</a:t>
            </a:r>
            <a:r>
              <a:rPr sz="2274" spc="-147" dirty="0">
                <a:latin typeface="Arial"/>
                <a:cs typeface="Arial"/>
              </a:rPr>
              <a:t>r</a:t>
            </a:r>
            <a:r>
              <a:rPr sz="2274" dirty="0">
                <a:latin typeface="Arial"/>
                <a:cs typeface="Arial"/>
              </a:rPr>
              <a:t>ver</a:t>
            </a:r>
            <a:r>
              <a:rPr sz="2274" dirty="0">
                <a:latin typeface="Microsoft JhengHei Light"/>
                <a:cs typeface="Microsoft JhengHei Light"/>
              </a:rPr>
              <a:t>的稳定性</a:t>
            </a:r>
          </a:p>
          <a:p>
            <a:pPr algn="l">
              <a:lnSpc>
                <a:spcPts val="569"/>
              </a:lnSpc>
              <a:spcBef>
                <a:spcPts val="41"/>
              </a:spcBef>
            </a:pPr>
            <a:endParaRPr sz="569" dirty="0"/>
          </a:p>
          <a:p>
            <a:pPr marL="12036" algn="l"/>
            <a:r>
              <a:rPr sz="2655" spc="-19" dirty="0">
                <a:latin typeface="Arial"/>
                <a:cs typeface="Arial"/>
              </a:rPr>
              <a:t>–</a:t>
            </a:r>
            <a:r>
              <a:rPr sz="2655" spc="-76" dirty="0">
                <a:latin typeface="Arial"/>
                <a:cs typeface="Arial"/>
              </a:rPr>
              <a:t> </a:t>
            </a:r>
            <a:r>
              <a:rPr sz="2655" spc="-33" dirty="0">
                <a:latin typeface="Microsoft JhengHei Light"/>
                <a:cs typeface="Microsoft JhengHei Light"/>
              </a:rPr>
              <a:t>提供专用的访问接口</a:t>
            </a:r>
            <a:endParaRPr sz="2655" dirty="0">
              <a:latin typeface="Microsoft JhengHei Light"/>
              <a:cs typeface="Microsoft JhengHei Light"/>
            </a:endParaRPr>
          </a:p>
          <a:p>
            <a:pPr algn="l">
              <a:lnSpc>
                <a:spcPts val="569"/>
              </a:lnSpc>
              <a:spcBef>
                <a:spcPts val="6"/>
              </a:spcBef>
            </a:pPr>
            <a:endParaRPr sz="569" dirty="0"/>
          </a:p>
          <a:p>
            <a:pPr marL="444720" algn="l"/>
            <a:r>
              <a:rPr sz="2274" dirty="0">
                <a:latin typeface="Arial"/>
                <a:cs typeface="Arial"/>
              </a:rPr>
              <a:t>•</a:t>
            </a:r>
            <a:r>
              <a:rPr sz="2274" spc="275" dirty="0">
                <a:latin typeface="Arial"/>
                <a:cs typeface="Arial"/>
              </a:rPr>
              <a:t> </a:t>
            </a:r>
            <a:r>
              <a:rPr sz="2274" dirty="0">
                <a:latin typeface="Microsoft JhengHei Light"/>
                <a:cs typeface="Microsoft JhengHei Light"/>
              </a:rPr>
              <a:t>未提供标准的</a:t>
            </a:r>
            <a:r>
              <a:rPr sz="2274" spc="-137" dirty="0">
                <a:latin typeface="Arial"/>
                <a:cs typeface="Arial"/>
              </a:rPr>
              <a:t>POSI</a:t>
            </a:r>
            <a:r>
              <a:rPr sz="2274" spc="-156" dirty="0">
                <a:latin typeface="Arial"/>
                <a:cs typeface="Arial"/>
              </a:rPr>
              <a:t>X</a:t>
            </a:r>
            <a:r>
              <a:rPr sz="2274" dirty="0">
                <a:latin typeface="Microsoft JhengHei Light"/>
                <a:cs typeface="Microsoft JhengHei Light"/>
              </a:rPr>
              <a:t>访问接口</a:t>
            </a:r>
          </a:p>
          <a:p>
            <a:pPr algn="l">
              <a:lnSpc>
                <a:spcPts val="521"/>
              </a:lnSpc>
              <a:spcBef>
                <a:spcPts val="25"/>
              </a:spcBef>
            </a:pPr>
            <a:endParaRPr sz="521" dirty="0"/>
          </a:p>
          <a:p>
            <a:pPr marL="444720" algn="l"/>
            <a:r>
              <a:rPr sz="2274" dirty="0">
                <a:latin typeface="Arial"/>
                <a:cs typeface="Arial"/>
              </a:rPr>
              <a:t>•</a:t>
            </a:r>
            <a:r>
              <a:rPr sz="2274" spc="275" dirty="0">
                <a:latin typeface="Arial"/>
                <a:cs typeface="Arial"/>
              </a:rPr>
              <a:t> </a:t>
            </a:r>
            <a:r>
              <a:rPr sz="2274" dirty="0">
                <a:latin typeface="Microsoft JhengHei Light"/>
                <a:cs typeface="Microsoft JhengHei Light"/>
              </a:rPr>
              <a:t>降低</a:t>
            </a:r>
            <a:r>
              <a:rPr sz="2274" spc="-283" dirty="0">
                <a:latin typeface="Arial"/>
                <a:cs typeface="Arial"/>
              </a:rPr>
              <a:t>GFS</a:t>
            </a:r>
            <a:r>
              <a:rPr sz="2274" spc="-283" dirty="0">
                <a:latin typeface="Microsoft JhengHei Light"/>
                <a:cs typeface="Microsoft JhengHei Light"/>
              </a:rPr>
              <a:t>的实现复杂度</a:t>
            </a:r>
            <a:endParaRPr sz="2274" dirty="0">
              <a:latin typeface="Microsoft JhengHei Light"/>
              <a:cs typeface="Microsoft JhengHei Light"/>
            </a:endParaRPr>
          </a:p>
        </p:txBody>
      </p:sp>
    </p:spTree>
    <p:extLst>
      <p:ext uri="{BB962C8B-B14F-4D97-AF65-F5344CB8AC3E}">
        <p14:creationId xmlns:p14="http://schemas.microsoft.com/office/powerpoint/2010/main" val="323630223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4698" y="153268"/>
            <a:ext cx="1124047" cy="544611"/>
          </a:xfrm>
          <a:prstGeom prst="rect">
            <a:avLst/>
          </a:prstGeom>
        </p:spPr>
        <p:txBody>
          <a:bodyPr vert="horz" wrap="square" lIns="0" tIns="0" rIns="0" bIns="0" rtlCol="0">
            <a:noAutofit/>
          </a:bodyPr>
          <a:lstStyle/>
          <a:p>
            <a:pPr marL="12036" algn="l"/>
            <a:r>
              <a:rPr sz="3411" spc="-422" dirty="0">
                <a:solidFill>
                  <a:schemeClr val="bg1"/>
                </a:solidFill>
                <a:latin typeface="Arial"/>
                <a:cs typeface="Arial"/>
              </a:rPr>
              <a:t>GFS</a:t>
            </a:r>
            <a:endParaRPr sz="3411" dirty="0">
              <a:solidFill>
                <a:schemeClr val="bg1"/>
              </a:solidFill>
              <a:latin typeface="Arial"/>
              <a:cs typeface="Arial"/>
            </a:endParaRPr>
          </a:p>
        </p:txBody>
      </p:sp>
      <p:sp>
        <p:nvSpPr>
          <p:cNvPr id="3" name="object 3"/>
          <p:cNvSpPr txBox="1"/>
          <p:nvPr/>
        </p:nvSpPr>
        <p:spPr>
          <a:xfrm>
            <a:off x="508168" y="1189118"/>
            <a:ext cx="3038989" cy="472998"/>
          </a:xfrm>
          <a:prstGeom prst="rect">
            <a:avLst/>
          </a:prstGeom>
        </p:spPr>
        <p:txBody>
          <a:bodyPr vert="horz" wrap="square" lIns="0" tIns="0" rIns="0" bIns="0" rtlCol="0">
            <a:noAutofit/>
          </a:bodyPr>
          <a:lstStyle/>
          <a:p>
            <a:pPr marL="337001" indent="-325566">
              <a:buFont typeface="Arial"/>
              <a:buChar char="•"/>
              <a:tabLst>
                <a:tab pos="337001" algn="l"/>
              </a:tabLst>
            </a:pPr>
            <a:r>
              <a:rPr sz="3032" spc="-52" dirty="0">
                <a:latin typeface="Arial"/>
                <a:cs typeface="Arial"/>
              </a:rPr>
              <a:t>Maste</a:t>
            </a:r>
            <a:r>
              <a:rPr sz="3032" spc="-38" dirty="0">
                <a:latin typeface="Arial"/>
                <a:cs typeface="Arial"/>
              </a:rPr>
              <a:t>r</a:t>
            </a:r>
            <a:r>
              <a:rPr sz="3032" dirty="0">
                <a:latin typeface="Microsoft JhengHei Light"/>
                <a:cs typeface="Microsoft JhengHei Light"/>
              </a:rPr>
              <a:t>节点任务</a:t>
            </a:r>
            <a:endParaRPr sz="3032">
              <a:latin typeface="Microsoft JhengHei Light"/>
              <a:cs typeface="Microsoft JhengHei Light"/>
            </a:endParaRPr>
          </a:p>
        </p:txBody>
      </p:sp>
      <p:sp>
        <p:nvSpPr>
          <p:cNvPr id="4" name="object 4"/>
          <p:cNvSpPr txBox="1"/>
          <p:nvPr/>
        </p:nvSpPr>
        <p:spPr>
          <a:xfrm>
            <a:off x="941737" y="1695093"/>
            <a:ext cx="7458462" cy="3588414"/>
          </a:xfrm>
          <a:prstGeom prst="rect">
            <a:avLst/>
          </a:prstGeom>
        </p:spPr>
        <p:txBody>
          <a:bodyPr vert="horz" wrap="square" lIns="0" tIns="0" rIns="0" bIns="0" rtlCol="0">
            <a:noAutofit/>
          </a:bodyPr>
          <a:lstStyle/>
          <a:p>
            <a:pPr marL="12036" algn="l"/>
            <a:r>
              <a:rPr sz="2655" spc="-19" dirty="0">
                <a:latin typeface="Arial"/>
                <a:cs typeface="Arial"/>
              </a:rPr>
              <a:t>–</a:t>
            </a:r>
            <a:r>
              <a:rPr sz="2655" spc="-76" dirty="0">
                <a:latin typeface="Arial"/>
                <a:cs typeface="Arial"/>
              </a:rPr>
              <a:t> </a:t>
            </a:r>
            <a:r>
              <a:rPr sz="2655" spc="-33" dirty="0">
                <a:latin typeface="Microsoft JhengHei Light"/>
                <a:cs typeface="Microsoft JhengHei Light"/>
              </a:rPr>
              <a:t>存储元数据</a:t>
            </a:r>
            <a:endParaRPr sz="2655" dirty="0">
              <a:latin typeface="Microsoft JhengHei Light"/>
              <a:cs typeface="Microsoft JhengHei Light"/>
            </a:endParaRPr>
          </a:p>
          <a:p>
            <a:pPr marL="12036" algn="l">
              <a:spcBef>
                <a:spcPts val="316"/>
              </a:spcBef>
            </a:pPr>
            <a:r>
              <a:rPr sz="2655" spc="-19" dirty="0">
                <a:latin typeface="Arial"/>
                <a:cs typeface="Arial"/>
              </a:rPr>
              <a:t>–</a:t>
            </a:r>
            <a:r>
              <a:rPr sz="2655" spc="-76" dirty="0">
                <a:latin typeface="Arial"/>
                <a:cs typeface="Arial"/>
              </a:rPr>
              <a:t> </a:t>
            </a:r>
            <a:r>
              <a:rPr sz="2655" spc="-28" dirty="0">
                <a:latin typeface="Microsoft JhengHei Light"/>
                <a:cs typeface="Microsoft JhengHei Light"/>
              </a:rPr>
              <a:t>文件系统目录管理与加锁</a:t>
            </a:r>
            <a:endParaRPr sz="2655" dirty="0">
              <a:latin typeface="Microsoft JhengHei Light"/>
              <a:cs typeface="Microsoft JhengHei Light"/>
            </a:endParaRPr>
          </a:p>
          <a:p>
            <a:pPr marL="12036" algn="l">
              <a:spcBef>
                <a:spcPts val="316"/>
              </a:spcBef>
            </a:pPr>
            <a:r>
              <a:rPr sz="2655" spc="-19" dirty="0">
                <a:latin typeface="Arial"/>
                <a:cs typeface="Arial"/>
              </a:rPr>
              <a:t>–</a:t>
            </a:r>
            <a:r>
              <a:rPr sz="2655" spc="-76" dirty="0">
                <a:latin typeface="Arial"/>
                <a:cs typeface="Arial"/>
              </a:rPr>
              <a:t> </a:t>
            </a:r>
            <a:r>
              <a:rPr sz="2655" spc="-28" dirty="0">
                <a:latin typeface="Microsoft JhengHei Light"/>
                <a:cs typeface="Microsoft JhengHei Light"/>
              </a:rPr>
              <a:t>与</a:t>
            </a:r>
            <a:r>
              <a:rPr sz="2655" spc="-142" dirty="0">
                <a:latin typeface="Arial"/>
                <a:cs typeface="Arial"/>
              </a:rPr>
              <a:t>Chunk</a:t>
            </a:r>
            <a:r>
              <a:rPr sz="2655" spc="-175" dirty="0">
                <a:latin typeface="Arial"/>
                <a:cs typeface="Arial"/>
              </a:rPr>
              <a:t>S</a:t>
            </a:r>
            <a:r>
              <a:rPr sz="2655" spc="-28" dirty="0">
                <a:latin typeface="Arial"/>
                <a:cs typeface="Arial"/>
              </a:rPr>
              <a:t>erver</a:t>
            </a:r>
            <a:r>
              <a:rPr sz="2655" spc="-28" dirty="0">
                <a:latin typeface="Microsoft JhengHei Light"/>
                <a:cs typeface="Microsoft JhengHei Light"/>
              </a:rPr>
              <a:t>进行周期</a:t>
            </a:r>
            <a:r>
              <a:rPr sz="2655" spc="-24" dirty="0">
                <a:latin typeface="Microsoft JhengHei Light"/>
                <a:cs typeface="Microsoft JhengHei Light"/>
              </a:rPr>
              <a:t>性</a:t>
            </a:r>
            <a:r>
              <a:rPr sz="2655" spc="-28" dirty="0">
                <a:latin typeface="Microsoft JhengHei Light"/>
                <a:cs typeface="Microsoft JhengHei Light"/>
              </a:rPr>
              <a:t>通信</a:t>
            </a:r>
            <a:endParaRPr sz="2655" dirty="0">
              <a:latin typeface="Microsoft JhengHei Light"/>
              <a:cs typeface="Microsoft JhengHei Light"/>
            </a:endParaRPr>
          </a:p>
          <a:p>
            <a:pPr marL="444720" algn="l">
              <a:spcBef>
                <a:spcPts val="303"/>
              </a:spcBef>
            </a:pPr>
            <a:r>
              <a:rPr sz="2274" dirty="0">
                <a:latin typeface="Arial"/>
                <a:cs typeface="Arial"/>
              </a:rPr>
              <a:t>•</a:t>
            </a:r>
            <a:r>
              <a:rPr sz="2274" spc="275" dirty="0">
                <a:latin typeface="Arial"/>
                <a:cs typeface="Arial"/>
              </a:rPr>
              <a:t> </a:t>
            </a:r>
            <a:r>
              <a:rPr sz="2274" dirty="0">
                <a:latin typeface="Microsoft JhengHei Light"/>
                <a:cs typeface="Microsoft JhengHei Light"/>
              </a:rPr>
              <a:t>发送指令，搜集状态，跟踪数据块的完好性</a:t>
            </a:r>
          </a:p>
          <a:p>
            <a:pPr marL="12036" algn="l">
              <a:spcBef>
                <a:spcPts val="289"/>
              </a:spcBef>
            </a:pPr>
            <a:r>
              <a:rPr sz="2655" spc="-19" dirty="0">
                <a:latin typeface="Arial"/>
                <a:cs typeface="Arial"/>
              </a:rPr>
              <a:t>–</a:t>
            </a:r>
            <a:r>
              <a:rPr sz="2655" spc="-76" dirty="0">
                <a:latin typeface="Arial"/>
                <a:cs typeface="Arial"/>
              </a:rPr>
              <a:t> </a:t>
            </a:r>
            <a:r>
              <a:rPr sz="2655" spc="-28" dirty="0">
                <a:latin typeface="Microsoft JhengHei Light"/>
                <a:cs typeface="Microsoft JhengHei Light"/>
              </a:rPr>
              <a:t>数据块创建、复制及负载均衡</a:t>
            </a:r>
            <a:endParaRPr sz="2655" dirty="0">
              <a:latin typeface="Microsoft JhengHei Light"/>
              <a:cs typeface="Microsoft JhengHei Light"/>
            </a:endParaRPr>
          </a:p>
          <a:p>
            <a:pPr algn="l">
              <a:lnSpc>
                <a:spcPts val="569"/>
              </a:lnSpc>
              <a:spcBef>
                <a:spcPts val="42"/>
              </a:spcBef>
            </a:pPr>
            <a:endParaRPr sz="569" dirty="0"/>
          </a:p>
          <a:p>
            <a:pPr marL="661365" marR="12036" indent="-216644" algn="l">
              <a:lnSpc>
                <a:spcPts val="2455"/>
              </a:lnSpc>
            </a:pPr>
            <a:r>
              <a:rPr sz="2274" dirty="0">
                <a:latin typeface="Arial"/>
                <a:cs typeface="Arial"/>
              </a:rPr>
              <a:t>•</a:t>
            </a:r>
            <a:r>
              <a:rPr sz="2274" spc="275" dirty="0">
                <a:latin typeface="Arial"/>
                <a:cs typeface="Arial"/>
              </a:rPr>
              <a:t> </a:t>
            </a:r>
            <a:r>
              <a:rPr sz="2274" dirty="0">
                <a:latin typeface="Microsoft JhengHei Light"/>
                <a:cs typeface="Microsoft JhengHei Light"/>
              </a:rPr>
              <a:t>对</a:t>
            </a:r>
            <a:r>
              <a:rPr sz="2274" spc="-118" dirty="0">
                <a:latin typeface="Arial"/>
                <a:cs typeface="Arial"/>
              </a:rPr>
              <a:t>Chunk</a:t>
            </a:r>
            <a:r>
              <a:rPr sz="2274" spc="-147" dirty="0">
                <a:latin typeface="Arial"/>
                <a:cs typeface="Arial"/>
              </a:rPr>
              <a:t>S</a:t>
            </a:r>
            <a:r>
              <a:rPr sz="2274" spc="-52" dirty="0">
                <a:latin typeface="Arial"/>
                <a:cs typeface="Arial"/>
              </a:rPr>
              <a:t>erver</a:t>
            </a:r>
            <a:r>
              <a:rPr sz="2274" spc="-52" dirty="0">
                <a:latin typeface="Microsoft JhengHei Light"/>
                <a:cs typeface="Microsoft JhengHei Light"/>
              </a:rPr>
              <a:t>的空</a:t>
            </a:r>
            <a:r>
              <a:rPr sz="2274" spc="-14" dirty="0">
                <a:latin typeface="Microsoft JhengHei Light"/>
                <a:cs typeface="Microsoft JhengHei Light"/>
              </a:rPr>
              <a:t>间</a:t>
            </a:r>
            <a:r>
              <a:rPr sz="2274" dirty="0">
                <a:latin typeface="Microsoft JhengHei Light"/>
                <a:cs typeface="Microsoft JhengHei Light"/>
              </a:rPr>
              <a:t>使用和访问速度进行负载均衡， 平滑数据存储和访问请求的负载</a:t>
            </a:r>
          </a:p>
          <a:p>
            <a:pPr marL="444720" algn="l">
              <a:spcBef>
                <a:spcPts val="237"/>
              </a:spcBef>
            </a:pPr>
            <a:r>
              <a:rPr sz="2274" dirty="0">
                <a:latin typeface="Arial"/>
                <a:cs typeface="Arial"/>
              </a:rPr>
              <a:t>•</a:t>
            </a:r>
            <a:r>
              <a:rPr sz="2274" spc="275" dirty="0">
                <a:latin typeface="Arial"/>
                <a:cs typeface="Arial"/>
              </a:rPr>
              <a:t> </a:t>
            </a:r>
            <a:r>
              <a:rPr sz="2274" dirty="0">
                <a:latin typeface="Microsoft JhengHei Light"/>
                <a:cs typeface="Microsoft JhengHei Light"/>
              </a:rPr>
              <a:t>对数据块进行复制、分散</a:t>
            </a:r>
            <a:r>
              <a:rPr sz="2274" spc="5" dirty="0">
                <a:latin typeface="Microsoft JhengHei Light"/>
                <a:cs typeface="Microsoft JhengHei Light"/>
              </a:rPr>
              <a:t>到</a:t>
            </a:r>
            <a:r>
              <a:rPr sz="2274" spc="-76" dirty="0">
                <a:latin typeface="Arial"/>
                <a:cs typeface="Arial"/>
              </a:rPr>
              <a:t>Chu</a:t>
            </a:r>
            <a:r>
              <a:rPr sz="2274" dirty="0">
                <a:latin typeface="Arial"/>
                <a:cs typeface="Arial"/>
              </a:rPr>
              <a:t>n</a:t>
            </a:r>
            <a:r>
              <a:rPr sz="2274" spc="-9" dirty="0">
                <a:latin typeface="Arial"/>
                <a:cs typeface="Arial"/>
              </a:rPr>
              <a:t>k</a:t>
            </a:r>
            <a:r>
              <a:rPr sz="2274" spc="-252" dirty="0">
                <a:latin typeface="Arial"/>
                <a:cs typeface="Arial"/>
              </a:rPr>
              <a:t>Se</a:t>
            </a:r>
            <a:r>
              <a:rPr sz="2274" spc="-147" dirty="0">
                <a:latin typeface="Arial"/>
                <a:cs typeface="Arial"/>
              </a:rPr>
              <a:t>r</a:t>
            </a:r>
            <a:r>
              <a:rPr sz="2274" dirty="0">
                <a:latin typeface="Arial"/>
                <a:cs typeface="Arial"/>
              </a:rPr>
              <a:t>ver</a:t>
            </a:r>
            <a:r>
              <a:rPr sz="2274" dirty="0">
                <a:latin typeface="Microsoft JhengHei Light"/>
                <a:cs typeface="Microsoft JhengHei Light"/>
              </a:rPr>
              <a:t>上</a:t>
            </a:r>
          </a:p>
          <a:p>
            <a:pPr marL="444720" algn="l">
              <a:spcBef>
                <a:spcPts val="270"/>
              </a:spcBef>
            </a:pPr>
            <a:r>
              <a:rPr sz="2274" dirty="0">
                <a:latin typeface="Arial"/>
                <a:cs typeface="Arial"/>
              </a:rPr>
              <a:t>•</a:t>
            </a:r>
            <a:r>
              <a:rPr sz="2274" spc="275" dirty="0">
                <a:latin typeface="Arial"/>
                <a:cs typeface="Arial"/>
              </a:rPr>
              <a:t> </a:t>
            </a:r>
            <a:r>
              <a:rPr sz="2274" dirty="0">
                <a:latin typeface="Microsoft JhengHei Light"/>
                <a:cs typeface="Microsoft JhengHei Light"/>
              </a:rPr>
              <a:t>一旦数据块冗余数小于最低数，就发起复制操作</a:t>
            </a:r>
          </a:p>
        </p:txBody>
      </p:sp>
    </p:spTree>
    <p:extLst>
      <p:ext uri="{BB962C8B-B14F-4D97-AF65-F5344CB8AC3E}">
        <p14:creationId xmlns:p14="http://schemas.microsoft.com/office/powerpoint/2010/main" val="112033105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6618" y="153268"/>
            <a:ext cx="864096" cy="544611"/>
          </a:xfrm>
          <a:prstGeom prst="rect">
            <a:avLst/>
          </a:prstGeom>
        </p:spPr>
        <p:txBody>
          <a:bodyPr vert="horz" wrap="square" lIns="0" tIns="0" rIns="0" bIns="0" rtlCol="0">
            <a:noAutofit/>
          </a:bodyPr>
          <a:lstStyle/>
          <a:p>
            <a:pPr marL="12036"/>
            <a:r>
              <a:rPr sz="3411" spc="-422" dirty="0">
                <a:solidFill>
                  <a:schemeClr val="bg1"/>
                </a:solidFill>
                <a:latin typeface="Arial"/>
                <a:cs typeface="Arial"/>
              </a:rPr>
              <a:t>GFS</a:t>
            </a:r>
            <a:endParaRPr sz="3411" dirty="0">
              <a:solidFill>
                <a:schemeClr val="bg1"/>
              </a:solidFill>
              <a:latin typeface="Arial"/>
              <a:cs typeface="Arial"/>
            </a:endParaRPr>
          </a:p>
        </p:txBody>
      </p:sp>
      <p:sp>
        <p:nvSpPr>
          <p:cNvPr id="3" name="object 3"/>
          <p:cNvSpPr txBox="1"/>
          <p:nvPr/>
        </p:nvSpPr>
        <p:spPr>
          <a:xfrm>
            <a:off x="508168" y="1232445"/>
            <a:ext cx="3038989" cy="472998"/>
          </a:xfrm>
          <a:prstGeom prst="rect">
            <a:avLst/>
          </a:prstGeom>
        </p:spPr>
        <p:txBody>
          <a:bodyPr vert="horz" wrap="square" lIns="0" tIns="0" rIns="0" bIns="0" rtlCol="0">
            <a:noAutofit/>
          </a:bodyPr>
          <a:lstStyle/>
          <a:p>
            <a:pPr marL="337001" indent="-325566">
              <a:buFont typeface="Arial"/>
              <a:buChar char="•"/>
              <a:tabLst>
                <a:tab pos="337001" algn="l"/>
              </a:tabLst>
            </a:pPr>
            <a:r>
              <a:rPr sz="3032" spc="-52" dirty="0">
                <a:latin typeface="Arial"/>
                <a:cs typeface="Arial"/>
              </a:rPr>
              <a:t>Maste</a:t>
            </a:r>
            <a:r>
              <a:rPr sz="3032" spc="-38" dirty="0">
                <a:latin typeface="Arial"/>
                <a:cs typeface="Arial"/>
              </a:rPr>
              <a:t>r</a:t>
            </a:r>
            <a:r>
              <a:rPr sz="3032" dirty="0">
                <a:latin typeface="Microsoft JhengHei Light"/>
                <a:cs typeface="Microsoft JhengHei Light"/>
              </a:rPr>
              <a:t>节点任务</a:t>
            </a:r>
            <a:endParaRPr sz="3032">
              <a:latin typeface="Microsoft JhengHei Light"/>
              <a:cs typeface="Microsoft JhengHei Light"/>
            </a:endParaRPr>
          </a:p>
        </p:txBody>
      </p:sp>
      <p:sp>
        <p:nvSpPr>
          <p:cNvPr id="4" name="object 4"/>
          <p:cNvSpPr txBox="1"/>
          <p:nvPr/>
        </p:nvSpPr>
        <p:spPr>
          <a:xfrm>
            <a:off x="941737" y="1779104"/>
            <a:ext cx="6162228" cy="2565389"/>
          </a:xfrm>
          <a:prstGeom prst="rect">
            <a:avLst/>
          </a:prstGeom>
        </p:spPr>
        <p:txBody>
          <a:bodyPr vert="horz" wrap="square" lIns="0" tIns="0" rIns="0" bIns="0" rtlCol="0">
            <a:noAutofit/>
          </a:bodyPr>
          <a:lstStyle/>
          <a:p>
            <a:pPr marL="12036" algn="l"/>
            <a:r>
              <a:rPr sz="2655" spc="-19" dirty="0">
                <a:latin typeface="Arial"/>
                <a:cs typeface="Arial"/>
              </a:rPr>
              <a:t>–</a:t>
            </a:r>
            <a:r>
              <a:rPr sz="2655" spc="-76" dirty="0">
                <a:latin typeface="Arial"/>
                <a:cs typeface="Arial"/>
              </a:rPr>
              <a:t> </a:t>
            </a:r>
            <a:r>
              <a:rPr sz="2655" spc="-28" dirty="0">
                <a:latin typeface="Microsoft JhengHei Light"/>
                <a:cs typeface="Microsoft JhengHei Light"/>
              </a:rPr>
              <a:t>垃圾回收</a:t>
            </a:r>
            <a:endParaRPr sz="2655" dirty="0">
              <a:latin typeface="Microsoft JhengHei Light"/>
              <a:cs typeface="Microsoft JhengHei Light"/>
            </a:endParaRPr>
          </a:p>
          <a:p>
            <a:pPr algn="l">
              <a:lnSpc>
                <a:spcPts val="569"/>
              </a:lnSpc>
              <a:spcBef>
                <a:spcPts val="3"/>
              </a:spcBef>
            </a:pPr>
            <a:endParaRPr sz="569" dirty="0"/>
          </a:p>
          <a:p>
            <a:pPr marL="444720" algn="l"/>
            <a:r>
              <a:rPr sz="2274" dirty="0">
                <a:latin typeface="Arial"/>
                <a:cs typeface="Arial"/>
              </a:rPr>
              <a:t>•</a:t>
            </a:r>
            <a:r>
              <a:rPr sz="2274" spc="275" dirty="0">
                <a:latin typeface="Arial"/>
                <a:cs typeface="Arial"/>
              </a:rPr>
              <a:t> </a:t>
            </a:r>
            <a:r>
              <a:rPr sz="2274" dirty="0">
                <a:latin typeface="Microsoft JhengHei Light"/>
                <a:cs typeface="Microsoft JhengHei Light"/>
              </a:rPr>
              <a:t>在日志中记录删除操作，并将文件改名隐藏</a:t>
            </a:r>
          </a:p>
          <a:p>
            <a:pPr algn="l">
              <a:lnSpc>
                <a:spcPts val="521"/>
              </a:lnSpc>
              <a:spcBef>
                <a:spcPts val="24"/>
              </a:spcBef>
            </a:pPr>
            <a:endParaRPr sz="521" dirty="0"/>
          </a:p>
          <a:p>
            <a:pPr marL="444720" algn="l"/>
            <a:r>
              <a:rPr sz="2274" dirty="0">
                <a:latin typeface="Arial"/>
                <a:cs typeface="Arial"/>
              </a:rPr>
              <a:t>•</a:t>
            </a:r>
            <a:r>
              <a:rPr sz="2274" spc="275" dirty="0">
                <a:latin typeface="Arial"/>
                <a:cs typeface="Arial"/>
              </a:rPr>
              <a:t> </a:t>
            </a:r>
            <a:r>
              <a:rPr sz="2274" dirty="0">
                <a:latin typeface="Microsoft JhengHei Light"/>
                <a:cs typeface="Microsoft JhengHei Light"/>
              </a:rPr>
              <a:t>缓慢地回收隐藏文件</a:t>
            </a:r>
          </a:p>
          <a:p>
            <a:pPr algn="l">
              <a:lnSpc>
                <a:spcPts val="521"/>
              </a:lnSpc>
              <a:spcBef>
                <a:spcPts val="27"/>
              </a:spcBef>
            </a:pPr>
            <a:endParaRPr sz="521" dirty="0"/>
          </a:p>
          <a:p>
            <a:pPr marL="444720" algn="l"/>
            <a:r>
              <a:rPr sz="2274" dirty="0">
                <a:latin typeface="Arial"/>
                <a:cs typeface="Arial"/>
              </a:rPr>
              <a:t>•</a:t>
            </a:r>
            <a:r>
              <a:rPr sz="2274" spc="275" dirty="0">
                <a:latin typeface="Arial"/>
                <a:cs typeface="Arial"/>
              </a:rPr>
              <a:t> </a:t>
            </a:r>
            <a:r>
              <a:rPr sz="2274" dirty="0">
                <a:latin typeface="Microsoft JhengHei Light"/>
                <a:cs typeface="Microsoft JhengHei Light"/>
              </a:rPr>
              <a:t>与传统文件删除相比更简单、更安全</a:t>
            </a:r>
          </a:p>
          <a:p>
            <a:pPr algn="l">
              <a:lnSpc>
                <a:spcPts val="569"/>
              </a:lnSpc>
              <a:spcBef>
                <a:spcPts val="42"/>
              </a:spcBef>
            </a:pPr>
            <a:endParaRPr sz="569" dirty="0"/>
          </a:p>
          <a:p>
            <a:pPr marL="12036" algn="l"/>
            <a:r>
              <a:rPr sz="2655" spc="-19" dirty="0">
                <a:latin typeface="Arial"/>
                <a:cs typeface="Arial"/>
              </a:rPr>
              <a:t>–</a:t>
            </a:r>
            <a:r>
              <a:rPr sz="2655" spc="-76" dirty="0">
                <a:latin typeface="Arial"/>
                <a:cs typeface="Arial"/>
              </a:rPr>
              <a:t> </a:t>
            </a:r>
            <a:r>
              <a:rPr sz="2655" spc="-28" dirty="0">
                <a:latin typeface="Microsoft JhengHei Light"/>
                <a:cs typeface="Microsoft JhengHei Light"/>
              </a:rPr>
              <a:t>陈旧数据块删除</a:t>
            </a:r>
            <a:endParaRPr sz="2655" dirty="0">
              <a:latin typeface="Microsoft JhengHei Light"/>
              <a:cs typeface="Microsoft JhengHei Light"/>
            </a:endParaRPr>
          </a:p>
          <a:p>
            <a:pPr algn="l">
              <a:lnSpc>
                <a:spcPts val="569"/>
              </a:lnSpc>
              <a:spcBef>
                <a:spcPts val="3"/>
              </a:spcBef>
            </a:pPr>
            <a:endParaRPr sz="569" dirty="0"/>
          </a:p>
          <a:p>
            <a:pPr marL="444720" algn="l"/>
            <a:r>
              <a:rPr sz="2274" dirty="0">
                <a:latin typeface="Arial"/>
                <a:cs typeface="Arial"/>
              </a:rPr>
              <a:t>•</a:t>
            </a:r>
            <a:r>
              <a:rPr sz="2274" spc="275" dirty="0">
                <a:latin typeface="Arial"/>
                <a:cs typeface="Arial"/>
              </a:rPr>
              <a:t> </a:t>
            </a:r>
            <a:r>
              <a:rPr sz="2274" spc="-5" dirty="0">
                <a:latin typeface="Microsoft JhengHei Light"/>
                <a:cs typeface="Microsoft JhengHei Light"/>
              </a:rPr>
              <a:t>探测陈旧的数据块，并删除</a:t>
            </a:r>
            <a:endParaRPr sz="2274" dirty="0">
              <a:latin typeface="Microsoft JhengHei Light"/>
              <a:cs typeface="Microsoft JhengHei Light"/>
            </a:endParaRPr>
          </a:p>
        </p:txBody>
      </p:sp>
    </p:spTree>
    <p:extLst>
      <p:ext uri="{BB962C8B-B14F-4D97-AF65-F5344CB8AC3E}">
        <p14:creationId xmlns:p14="http://schemas.microsoft.com/office/powerpoint/2010/main" val="370858856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2437" y="153268"/>
            <a:ext cx="757039" cy="544611"/>
          </a:xfrm>
          <a:prstGeom prst="rect">
            <a:avLst/>
          </a:prstGeom>
        </p:spPr>
        <p:txBody>
          <a:bodyPr vert="horz" wrap="square" lIns="0" tIns="0" rIns="0" bIns="0" rtlCol="0">
            <a:noAutofit/>
          </a:bodyPr>
          <a:lstStyle/>
          <a:p>
            <a:pPr marL="12036"/>
            <a:r>
              <a:rPr sz="3411" spc="-422" dirty="0">
                <a:solidFill>
                  <a:schemeClr val="bg1"/>
                </a:solidFill>
                <a:latin typeface="Arial"/>
                <a:cs typeface="Arial"/>
              </a:rPr>
              <a:t>GFS</a:t>
            </a:r>
            <a:endParaRPr sz="3411" dirty="0">
              <a:solidFill>
                <a:schemeClr val="bg1"/>
              </a:solidFill>
              <a:latin typeface="Arial"/>
              <a:cs typeface="Arial"/>
            </a:endParaRPr>
          </a:p>
        </p:txBody>
      </p:sp>
      <p:sp>
        <p:nvSpPr>
          <p:cNvPr id="3" name="object 3"/>
          <p:cNvSpPr txBox="1"/>
          <p:nvPr/>
        </p:nvSpPr>
        <p:spPr>
          <a:xfrm>
            <a:off x="508168" y="1232445"/>
            <a:ext cx="3038989" cy="472998"/>
          </a:xfrm>
          <a:prstGeom prst="rect">
            <a:avLst/>
          </a:prstGeom>
        </p:spPr>
        <p:txBody>
          <a:bodyPr vert="horz" wrap="square" lIns="0" tIns="0" rIns="0" bIns="0" rtlCol="0">
            <a:noAutofit/>
          </a:bodyPr>
          <a:lstStyle/>
          <a:p>
            <a:pPr marL="337001" indent="-325566">
              <a:buFont typeface="Arial"/>
              <a:buChar char="•"/>
              <a:tabLst>
                <a:tab pos="337001" algn="l"/>
              </a:tabLst>
            </a:pPr>
            <a:r>
              <a:rPr sz="3032" spc="-52" dirty="0">
                <a:latin typeface="Arial"/>
                <a:cs typeface="Arial"/>
              </a:rPr>
              <a:t>Maste</a:t>
            </a:r>
            <a:r>
              <a:rPr sz="3032" spc="-38" dirty="0">
                <a:latin typeface="Arial"/>
                <a:cs typeface="Arial"/>
              </a:rPr>
              <a:t>r</a:t>
            </a:r>
            <a:r>
              <a:rPr sz="3032" dirty="0">
                <a:latin typeface="Microsoft JhengHei Light"/>
                <a:cs typeface="Microsoft JhengHei Light"/>
              </a:rPr>
              <a:t>节点瓶颈</a:t>
            </a:r>
            <a:endParaRPr sz="3032">
              <a:latin typeface="Microsoft JhengHei Light"/>
              <a:cs typeface="Microsoft JhengHei Light"/>
            </a:endParaRPr>
          </a:p>
        </p:txBody>
      </p:sp>
      <p:sp>
        <p:nvSpPr>
          <p:cNvPr id="4" name="object 4"/>
          <p:cNvSpPr txBox="1"/>
          <p:nvPr/>
        </p:nvSpPr>
        <p:spPr>
          <a:xfrm>
            <a:off x="941739" y="1779103"/>
            <a:ext cx="6683369" cy="2355367"/>
          </a:xfrm>
          <a:prstGeom prst="rect">
            <a:avLst/>
          </a:prstGeom>
        </p:spPr>
        <p:txBody>
          <a:bodyPr vert="horz" wrap="square" lIns="0" tIns="0" rIns="0" bIns="0" rtlCol="0">
            <a:noAutofit/>
          </a:bodyPr>
          <a:lstStyle/>
          <a:p>
            <a:pPr marL="12036" algn="l"/>
            <a:r>
              <a:rPr sz="2655" spc="-19" dirty="0">
                <a:latin typeface="Arial"/>
                <a:cs typeface="Arial"/>
              </a:rPr>
              <a:t>–</a:t>
            </a:r>
            <a:r>
              <a:rPr sz="2655" spc="-76" dirty="0">
                <a:latin typeface="Arial"/>
                <a:cs typeface="Arial"/>
              </a:rPr>
              <a:t> </a:t>
            </a:r>
            <a:r>
              <a:rPr sz="2655" spc="-28" dirty="0">
                <a:latin typeface="Microsoft JhengHei Light"/>
                <a:cs typeface="Microsoft JhengHei Light"/>
              </a:rPr>
              <a:t>尽可能减少数据存取</a:t>
            </a:r>
            <a:r>
              <a:rPr sz="2655" spc="-24" dirty="0">
                <a:latin typeface="Microsoft JhengHei Light"/>
                <a:cs typeface="Microsoft JhengHei Light"/>
              </a:rPr>
              <a:t>中</a:t>
            </a:r>
            <a:r>
              <a:rPr sz="2655" spc="-47" dirty="0">
                <a:latin typeface="Arial"/>
                <a:cs typeface="Arial"/>
              </a:rPr>
              <a:t>Maste</a:t>
            </a:r>
            <a:r>
              <a:rPr sz="2655" spc="-33" dirty="0">
                <a:latin typeface="Arial"/>
                <a:cs typeface="Arial"/>
              </a:rPr>
              <a:t>r</a:t>
            </a:r>
            <a:r>
              <a:rPr sz="2655" spc="-19" dirty="0">
                <a:latin typeface="Microsoft JhengHei Light"/>
                <a:cs typeface="Microsoft JhengHei Light"/>
              </a:rPr>
              <a:t>的</a:t>
            </a:r>
            <a:r>
              <a:rPr sz="2655" spc="-28" dirty="0">
                <a:latin typeface="Microsoft JhengHei Light"/>
                <a:cs typeface="Microsoft JhengHei Light"/>
              </a:rPr>
              <a:t>参与</a:t>
            </a:r>
            <a:r>
              <a:rPr sz="2655" spc="-14" dirty="0">
                <a:latin typeface="Microsoft JhengHei Light"/>
                <a:cs typeface="Microsoft JhengHei Light"/>
              </a:rPr>
              <a:t>程</a:t>
            </a:r>
            <a:r>
              <a:rPr sz="2655" spc="-28" dirty="0">
                <a:latin typeface="Microsoft JhengHei Light"/>
                <a:cs typeface="Microsoft JhengHei Light"/>
              </a:rPr>
              <a:t>度</a:t>
            </a:r>
            <a:endParaRPr sz="2655" dirty="0">
              <a:latin typeface="Microsoft JhengHei Light"/>
              <a:cs typeface="Microsoft JhengHei Light"/>
            </a:endParaRPr>
          </a:p>
          <a:p>
            <a:pPr algn="l">
              <a:lnSpc>
                <a:spcPts val="616"/>
              </a:lnSpc>
              <a:spcBef>
                <a:spcPts val="20"/>
              </a:spcBef>
            </a:pPr>
            <a:endParaRPr sz="616" dirty="0"/>
          </a:p>
          <a:p>
            <a:pPr marL="12036" algn="l"/>
            <a:r>
              <a:rPr sz="2655" spc="-19" dirty="0">
                <a:latin typeface="Arial"/>
                <a:cs typeface="Arial"/>
              </a:rPr>
              <a:t>–</a:t>
            </a:r>
            <a:r>
              <a:rPr sz="2655" spc="-76" dirty="0">
                <a:latin typeface="Arial"/>
                <a:cs typeface="Arial"/>
              </a:rPr>
              <a:t> </a:t>
            </a:r>
            <a:r>
              <a:rPr sz="2655" spc="-28" dirty="0">
                <a:latin typeface="Microsoft JhengHei Light"/>
                <a:cs typeface="Microsoft JhengHei Light"/>
              </a:rPr>
              <a:t>不使用</a:t>
            </a:r>
            <a:r>
              <a:rPr sz="2655" spc="-43" dirty="0">
                <a:latin typeface="Arial"/>
                <a:cs typeface="Arial"/>
              </a:rPr>
              <a:t>Master</a:t>
            </a:r>
            <a:r>
              <a:rPr sz="2655" spc="-28" dirty="0">
                <a:latin typeface="Microsoft JhengHei Light"/>
                <a:cs typeface="Microsoft JhengHei Light"/>
              </a:rPr>
              <a:t>读取数据，仅用</a:t>
            </a:r>
            <a:r>
              <a:rPr sz="2655" spc="-24" dirty="0">
                <a:latin typeface="Microsoft JhengHei Light"/>
                <a:cs typeface="Microsoft JhengHei Light"/>
              </a:rPr>
              <a:t>于</a:t>
            </a:r>
            <a:r>
              <a:rPr sz="2655" spc="-28" dirty="0">
                <a:latin typeface="Microsoft JhengHei Light"/>
                <a:cs typeface="Microsoft JhengHei Light"/>
              </a:rPr>
              <a:t>保存</a:t>
            </a:r>
            <a:r>
              <a:rPr sz="2655" spc="-24" dirty="0">
                <a:latin typeface="Microsoft JhengHei Light"/>
                <a:cs typeface="Microsoft JhengHei Light"/>
              </a:rPr>
              <a:t>元</a:t>
            </a:r>
            <a:r>
              <a:rPr sz="2655" spc="-28" dirty="0">
                <a:latin typeface="Microsoft JhengHei Light"/>
                <a:cs typeface="Microsoft JhengHei Light"/>
              </a:rPr>
              <a:t>数据</a:t>
            </a:r>
            <a:endParaRPr sz="2655" dirty="0">
              <a:latin typeface="Microsoft JhengHei Light"/>
              <a:cs typeface="Microsoft JhengHei Light"/>
            </a:endParaRPr>
          </a:p>
          <a:p>
            <a:pPr algn="l">
              <a:lnSpc>
                <a:spcPts val="616"/>
              </a:lnSpc>
              <a:spcBef>
                <a:spcPts val="20"/>
              </a:spcBef>
            </a:pPr>
            <a:endParaRPr sz="616" dirty="0"/>
          </a:p>
          <a:p>
            <a:pPr marL="12036" algn="l"/>
            <a:r>
              <a:rPr sz="2655" spc="-19" dirty="0">
                <a:latin typeface="Arial"/>
                <a:cs typeface="Arial"/>
              </a:rPr>
              <a:t>–</a:t>
            </a:r>
            <a:r>
              <a:rPr sz="2655" spc="-76" dirty="0">
                <a:latin typeface="Arial"/>
                <a:cs typeface="Arial"/>
              </a:rPr>
              <a:t> </a:t>
            </a:r>
            <a:r>
              <a:rPr sz="2655" spc="-33" dirty="0">
                <a:latin typeface="Microsoft JhengHei Light"/>
                <a:cs typeface="Microsoft JhengHei Light"/>
              </a:rPr>
              <a:t>客户端缓存元数据</a:t>
            </a:r>
            <a:endParaRPr sz="2655" dirty="0">
              <a:latin typeface="Microsoft JhengHei Light"/>
              <a:cs typeface="Microsoft JhengHei Light"/>
            </a:endParaRPr>
          </a:p>
          <a:p>
            <a:pPr algn="l">
              <a:lnSpc>
                <a:spcPts val="616"/>
              </a:lnSpc>
              <a:spcBef>
                <a:spcPts val="24"/>
              </a:spcBef>
            </a:pPr>
            <a:endParaRPr sz="616" dirty="0"/>
          </a:p>
          <a:p>
            <a:pPr marL="12036" algn="l"/>
            <a:r>
              <a:rPr sz="2655" spc="-19" dirty="0">
                <a:latin typeface="Arial"/>
                <a:cs typeface="Arial"/>
              </a:rPr>
              <a:t>–</a:t>
            </a:r>
            <a:r>
              <a:rPr sz="2655" spc="-76" dirty="0">
                <a:latin typeface="Arial"/>
                <a:cs typeface="Arial"/>
              </a:rPr>
              <a:t> </a:t>
            </a:r>
            <a:r>
              <a:rPr sz="2655" spc="-28" dirty="0">
                <a:latin typeface="Microsoft JhengHei Light"/>
                <a:cs typeface="Microsoft JhengHei Light"/>
              </a:rPr>
              <a:t>采用大尺寸的数据块</a:t>
            </a:r>
            <a:r>
              <a:rPr sz="2655" spc="-24" dirty="0">
                <a:latin typeface="Microsoft JhengHei Light"/>
                <a:cs typeface="Microsoft JhengHei Light"/>
              </a:rPr>
              <a:t>（</a:t>
            </a:r>
            <a:r>
              <a:rPr sz="2655" spc="123" dirty="0">
                <a:latin typeface="Arial"/>
                <a:cs typeface="Arial"/>
              </a:rPr>
              <a:t>64M</a:t>
            </a:r>
            <a:r>
              <a:rPr sz="2655" spc="-28" dirty="0">
                <a:latin typeface="Microsoft JhengHei Light"/>
                <a:cs typeface="Microsoft JhengHei Light"/>
              </a:rPr>
              <a:t>）</a:t>
            </a:r>
            <a:endParaRPr sz="2655" dirty="0">
              <a:latin typeface="Microsoft JhengHei Light"/>
              <a:cs typeface="Microsoft JhengHei Light"/>
            </a:endParaRPr>
          </a:p>
          <a:p>
            <a:pPr algn="l">
              <a:lnSpc>
                <a:spcPts val="616"/>
              </a:lnSpc>
              <a:spcBef>
                <a:spcPts val="20"/>
              </a:spcBef>
            </a:pPr>
            <a:endParaRPr sz="616" dirty="0"/>
          </a:p>
          <a:p>
            <a:pPr marL="12036" algn="l"/>
            <a:r>
              <a:rPr sz="2655" spc="-19" dirty="0">
                <a:latin typeface="Arial"/>
                <a:cs typeface="Arial"/>
              </a:rPr>
              <a:t>–</a:t>
            </a:r>
            <a:r>
              <a:rPr sz="2655" spc="-76" dirty="0">
                <a:latin typeface="Arial"/>
                <a:cs typeface="Arial"/>
              </a:rPr>
              <a:t> </a:t>
            </a:r>
            <a:r>
              <a:rPr sz="2655" spc="-28" dirty="0">
                <a:latin typeface="Microsoft JhengHei Light"/>
                <a:cs typeface="Microsoft JhengHei Light"/>
              </a:rPr>
              <a:t>数据修改交由</a:t>
            </a:r>
            <a:r>
              <a:rPr sz="2655" spc="-28" dirty="0">
                <a:latin typeface="Arial"/>
                <a:cs typeface="Arial"/>
              </a:rPr>
              <a:t>Primary</a:t>
            </a:r>
            <a:r>
              <a:rPr sz="2655" spc="-52" dirty="0">
                <a:latin typeface="Arial"/>
                <a:cs typeface="Arial"/>
              </a:rPr>
              <a:t> </a:t>
            </a:r>
            <a:r>
              <a:rPr sz="2655" spc="-47" dirty="0">
                <a:latin typeface="Arial"/>
                <a:cs typeface="Arial"/>
              </a:rPr>
              <a:t>Chunk</a:t>
            </a:r>
            <a:r>
              <a:rPr sz="2655" spc="-94" dirty="0">
                <a:latin typeface="Arial"/>
                <a:cs typeface="Arial"/>
              </a:rPr>
              <a:t> </a:t>
            </a:r>
            <a:r>
              <a:rPr sz="2655" spc="-133" dirty="0">
                <a:latin typeface="Arial"/>
                <a:cs typeface="Arial"/>
              </a:rPr>
              <a:t>Server</a:t>
            </a:r>
            <a:r>
              <a:rPr sz="2655" spc="-28" dirty="0">
                <a:latin typeface="Microsoft JhengHei Light"/>
                <a:cs typeface="Microsoft JhengHei Light"/>
              </a:rPr>
              <a:t>完成</a:t>
            </a:r>
            <a:endParaRPr sz="2655" dirty="0">
              <a:latin typeface="Microsoft JhengHei Light"/>
              <a:cs typeface="Microsoft JhengHei Light"/>
            </a:endParaRPr>
          </a:p>
        </p:txBody>
      </p:sp>
    </p:spTree>
    <p:extLst>
      <p:ext uri="{BB962C8B-B14F-4D97-AF65-F5344CB8AC3E}">
        <p14:creationId xmlns:p14="http://schemas.microsoft.com/office/powerpoint/2010/main" val="286786327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0633" y="153268"/>
            <a:ext cx="757039" cy="544611"/>
          </a:xfrm>
          <a:prstGeom prst="rect">
            <a:avLst/>
          </a:prstGeom>
        </p:spPr>
        <p:txBody>
          <a:bodyPr vert="horz" wrap="square" lIns="0" tIns="0" rIns="0" bIns="0" rtlCol="0">
            <a:noAutofit/>
          </a:bodyPr>
          <a:lstStyle/>
          <a:p>
            <a:pPr marL="12036"/>
            <a:r>
              <a:rPr sz="3411" spc="-422" dirty="0">
                <a:solidFill>
                  <a:schemeClr val="bg1"/>
                </a:solidFill>
                <a:latin typeface="Arial"/>
                <a:cs typeface="Arial"/>
              </a:rPr>
              <a:t>GFS</a:t>
            </a:r>
            <a:endParaRPr sz="3411" dirty="0">
              <a:solidFill>
                <a:schemeClr val="bg1"/>
              </a:solidFill>
              <a:latin typeface="Arial"/>
              <a:cs typeface="Arial"/>
            </a:endParaRPr>
          </a:p>
        </p:txBody>
      </p:sp>
      <p:sp>
        <p:nvSpPr>
          <p:cNvPr id="3" name="object 3"/>
          <p:cNvSpPr txBox="1"/>
          <p:nvPr/>
        </p:nvSpPr>
        <p:spPr>
          <a:xfrm>
            <a:off x="508169" y="1232445"/>
            <a:ext cx="2928863" cy="472998"/>
          </a:xfrm>
          <a:prstGeom prst="rect">
            <a:avLst/>
          </a:prstGeom>
        </p:spPr>
        <p:txBody>
          <a:bodyPr vert="horz" wrap="square" lIns="0" tIns="0" rIns="0" bIns="0" rtlCol="0">
            <a:noAutofit/>
          </a:bodyPr>
          <a:lstStyle/>
          <a:p>
            <a:pPr marL="12036">
              <a:tabLst>
                <a:tab pos="337001" algn="l"/>
              </a:tabLst>
            </a:pPr>
            <a:r>
              <a:rPr sz="3032" dirty="0">
                <a:latin typeface="Arial"/>
                <a:cs typeface="Arial"/>
              </a:rPr>
              <a:t>•	</a:t>
            </a:r>
            <a:r>
              <a:rPr sz="3032" spc="-379" dirty="0">
                <a:latin typeface="Arial"/>
                <a:cs typeface="Arial"/>
              </a:rPr>
              <a:t>GF</a:t>
            </a:r>
            <a:r>
              <a:rPr sz="3032" spc="-370" dirty="0">
                <a:latin typeface="Arial"/>
                <a:cs typeface="Arial"/>
              </a:rPr>
              <a:t>S</a:t>
            </a:r>
            <a:r>
              <a:rPr sz="3032" dirty="0">
                <a:latin typeface="Microsoft JhengHei Light"/>
                <a:cs typeface="Microsoft JhengHei Light"/>
              </a:rPr>
              <a:t>的容错机制</a:t>
            </a:r>
            <a:endParaRPr sz="3032">
              <a:latin typeface="Microsoft JhengHei Light"/>
              <a:cs typeface="Microsoft JhengHei Light"/>
            </a:endParaRPr>
          </a:p>
        </p:txBody>
      </p:sp>
      <p:sp>
        <p:nvSpPr>
          <p:cNvPr id="4" name="object 4"/>
          <p:cNvSpPr txBox="1"/>
          <p:nvPr/>
        </p:nvSpPr>
        <p:spPr>
          <a:xfrm>
            <a:off x="941737" y="1779103"/>
            <a:ext cx="6975232" cy="1941343"/>
          </a:xfrm>
          <a:prstGeom prst="rect">
            <a:avLst/>
          </a:prstGeom>
        </p:spPr>
        <p:txBody>
          <a:bodyPr vert="horz" wrap="square" lIns="0" tIns="0" rIns="0" bIns="0" rtlCol="0">
            <a:noAutofit/>
          </a:bodyPr>
          <a:lstStyle/>
          <a:p>
            <a:pPr marL="12036" algn="l"/>
            <a:r>
              <a:rPr sz="2655" spc="-19" dirty="0">
                <a:latin typeface="Arial"/>
                <a:cs typeface="Arial"/>
              </a:rPr>
              <a:t>–</a:t>
            </a:r>
            <a:r>
              <a:rPr sz="2655" spc="-76" dirty="0">
                <a:latin typeface="Arial"/>
                <a:cs typeface="Arial"/>
              </a:rPr>
              <a:t> </a:t>
            </a:r>
            <a:r>
              <a:rPr sz="2655" spc="-47" dirty="0">
                <a:latin typeface="Arial"/>
                <a:cs typeface="Arial"/>
              </a:rPr>
              <a:t>Maste</a:t>
            </a:r>
            <a:r>
              <a:rPr sz="2655" spc="-33" dirty="0">
                <a:latin typeface="Arial"/>
                <a:cs typeface="Arial"/>
              </a:rPr>
              <a:t>r</a:t>
            </a:r>
            <a:r>
              <a:rPr sz="2655" spc="-28" dirty="0">
                <a:latin typeface="Microsoft JhengHei Light"/>
                <a:cs typeface="Microsoft JhengHei Light"/>
              </a:rPr>
              <a:t>容错</a:t>
            </a:r>
            <a:endParaRPr sz="2655" dirty="0">
              <a:latin typeface="Microsoft JhengHei Light"/>
              <a:cs typeface="Microsoft JhengHei Light"/>
            </a:endParaRPr>
          </a:p>
          <a:p>
            <a:pPr algn="l">
              <a:lnSpc>
                <a:spcPts val="569"/>
              </a:lnSpc>
              <a:spcBef>
                <a:spcPts val="3"/>
              </a:spcBef>
            </a:pPr>
            <a:endParaRPr sz="569" dirty="0"/>
          </a:p>
          <a:p>
            <a:pPr marL="661365" marR="12036" indent="-216644" algn="l"/>
            <a:r>
              <a:rPr sz="2274" dirty="0">
                <a:latin typeface="Arial"/>
                <a:cs typeface="Arial"/>
              </a:rPr>
              <a:t>•</a:t>
            </a:r>
            <a:r>
              <a:rPr sz="2274" spc="275" dirty="0">
                <a:latin typeface="Arial"/>
                <a:cs typeface="Arial"/>
              </a:rPr>
              <a:t> </a:t>
            </a:r>
            <a:r>
              <a:rPr sz="2274" dirty="0">
                <a:latin typeface="Microsoft JhengHei Light"/>
                <a:cs typeface="Microsoft JhengHei Light"/>
              </a:rPr>
              <a:t>三类元数据：命名空间（目录结构）</a:t>
            </a:r>
            <a:r>
              <a:rPr sz="2274" spc="5" dirty="0">
                <a:latin typeface="Microsoft JhengHei Light"/>
                <a:cs typeface="Microsoft JhengHei Light"/>
              </a:rPr>
              <a:t>、</a:t>
            </a:r>
            <a:r>
              <a:rPr sz="2274" spc="-76" dirty="0">
                <a:latin typeface="Arial"/>
                <a:cs typeface="Arial"/>
              </a:rPr>
              <a:t>Chu</a:t>
            </a:r>
            <a:r>
              <a:rPr sz="2274" dirty="0">
                <a:latin typeface="Arial"/>
                <a:cs typeface="Arial"/>
              </a:rPr>
              <a:t>n</a:t>
            </a:r>
            <a:r>
              <a:rPr sz="2274" spc="-9" dirty="0">
                <a:latin typeface="Arial"/>
                <a:cs typeface="Arial"/>
              </a:rPr>
              <a:t>k</a:t>
            </a:r>
            <a:r>
              <a:rPr sz="2274" dirty="0">
                <a:latin typeface="Microsoft JhengHei Light"/>
                <a:cs typeface="Microsoft JhengHei Light"/>
              </a:rPr>
              <a:t>与文 件名的映射以及</a:t>
            </a:r>
            <a:r>
              <a:rPr sz="2274" spc="-76" dirty="0">
                <a:latin typeface="Arial"/>
                <a:cs typeface="Arial"/>
              </a:rPr>
              <a:t>Chu</a:t>
            </a:r>
            <a:r>
              <a:rPr sz="2274" dirty="0">
                <a:latin typeface="Arial"/>
                <a:cs typeface="Arial"/>
              </a:rPr>
              <a:t>n</a:t>
            </a:r>
            <a:r>
              <a:rPr sz="2274" spc="-9" dirty="0">
                <a:latin typeface="Arial"/>
                <a:cs typeface="Arial"/>
              </a:rPr>
              <a:t>k</a:t>
            </a:r>
            <a:r>
              <a:rPr sz="2274" dirty="0">
                <a:latin typeface="Microsoft JhengHei Light"/>
                <a:cs typeface="Microsoft JhengHei Light"/>
              </a:rPr>
              <a:t>副本的位置信息</a:t>
            </a:r>
          </a:p>
          <a:p>
            <a:pPr algn="l">
              <a:lnSpc>
                <a:spcPts val="521"/>
              </a:lnSpc>
              <a:spcBef>
                <a:spcPts val="27"/>
              </a:spcBef>
            </a:pPr>
            <a:endParaRPr sz="521" dirty="0"/>
          </a:p>
          <a:p>
            <a:pPr marL="661365" marR="12036" indent="-216644" algn="l"/>
            <a:r>
              <a:rPr sz="2274" dirty="0">
                <a:latin typeface="Arial"/>
                <a:cs typeface="Arial"/>
              </a:rPr>
              <a:t>•</a:t>
            </a:r>
            <a:r>
              <a:rPr sz="2274" spc="275" dirty="0">
                <a:latin typeface="Arial"/>
                <a:cs typeface="Arial"/>
              </a:rPr>
              <a:t> </a:t>
            </a:r>
            <a:r>
              <a:rPr sz="2274" dirty="0">
                <a:latin typeface="Microsoft JhengHei Light"/>
                <a:cs typeface="Microsoft JhengHei Light"/>
              </a:rPr>
              <a:t>前两类通过日志提供容错</a:t>
            </a:r>
            <a:r>
              <a:rPr sz="2274" spc="5" dirty="0">
                <a:latin typeface="Microsoft JhengHei Light"/>
                <a:cs typeface="Microsoft JhengHei Light"/>
              </a:rPr>
              <a:t>，</a:t>
            </a:r>
            <a:r>
              <a:rPr sz="2274" spc="-76" dirty="0">
                <a:latin typeface="Arial"/>
                <a:cs typeface="Arial"/>
              </a:rPr>
              <a:t>Chu</a:t>
            </a:r>
            <a:r>
              <a:rPr sz="2274" dirty="0">
                <a:latin typeface="Arial"/>
                <a:cs typeface="Arial"/>
              </a:rPr>
              <a:t>n</a:t>
            </a:r>
            <a:r>
              <a:rPr sz="2274" spc="-9" dirty="0">
                <a:latin typeface="Arial"/>
                <a:cs typeface="Arial"/>
              </a:rPr>
              <a:t>k</a:t>
            </a:r>
            <a:r>
              <a:rPr sz="2274" dirty="0">
                <a:latin typeface="Microsoft JhengHei Light"/>
                <a:cs typeface="Microsoft JhengHei Light"/>
              </a:rPr>
              <a:t>副本信息存储于 </a:t>
            </a:r>
            <a:r>
              <a:rPr sz="2274" spc="-76" dirty="0">
                <a:latin typeface="Arial"/>
                <a:cs typeface="Arial"/>
              </a:rPr>
              <a:t>Chu</a:t>
            </a:r>
            <a:r>
              <a:rPr sz="2274" dirty="0">
                <a:latin typeface="Arial"/>
                <a:cs typeface="Arial"/>
              </a:rPr>
              <a:t>nk</a:t>
            </a:r>
            <a:r>
              <a:rPr sz="2274" spc="-76" dirty="0">
                <a:latin typeface="Arial"/>
                <a:cs typeface="Arial"/>
              </a:rPr>
              <a:t> </a:t>
            </a:r>
            <a:r>
              <a:rPr sz="2274" spc="-252" dirty="0">
                <a:latin typeface="Arial"/>
                <a:cs typeface="Arial"/>
              </a:rPr>
              <a:t>Se</a:t>
            </a:r>
            <a:r>
              <a:rPr sz="2274" spc="-147" dirty="0">
                <a:latin typeface="Arial"/>
                <a:cs typeface="Arial"/>
              </a:rPr>
              <a:t>r</a:t>
            </a:r>
            <a:r>
              <a:rPr sz="2274" dirty="0">
                <a:latin typeface="Arial"/>
                <a:cs typeface="Arial"/>
              </a:rPr>
              <a:t>ver</a:t>
            </a:r>
            <a:r>
              <a:rPr sz="2274" dirty="0">
                <a:latin typeface="Microsoft JhengHei Light"/>
                <a:cs typeface="Microsoft JhengHei Light"/>
              </a:rPr>
              <a:t>，</a:t>
            </a:r>
            <a:r>
              <a:rPr sz="2274" spc="-90" dirty="0">
                <a:latin typeface="Arial"/>
                <a:cs typeface="Arial"/>
              </a:rPr>
              <a:t>Mas</a:t>
            </a:r>
            <a:r>
              <a:rPr sz="2274" spc="9" dirty="0">
                <a:latin typeface="Arial"/>
                <a:cs typeface="Arial"/>
              </a:rPr>
              <a:t>te</a:t>
            </a:r>
            <a:r>
              <a:rPr sz="2274" dirty="0">
                <a:latin typeface="Arial"/>
                <a:cs typeface="Arial"/>
              </a:rPr>
              <a:t>r</a:t>
            </a:r>
            <a:r>
              <a:rPr sz="2274" dirty="0">
                <a:latin typeface="Microsoft JhengHei Light"/>
                <a:cs typeface="Microsoft JhengHei Light"/>
              </a:rPr>
              <a:t>出现故障时可恢复</a:t>
            </a:r>
          </a:p>
        </p:txBody>
      </p:sp>
    </p:spTree>
    <p:extLst>
      <p:ext uri="{BB962C8B-B14F-4D97-AF65-F5344CB8AC3E}">
        <p14:creationId xmlns:p14="http://schemas.microsoft.com/office/powerpoint/2010/main" val="60056502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0436" y="153268"/>
            <a:ext cx="757039" cy="544611"/>
          </a:xfrm>
          <a:prstGeom prst="rect">
            <a:avLst/>
          </a:prstGeom>
        </p:spPr>
        <p:txBody>
          <a:bodyPr vert="horz" wrap="square" lIns="0" tIns="0" rIns="0" bIns="0" rtlCol="0">
            <a:noAutofit/>
          </a:bodyPr>
          <a:lstStyle/>
          <a:p>
            <a:pPr marL="12036"/>
            <a:r>
              <a:rPr sz="3411" spc="-422" dirty="0">
                <a:solidFill>
                  <a:schemeClr val="bg1"/>
                </a:solidFill>
                <a:latin typeface="Arial"/>
                <a:cs typeface="Arial"/>
              </a:rPr>
              <a:t>GFS</a:t>
            </a:r>
            <a:endParaRPr sz="3411" dirty="0">
              <a:solidFill>
                <a:schemeClr val="bg1"/>
              </a:solidFill>
              <a:latin typeface="Arial"/>
              <a:cs typeface="Arial"/>
            </a:endParaRPr>
          </a:p>
        </p:txBody>
      </p:sp>
      <p:sp>
        <p:nvSpPr>
          <p:cNvPr id="3" name="object 3"/>
          <p:cNvSpPr txBox="1"/>
          <p:nvPr/>
        </p:nvSpPr>
        <p:spPr>
          <a:xfrm>
            <a:off x="508169" y="1232445"/>
            <a:ext cx="2928863" cy="472998"/>
          </a:xfrm>
          <a:prstGeom prst="rect">
            <a:avLst/>
          </a:prstGeom>
        </p:spPr>
        <p:txBody>
          <a:bodyPr vert="horz" wrap="square" lIns="0" tIns="0" rIns="0" bIns="0" rtlCol="0">
            <a:noAutofit/>
          </a:bodyPr>
          <a:lstStyle/>
          <a:p>
            <a:pPr marL="12036">
              <a:tabLst>
                <a:tab pos="337001" algn="l"/>
              </a:tabLst>
            </a:pPr>
            <a:r>
              <a:rPr sz="3032" dirty="0">
                <a:latin typeface="Arial"/>
                <a:cs typeface="Arial"/>
              </a:rPr>
              <a:t>•	</a:t>
            </a:r>
            <a:r>
              <a:rPr sz="3032" spc="-379" dirty="0">
                <a:latin typeface="Arial"/>
                <a:cs typeface="Arial"/>
              </a:rPr>
              <a:t>GF</a:t>
            </a:r>
            <a:r>
              <a:rPr sz="3032" spc="-370" dirty="0">
                <a:latin typeface="Arial"/>
                <a:cs typeface="Arial"/>
              </a:rPr>
              <a:t>S</a:t>
            </a:r>
            <a:r>
              <a:rPr sz="3032" dirty="0">
                <a:latin typeface="Microsoft JhengHei Light"/>
                <a:cs typeface="Microsoft JhengHei Light"/>
              </a:rPr>
              <a:t>的容错机制</a:t>
            </a:r>
            <a:endParaRPr sz="3032">
              <a:latin typeface="Microsoft JhengHei Light"/>
              <a:cs typeface="Microsoft JhengHei Light"/>
            </a:endParaRPr>
          </a:p>
        </p:txBody>
      </p:sp>
      <p:sp>
        <p:nvSpPr>
          <p:cNvPr id="4" name="object 4"/>
          <p:cNvSpPr txBox="1"/>
          <p:nvPr/>
        </p:nvSpPr>
        <p:spPr>
          <a:xfrm>
            <a:off x="941738" y="1779102"/>
            <a:ext cx="7220759" cy="2287968"/>
          </a:xfrm>
          <a:prstGeom prst="rect">
            <a:avLst/>
          </a:prstGeom>
        </p:spPr>
        <p:txBody>
          <a:bodyPr vert="horz" wrap="square" lIns="0" tIns="0" rIns="0" bIns="0" rtlCol="0">
            <a:noAutofit/>
          </a:bodyPr>
          <a:lstStyle/>
          <a:p>
            <a:pPr marL="12036" algn="l"/>
            <a:r>
              <a:rPr sz="2655" spc="-19" dirty="0">
                <a:latin typeface="Arial"/>
                <a:cs typeface="Arial"/>
              </a:rPr>
              <a:t>–</a:t>
            </a:r>
            <a:r>
              <a:rPr sz="2655" spc="-76" dirty="0">
                <a:latin typeface="Arial"/>
                <a:cs typeface="Arial"/>
              </a:rPr>
              <a:t> </a:t>
            </a:r>
            <a:r>
              <a:rPr sz="2655" spc="-47" dirty="0">
                <a:latin typeface="Arial"/>
                <a:cs typeface="Arial"/>
              </a:rPr>
              <a:t>Chunk</a:t>
            </a:r>
            <a:r>
              <a:rPr sz="2655" spc="-94" dirty="0">
                <a:latin typeface="Arial"/>
                <a:cs typeface="Arial"/>
              </a:rPr>
              <a:t> </a:t>
            </a:r>
            <a:r>
              <a:rPr sz="2655" spc="-142" dirty="0">
                <a:latin typeface="Arial"/>
                <a:cs typeface="Arial"/>
              </a:rPr>
              <a:t>Serve</a:t>
            </a:r>
            <a:r>
              <a:rPr sz="2655" spc="-94" dirty="0">
                <a:latin typeface="Arial"/>
                <a:cs typeface="Arial"/>
              </a:rPr>
              <a:t>r</a:t>
            </a:r>
            <a:r>
              <a:rPr sz="2655" spc="-28" dirty="0">
                <a:latin typeface="Microsoft JhengHei Light"/>
                <a:cs typeface="Microsoft JhengHei Light"/>
              </a:rPr>
              <a:t>容错</a:t>
            </a:r>
            <a:endParaRPr sz="2655" dirty="0">
              <a:latin typeface="Microsoft JhengHei Light"/>
              <a:cs typeface="Microsoft JhengHei Light"/>
            </a:endParaRPr>
          </a:p>
          <a:p>
            <a:pPr algn="l">
              <a:lnSpc>
                <a:spcPts val="569"/>
              </a:lnSpc>
              <a:spcBef>
                <a:spcPts val="3"/>
              </a:spcBef>
            </a:pPr>
            <a:endParaRPr sz="569" dirty="0"/>
          </a:p>
          <a:p>
            <a:pPr marL="661365" marR="92676" indent="-216644" algn="l"/>
            <a:r>
              <a:rPr sz="2274" dirty="0">
                <a:latin typeface="Arial"/>
                <a:cs typeface="Arial"/>
              </a:rPr>
              <a:t>•</a:t>
            </a:r>
            <a:r>
              <a:rPr sz="2274" spc="275" dirty="0">
                <a:latin typeface="Arial"/>
                <a:cs typeface="Arial"/>
              </a:rPr>
              <a:t> </a:t>
            </a:r>
            <a:r>
              <a:rPr sz="2274" dirty="0">
                <a:latin typeface="Microsoft JhengHei Light"/>
                <a:cs typeface="Microsoft JhengHei Light"/>
              </a:rPr>
              <a:t>每个</a:t>
            </a:r>
            <a:r>
              <a:rPr sz="2274" spc="-76" dirty="0">
                <a:latin typeface="Arial"/>
                <a:cs typeface="Arial"/>
              </a:rPr>
              <a:t>Chu</a:t>
            </a:r>
            <a:r>
              <a:rPr sz="2274" dirty="0">
                <a:latin typeface="Arial"/>
                <a:cs typeface="Arial"/>
              </a:rPr>
              <a:t>n</a:t>
            </a:r>
            <a:r>
              <a:rPr sz="2274" spc="-9" dirty="0">
                <a:latin typeface="Arial"/>
                <a:cs typeface="Arial"/>
              </a:rPr>
              <a:t>k</a:t>
            </a:r>
            <a:r>
              <a:rPr sz="2274" dirty="0">
                <a:latin typeface="Microsoft JhengHei Light"/>
                <a:cs typeface="Microsoft JhengHei Light"/>
              </a:rPr>
              <a:t>有多个存储副本（通常</a:t>
            </a:r>
            <a:r>
              <a:rPr sz="2274" spc="5" dirty="0">
                <a:latin typeface="Microsoft JhengHei Light"/>
                <a:cs typeface="Microsoft JhengHei Light"/>
              </a:rPr>
              <a:t>是</a:t>
            </a:r>
            <a:r>
              <a:rPr sz="2274" spc="24" dirty="0">
                <a:latin typeface="Arial"/>
                <a:cs typeface="Arial"/>
              </a:rPr>
              <a:t>3</a:t>
            </a:r>
            <a:r>
              <a:rPr sz="2274" spc="24" dirty="0">
                <a:latin typeface="Microsoft JhengHei Light"/>
                <a:cs typeface="Microsoft JhengHei Light"/>
              </a:rPr>
              <a:t>个），分别存 储于不通的服务器上</a:t>
            </a:r>
            <a:endParaRPr sz="2274" dirty="0">
              <a:latin typeface="Microsoft JhengHei Light"/>
              <a:cs typeface="Microsoft JhengHei Light"/>
            </a:endParaRPr>
          </a:p>
          <a:p>
            <a:pPr algn="l">
              <a:lnSpc>
                <a:spcPts val="521"/>
              </a:lnSpc>
              <a:spcBef>
                <a:spcPts val="27"/>
              </a:spcBef>
            </a:pPr>
            <a:endParaRPr sz="521" dirty="0"/>
          </a:p>
          <a:p>
            <a:pPr marL="661365" marR="12036" indent="-216644" algn="l"/>
            <a:r>
              <a:rPr sz="2274" dirty="0">
                <a:latin typeface="Arial"/>
                <a:cs typeface="Arial"/>
              </a:rPr>
              <a:t>•</a:t>
            </a:r>
            <a:r>
              <a:rPr sz="2274" spc="275" dirty="0">
                <a:latin typeface="Arial"/>
                <a:cs typeface="Arial"/>
              </a:rPr>
              <a:t> </a:t>
            </a:r>
            <a:r>
              <a:rPr sz="2274" dirty="0">
                <a:latin typeface="Microsoft JhengHei Light"/>
                <a:cs typeface="Microsoft JhengHei Light"/>
              </a:rPr>
              <a:t>每个</a:t>
            </a:r>
            <a:r>
              <a:rPr sz="2274" spc="-76" dirty="0">
                <a:latin typeface="Arial"/>
                <a:cs typeface="Arial"/>
              </a:rPr>
              <a:t>Chu</a:t>
            </a:r>
            <a:r>
              <a:rPr sz="2274" dirty="0">
                <a:latin typeface="Arial"/>
                <a:cs typeface="Arial"/>
              </a:rPr>
              <a:t>n</a:t>
            </a:r>
            <a:r>
              <a:rPr sz="2274" spc="-9" dirty="0">
                <a:latin typeface="Arial"/>
                <a:cs typeface="Arial"/>
              </a:rPr>
              <a:t>k</a:t>
            </a:r>
            <a:r>
              <a:rPr sz="2274" dirty="0">
                <a:latin typeface="Microsoft JhengHei Light"/>
                <a:cs typeface="Microsoft JhengHei Light"/>
              </a:rPr>
              <a:t>又划分为若干</a:t>
            </a:r>
            <a:r>
              <a:rPr sz="2274" spc="-52" dirty="0">
                <a:latin typeface="Arial"/>
                <a:cs typeface="Arial"/>
              </a:rPr>
              <a:t>Bl</a:t>
            </a:r>
            <a:r>
              <a:rPr sz="2274" spc="-24" dirty="0">
                <a:latin typeface="Arial"/>
                <a:cs typeface="Arial"/>
              </a:rPr>
              <a:t>ock</a:t>
            </a:r>
            <a:r>
              <a:rPr sz="2274" spc="-24" dirty="0">
                <a:latin typeface="Microsoft JhengHei Light"/>
                <a:cs typeface="Microsoft JhengHei Light"/>
              </a:rPr>
              <a:t>（</a:t>
            </a:r>
            <a:r>
              <a:rPr sz="2274" spc="-28" dirty="0">
                <a:latin typeface="Arial"/>
                <a:cs typeface="Arial"/>
              </a:rPr>
              <a:t>64K</a:t>
            </a:r>
            <a:r>
              <a:rPr sz="2274" spc="-175" dirty="0">
                <a:latin typeface="Arial"/>
                <a:cs typeface="Arial"/>
              </a:rPr>
              <a:t>B</a:t>
            </a:r>
            <a:r>
              <a:rPr sz="2274" dirty="0">
                <a:latin typeface="Microsoft JhengHei Light"/>
                <a:cs typeface="Microsoft JhengHei Light"/>
              </a:rPr>
              <a:t>），每个 </a:t>
            </a:r>
            <a:r>
              <a:rPr sz="2274" spc="-52" dirty="0">
                <a:latin typeface="Arial"/>
                <a:cs typeface="Arial"/>
              </a:rPr>
              <a:t>Bl</a:t>
            </a:r>
            <a:r>
              <a:rPr sz="2274" spc="-24" dirty="0">
                <a:latin typeface="Arial"/>
                <a:cs typeface="Arial"/>
              </a:rPr>
              <a:t>ock</a:t>
            </a:r>
            <a:r>
              <a:rPr sz="2274" spc="-24" dirty="0">
                <a:latin typeface="Microsoft JhengHei Light"/>
                <a:cs typeface="Microsoft JhengHei Light"/>
              </a:rPr>
              <a:t>对应一</a:t>
            </a:r>
            <a:r>
              <a:rPr sz="2274" spc="-5" dirty="0">
                <a:latin typeface="Microsoft JhengHei Light"/>
                <a:cs typeface="Microsoft JhengHei Light"/>
              </a:rPr>
              <a:t>个</a:t>
            </a:r>
            <a:r>
              <a:rPr sz="2274" spc="9" dirty="0">
                <a:latin typeface="Arial"/>
                <a:cs typeface="Arial"/>
              </a:rPr>
              <a:t>32</a:t>
            </a:r>
            <a:r>
              <a:rPr sz="2274" spc="14" dirty="0">
                <a:latin typeface="Arial"/>
                <a:cs typeface="Arial"/>
              </a:rPr>
              <a:t>b</a:t>
            </a:r>
            <a:r>
              <a:rPr sz="2274" spc="81" dirty="0">
                <a:latin typeface="Arial"/>
                <a:cs typeface="Arial"/>
              </a:rPr>
              <a:t>i</a:t>
            </a:r>
            <a:r>
              <a:rPr sz="2274" spc="94" dirty="0">
                <a:latin typeface="Arial"/>
                <a:cs typeface="Arial"/>
              </a:rPr>
              <a:t>t</a:t>
            </a:r>
            <a:r>
              <a:rPr sz="2274" dirty="0">
                <a:latin typeface="Microsoft JhengHei Light"/>
                <a:cs typeface="Microsoft JhengHei Light"/>
              </a:rPr>
              <a:t>的校验码，保证数据正确（</a:t>
            </a:r>
            <a:r>
              <a:rPr sz="2274" spc="-9" dirty="0">
                <a:latin typeface="Microsoft JhengHei Light"/>
                <a:cs typeface="Microsoft JhengHei Light"/>
              </a:rPr>
              <a:t>若</a:t>
            </a:r>
            <a:r>
              <a:rPr sz="2274" dirty="0">
                <a:latin typeface="Microsoft JhengHei Light"/>
                <a:cs typeface="Microsoft JhengHei Light"/>
              </a:rPr>
              <a:t>某 个</a:t>
            </a:r>
            <a:r>
              <a:rPr sz="2274" spc="-52" dirty="0">
                <a:latin typeface="Arial"/>
                <a:cs typeface="Arial"/>
              </a:rPr>
              <a:t>Bl</a:t>
            </a:r>
            <a:r>
              <a:rPr sz="2274" spc="-24" dirty="0">
                <a:latin typeface="Arial"/>
                <a:cs typeface="Arial"/>
              </a:rPr>
              <a:t>ock</a:t>
            </a:r>
            <a:r>
              <a:rPr sz="2274" spc="-24" dirty="0">
                <a:latin typeface="Microsoft JhengHei Light"/>
                <a:cs typeface="Microsoft JhengHei Light"/>
              </a:rPr>
              <a:t>错误，则转移至其他</a:t>
            </a:r>
            <a:r>
              <a:rPr sz="2274" spc="-76" dirty="0">
                <a:latin typeface="Arial"/>
                <a:cs typeface="Arial"/>
              </a:rPr>
              <a:t>Chu</a:t>
            </a:r>
            <a:r>
              <a:rPr sz="2274" dirty="0">
                <a:latin typeface="Arial"/>
                <a:cs typeface="Arial"/>
              </a:rPr>
              <a:t>n</a:t>
            </a:r>
            <a:r>
              <a:rPr sz="2274" spc="-9" dirty="0">
                <a:latin typeface="Arial"/>
                <a:cs typeface="Arial"/>
              </a:rPr>
              <a:t>k</a:t>
            </a:r>
            <a:r>
              <a:rPr sz="2274" dirty="0">
                <a:latin typeface="Microsoft JhengHei Light"/>
                <a:cs typeface="Microsoft JhengHei Light"/>
              </a:rPr>
              <a:t>副本）</a:t>
            </a:r>
          </a:p>
        </p:txBody>
      </p:sp>
    </p:spTree>
    <p:extLst>
      <p:ext uri="{BB962C8B-B14F-4D97-AF65-F5344CB8AC3E}">
        <p14:creationId xmlns:p14="http://schemas.microsoft.com/office/powerpoint/2010/main" val="65744188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601" y="1233388"/>
            <a:ext cx="8314796" cy="3739004"/>
          </a:xfrm>
          <a:prstGeom prst="rect">
            <a:avLst/>
          </a:prstGeom>
        </p:spPr>
        <p:txBody>
          <a:bodyPr vert="horz" wrap="square" lIns="0" tIns="0" rIns="0" bIns="0" rtlCol="0">
            <a:noAutofit/>
          </a:bodyPr>
          <a:lstStyle/>
          <a:p>
            <a:pPr marL="12036" algn="l">
              <a:tabLst>
                <a:tab pos="336398" algn="l"/>
              </a:tabLst>
            </a:pPr>
            <a:r>
              <a:rPr sz="3032" dirty="0">
                <a:latin typeface="Arial"/>
                <a:cs typeface="Arial"/>
              </a:rPr>
              <a:t>•	</a:t>
            </a:r>
            <a:r>
              <a:rPr lang="zh-CN" altLang="en-US" sz="3032" dirty="0">
                <a:latin typeface="Microsoft JhengHei Light"/>
                <a:cs typeface="Arial"/>
              </a:rPr>
              <a:t>讨</a:t>
            </a:r>
            <a:r>
              <a:rPr lang="zh-CN" altLang="en-US" sz="3032" dirty="0" smtClean="0">
                <a:latin typeface="Microsoft JhengHei Light"/>
                <a:cs typeface="Arial"/>
              </a:rPr>
              <a:t>论</a:t>
            </a:r>
            <a:endParaRPr sz="3032" dirty="0">
              <a:latin typeface="Microsoft JhengHei Light"/>
              <a:cs typeface="Microsoft JhengHei Light"/>
            </a:endParaRPr>
          </a:p>
          <a:p>
            <a:pPr algn="l">
              <a:lnSpc>
                <a:spcPts val="616"/>
              </a:lnSpc>
              <a:spcBef>
                <a:spcPts val="46"/>
              </a:spcBef>
            </a:pPr>
            <a:endParaRPr sz="616" dirty="0"/>
          </a:p>
          <a:p>
            <a:pPr marL="445322" algn="l"/>
            <a:r>
              <a:rPr sz="2655" spc="-19" dirty="0">
                <a:latin typeface="Arial"/>
                <a:cs typeface="Arial"/>
              </a:rPr>
              <a:t>–</a:t>
            </a:r>
            <a:r>
              <a:rPr sz="2655" spc="-71" dirty="0">
                <a:latin typeface="Arial"/>
                <a:cs typeface="Arial"/>
              </a:rPr>
              <a:t> </a:t>
            </a:r>
            <a:r>
              <a:rPr sz="2655" spc="-28" dirty="0" err="1" smtClean="0">
                <a:latin typeface="Microsoft JhengHei Light"/>
                <a:cs typeface="Microsoft JhengHei Light"/>
              </a:rPr>
              <a:t>只有一个主服务器</a:t>
            </a:r>
            <a:r>
              <a:rPr lang="en-US" sz="2655" spc="-28" dirty="0" smtClean="0">
                <a:latin typeface="Microsoft JhengHei Light"/>
                <a:cs typeface="Microsoft JhengHei Light"/>
              </a:rPr>
              <a:t>(GFS Master)</a:t>
            </a:r>
            <a:endParaRPr sz="2655" dirty="0" smtClean="0">
              <a:latin typeface="Microsoft JhengHei Light"/>
              <a:cs typeface="Microsoft JhengHei Light"/>
            </a:endParaRPr>
          </a:p>
          <a:p>
            <a:pPr algn="l">
              <a:lnSpc>
                <a:spcPts val="616"/>
              </a:lnSpc>
              <a:spcBef>
                <a:spcPts val="22"/>
              </a:spcBef>
            </a:pPr>
            <a:endParaRPr sz="616" dirty="0" smtClean="0"/>
          </a:p>
          <a:p>
            <a:pPr marL="445322" algn="l"/>
            <a:r>
              <a:rPr sz="2655" spc="-19" dirty="0" smtClean="0">
                <a:latin typeface="Arial"/>
                <a:cs typeface="Arial"/>
              </a:rPr>
              <a:t>–</a:t>
            </a:r>
            <a:r>
              <a:rPr sz="2655" spc="-71" dirty="0" smtClean="0">
                <a:latin typeface="Arial"/>
                <a:cs typeface="Arial"/>
              </a:rPr>
              <a:t> </a:t>
            </a:r>
            <a:r>
              <a:rPr sz="2655" spc="-28" dirty="0" err="1" smtClean="0">
                <a:latin typeface="Microsoft JhengHei Light"/>
                <a:cs typeface="Microsoft JhengHei Light"/>
              </a:rPr>
              <a:t>限制系统可扩展性和可靠性的一个</a:t>
            </a:r>
            <a:r>
              <a:rPr sz="2655" spc="-24" dirty="0" err="1" smtClean="0">
                <a:latin typeface="Microsoft JhengHei Light"/>
                <a:cs typeface="Microsoft JhengHei Light"/>
              </a:rPr>
              <a:t>缺</a:t>
            </a:r>
            <a:r>
              <a:rPr sz="2655" spc="-28" dirty="0" err="1" smtClean="0">
                <a:latin typeface="Microsoft JhengHei Light"/>
                <a:cs typeface="Microsoft JhengHei Light"/>
              </a:rPr>
              <a:t>陷</a:t>
            </a:r>
            <a:endParaRPr sz="2655" dirty="0" smtClean="0">
              <a:latin typeface="Microsoft JhengHei Light"/>
              <a:cs typeface="Microsoft JhengHei Light"/>
            </a:endParaRPr>
          </a:p>
          <a:p>
            <a:pPr algn="l">
              <a:lnSpc>
                <a:spcPts val="616"/>
              </a:lnSpc>
              <a:spcBef>
                <a:spcPts val="20"/>
              </a:spcBef>
            </a:pPr>
            <a:endParaRPr sz="616" dirty="0"/>
          </a:p>
          <a:p>
            <a:pPr marL="445322" algn="l"/>
            <a:r>
              <a:rPr sz="2655" spc="-19" dirty="0">
                <a:latin typeface="Arial"/>
                <a:cs typeface="Arial"/>
              </a:rPr>
              <a:t>–</a:t>
            </a:r>
            <a:r>
              <a:rPr sz="2655" spc="-71" dirty="0">
                <a:latin typeface="Arial"/>
                <a:cs typeface="Arial"/>
              </a:rPr>
              <a:t> </a:t>
            </a:r>
            <a:r>
              <a:rPr sz="2655" spc="-28" dirty="0" err="1" smtClean="0">
                <a:latin typeface="Microsoft JhengHei Light"/>
                <a:cs typeface="Microsoft JhengHei Light"/>
              </a:rPr>
              <a:t>系统最大存储容量和正常工作时</a:t>
            </a:r>
            <a:r>
              <a:rPr sz="2655" spc="-24" dirty="0" err="1" smtClean="0">
                <a:latin typeface="Microsoft JhengHei Light"/>
                <a:cs typeface="Microsoft JhengHei Light"/>
              </a:rPr>
              <a:t>间</a:t>
            </a:r>
            <a:r>
              <a:rPr sz="2655" spc="-28" dirty="0" err="1" smtClean="0">
                <a:latin typeface="Microsoft JhengHei Light"/>
                <a:cs typeface="Microsoft JhengHei Light"/>
              </a:rPr>
              <a:t>受制</a:t>
            </a:r>
            <a:r>
              <a:rPr sz="2655" spc="-24" dirty="0" err="1" smtClean="0">
                <a:latin typeface="Microsoft JhengHei Light"/>
                <a:cs typeface="Microsoft JhengHei Light"/>
              </a:rPr>
              <a:t>于</a:t>
            </a:r>
            <a:r>
              <a:rPr sz="2655" spc="-28" dirty="0" err="1" smtClean="0">
                <a:latin typeface="Microsoft JhengHei Light"/>
                <a:cs typeface="Microsoft JhengHei Light"/>
              </a:rPr>
              <a:t>主服</a:t>
            </a:r>
            <a:endParaRPr sz="2655" dirty="0">
              <a:latin typeface="Microsoft JhengHei Light"/>
              <a:cs typeface="Microsoft JhengHei Light"/>
            </a:endParaRPr>
          </a:p>
          <a:p>
            <a:pPr marL="716728" algn="l"/>
            <a:r>
              <a:rPr sz="2655" spc="-33" dirty="0">
                <a:latin typeface="Microsoft JhengHei Light"/>
                <a:cs typeface="Microsoft JhengHei Light"/>
              </a:rPr>
              <a:t>务器的容量和正常工作时间</a:t>
            </a:r>
            <a:endParaRPr sz="2655" dirty="0">
              <a:latin typeface="Microsoft JhengHei Light"/>
              <a:cs typeface="Microsoft JhengHei Light"/>
            </a:endParaRPr>
          </a:p>
          <a:p>
            <a:pPr algn="l">
              <a:lnSpc>
                <a:spcPts val="616"/>
              </a:lnSpc>
              <a:spcBef>
                <a:spcPts val="22"/>
              </a:spcBef>
            </a:pPr>
            <a:endParaRPr sz="616" dirty="0"/>
          </a:p>
          <a:p>
            <a:pPr marL="716728" marR="528369" indent="-272008" algn="l"/>
            <a:r>
              <a:rPr sz="2655" spc="-19" dirty="0">
                <a:latin typeface="Arial"/>
                <a:cs typeface="Arial"/>
              </a:rPr>
              <a:t>–</a:t>
            </a:r>
            <a:r>
              <a:rPr sz="2655" spc="-71" dirty="0">
                <a:latin typeface="Arial"/>
                <a:cs typeface="Arial"/>
              </a:rPr>
              <a:t> </a:t>
            </a:r>
            <a:r>
              <a:rPr sz="2655" spc="-28" dirty="0">
                <a:latin typeface="Microsoft JhengHei Light"/>
                <a:cs typeface="Microsoft JhengHei Light"/>
              </a:rPr>
              <a:t>要将所有的元数据进行编制，并且</a:t>
            </a:r>
            <a:r>
              <a:rPr sz="2655" spc="-24" dirty="0">
                <a:latin typeface="Microsoft JhengHei Light"/>
                <a:cs typeface="Microsoft JhengHei Light"/>
              </a:rPr>
              <a:t>几</a:t>
            </a:r>
            <a:r>
              <a:rPr sz="2655" spc="-28" dirty="0">
                <a:latin typeface="Microsoft JhengHei Light"/>
                <a:cs typeface="Microsoft JhengHei Light"/>
              </a:rPr>
              <a:t>乎所</a:t>
            </a:r>
            <a:r>
              <a:rPr sz="2655" spc="-24" dirty="0">
                <a:latin typeface="Microsoft JhengHei Light"/>
                <a:cs typeface="Microsoft JhengHei Light"/>
              </a:rPr>
              <a:t>有</a:t>
            </a:r>
            <a:r>
              <a:rPr sz="2655" spc="-28" dirty="0">
                <a:latin typeface="Microsoft JhengHei Light"/>
                <a:cs typeface="Microsoft JhengHei Light"/>
              </a:rPr>
              <a:t>的动 作和请求都经过它</a:t>
            </a:r>
            <a:endParaRPr sz="2655" dirty="0">
              <a:latin typeface="Microsoft JhengHei Light"/>
              <a:cs typeface="Microsoft JhengHei Light"/>
            </a:endParaRPr>
          </a:p>
        </p:txBody>
      </p:sp>
      <p:sp>
        <p:nvSpPr>
          <p:cNvPr id="3" name="object 2"/>
          <p:cNvSpPr txBox="1"/>
          <p:nvPr/>
        </p:nvSpPr>
        <p:spPr>
          <a:xfrm>
            <a:off x="228625" y="153268"/>
            <a:ext cx="757039" cy="544611"/>
          </a:xfrm>
          <a:prstGeom prst="rect">
            <a:avLst/>
          </a:prstGeom>
        </p:spPr>
        <p:txBody>
          <a:bodyPr vert="horz" wrap="square" lIns="0" tIns="0" rIns="0" bIns="0" rtlCol="0">
            <a:noAutofit/>
          </a:bodyPr>
          <a:lstStyle/>
          <a:p>
            <a:pPr marL="12036"/>
            <a:r>
              <a:rPr sz="3411" spc="-422" dirty="0">
                <a:solidFill>
                  <a:schemeClr val="bg1"/>
                </a:solidFill>
                <a:latin typeface="Arial"/>
                <a:cs typeface="Arial"/>
              </a:rPr>
              <a:t>GFS</a:t>
            </a:r>
            <a:endParaRPr sz="3411" dirty="0">
              <a:solidFill>
                <a:schemeClr val="bg1"/>
              </a:solidFill>
              <a:latin typeface="Arial"/>
              <a:cs typeface="Arial"/>
            </a:endParaRPr>
          </a:p>
        </p:txBody>
      </p:sp>
    </p:spTree>
    <p:extLst>
      <p:ext uri="{BB962C8B-B14F-4D97-AF65-F5344CB8AC3E}">
        <p14:creationId xmlns:p14="http://schemas.microsoft.com/office/powerpoint/2010/main" val="61210543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50375" y="3736332"/>
            <a:ext cx="673031" cy="0"/>
          </a:xfrm>
          <a:custGeom>
            <a:avLst/>
            <a:gdLst/>
            <a:ahLst/>
            <a:cxnLst/>
            <a:rect l="l" t="t" r="r" b="b"/>
            <a:pathLst>
              <a:path w="710184">
                <a:moveTo>
                  <a:pt x="0" y="0"/>
                </a:moveTo>
                <a:lnTo>
                  <a:pt x="710184" y="0"/>
                </a:lnTo>
              </a:path>
            </a:pathLst>
          </a:custGeom>
          <a:ln w="8890">
            <a:solidFill>
              <a:srgbClr val="0000FF"/>
            </a:solidFill>
          </a:ln>
        </p:spPr>
        <p:txBody>
          <a:bodyPr wrap="square" lIns="0" tIns="0" rIns="0" bIns="0" rtlCol="0">
            <a:noAutofit/>
          </a:bodyPr>
          <a:lstStyle/>
          <a:p>
            <a:endParaRPr/>
          </a:p>
        </p:txBody>
      </p:sp>
      <p:sp>
        <p:nvSpPr>
          <p:cNvPr id="3" name="object 3"/>
          <p:cNvSpPr txBox="1"/>
          <p:nvPr/>
        </p:nvSpPr>
        <p:spPr>
          <a:xfrm>
            <a:off x="12601" y="774187"/>
            <a:ext cx="8314796" cy="5682008"/>
          </a:xfrm>
          <a:prstGeom prst="rect">
            <a:avLst/>
          </a:prstGeom>
        </p:spPr>
        <p:txBody>
          <a:bodyPr vert="horz" wrap="square" lIns="0" tIns="0" rIns="0" bIns="0" rtlCol="0">
            <a:noAutofit/>
          </a:bodyPr>
          <a:lstStyle/>
          <a:p>
            <a:pPr>
              <a:lnSpc>
                <a:spcPts val="474"/>
              </a:lnSpc>
              <a:spcBef>
                <a:spcPts val="35"/>
              </a:spcBef>
            </a:pPr>
            <a:endParaRPr sz="474" dirty="0"/>
          </a:p>
          <a:p>
            <a:pPr>
              <a:lnSpc>
                <a:spcPts val="948"/>
              </a:lnSpc>
            </a:pPr>
            <a:endParaRPr sz="948" dirty="0"/>
          </a:p>
          <a:p>
            <a:pPr marL="12036" algn="l">
              <a:tabLst>
                <a:tab pos="336398" algn="l"/>
              </a:tabLst>
            </a:pPr>
            <a:r>
              <a:rPr sz="3032" dirty="0">
                <a:latin typeface="Arial"/>
                <a:cs typeface="Arial"/>
              </a:rPr>
              <a:t>•	</a:t>
            </a:r>
            <a:r>
              <a:rPr lang="zh-CN" altLang="en-US" sz="3032" dirty="0" smtClean="0">
                <a:latin typeface="Microsoft JhengHei Light"/>
                <a:cs typeface="Microsoft JhengHei Light"/>
              </a:rPr>
              <a:t>讨论</a:t>
            </a:r>
            <a:endParaRPr lang="en-US" altLang="zh-CN" sz="3032" dirty="0" smtClean="0">
              <a:latin typeface="Microsoft JhengHei Light"/>
              <a:cs typeface="Microsoft JhengHei Light"/>
            </a:endParaRPr>
          </a:p>
          <a:p>
            <a:pPr marL="12036" algn="l">
              <a:tabLst>
                <a:tab pos="336398" algn="l"/>
              </a:tabLst>
            </a:pPr>
            <a:r>
              <a:rPr lang="en-US" sz="3032" spc="-19" dirty="0">
                <a:latin typeface="Microsoft JhengHei Light"/>
                <a:cs typeface="Arial"/>
              </a:rPr>
              <a:t>	 </a:t>
            </a:r>
            <a:r>
              <a:rPr sz="2655" spc="-71" dirty="0" smtClean="0">
                <a:latin typeface="Arial"/>
                <a:cs typeface="Arial"/>
              </a:rPr>
              <a:t>– </a:t>
            </a:r>
            <a:r>
              <a:rPr sz="2655" spc="-71" dirty="0" err="1" smtClean="0">
                <a:latin typeface="Arial"/>
                <a:cs typeface="Arial"/>
              </a:rPr>
              <a:t>主服务器通常是网络上性能最好的节点之一</a:t>
            </a:r>
            <a:endParaRPr sz="2655" spc="-71" dirty="0">
              <a:latin typeface="Arial"/>
              <a:cs typeface="Arial"/>
            </a:endParaRPr>
          </a:p>
          <a:p>
            <a:pPr marL="445322" algn="l">
              <a:spcBef>
                <a:spcPts val="316"/>
              </a:spcBef>
            </a:pPr>
            <a:r>
              <a:rPr sz="2655" spc="-19" dirty="0">
                <a:latin typeface="Arial"/>
                <a:cs typeface="Arial"/>
              </a:rPr>
              <a:t>–</a:t>
            </a:r>
            <a:r>
              <a:rPr sz="2655" spc="-71" dirty="0">
                <a:latin typeface="Arial"/>
                <a:cs typeface="Arial"/>
              </a:rPr>
              <a:t> </a:t>
            </a:r>
            <a:r>
              <a:rPr sz="2655" spc="-28" dirty="0" err="1">
                <a:latin typeface="Microsoft JhengHei Light"/>
                <a:cs typeface="Microsoft JhengHei Light"/>
                <a:hlinkClick r:id="rId2"/>
              </a:rPr>
              <a:t>可靠性通过“影子”</a:t>
            </a:r>
            <a:r>
              <a:rPr sz="2655" spc="-28" dirty="0" err="1" smtClean="0">
                <a:latin typeface="Microsoft JhengHei Light"/>
                <a:cs typeface="Microsoft JhengHei Light"/>
                <a:hlinkClick r:id="rId2"/>
              </a:rPr>
              <a:t>主服务器制作</a:t>
            </a:r>
            <a:r>
              <a:rPr sz="2655" spc="-24" dirty="0" err="1" smtClean="0">
                <a:latin typeface="Microsoft JhengHei Light"/>
                <a:cs typeface="Microsoft JhengHei Light"/>
                <a:hlinkClick r:id="rId2"/>
              </a:rPr>
              <a:t>主</a:t>
            </a:r>
            <a:r>
              <a:rPr sz="2655" spc="-28" dirty="0" err="1" smtClean="0">
                <a:latin typeface="Microsoft JhengHei Light"/>
                <a:cs typeface="Microsoft JhengHei Light"/>
                <a:hlinkClick r:id="rId2"/>
              </a:rPr>
              <a:t>服务</a:t>
            </a:r>
            <a:r>
              <a:rPr sz="2655" spc="-24" dirty="0" err="1" smtClean="0">
                <a:latin typeface="Microsoft JhengHei Light"/>
                <a:cs typeface="Microsoft JhengHei Light"/>
                <a:hlinkClick r:id="rId2"/>
              </a:rPr>
              <a:t>器</a:t>
            </a:r>
            <a:r>
              <a:rPr sz="2655" spc="-28" dirty="0" err="1" smtClean="0">
                <a:latin typeface="Microsoft JhengHei Light"/>
                <a:cs typeface="Microsoft JhengHei Light"/>
                <a:hlinkClick r:id="rId2"/>
              </a:rPr>
              <a:t>的</a:t>
            </a:r>
            <a:r>
              <a:rPr sz="2655" u="sng" spc="-28" dirty="0" err="1" smtClean="0">
                <a:solidFill>
                  <a:srgbClr val="0000FF"/>
                </a:solidFill>
                <a:latin typeface="Microsoft JhengHei Light"/>
                <a:cs typeface="Microsoft JhengHei Light"/>
                <a:hlinkClick r:id="rId2"/>
              </a:rPr>
              <a:t>镜</a:t>
            </a:r>
            <a:endParaRPr sz="2655" dirty="0">
              <a:latin typeface="Microsoft JhengHei Light"/>
              <a:cs typeface="Microsoft JhengHei Light"/>
            </a:endParaRPr>
          </a:p>
          <a:p>
            <a:pPr marL="716728" algn="l">
              <a:lnSpc>
                <a:spcPts val="2867"/>
              </a:lnSpc>
            </a:pPr>
            <a:r>
              <a:rPr sz="2655" u="sng" spc="-9" dirty="0">
                <a:solidFill>
                  <a:srgbClr val="0000FF"/>
                </a:solidFill>
                <a:latin typeface="Microsoft JhengHei Light"/>
                <a:cs typeface="Microsoft JhengHei Light"/>
              </a:rPr>
              <a:t> </a:t>
            </a:r>
            <a:r>
              <a:rPr sz="2655" u="sng" spc="-33" dirty="0">
                <a:solidFill>
                  <a:srgbClr val="0000FF"/>
                </a:solidFill>
                <a:latin typeface="Microsoft JhengHei Light"/>
                <a:cs typeface="Microsoft JhengHei Light"/>
                <a:hlinkClick r:id="rId2"/>
              </a:rPr>
              <a:t>像</a:t>
            </a:r>
            <a:r>
              <a:rPr sz="2655" u="sng" spc="-14" dirty="0">
                <a:solidFill>
                  <a:srgbClr val="0000FF"/>
                </a:solidFill>
                <a:latin typeface="Microsoft JhengHei Light"/>
                <a:cs typeface="Microsoft JhengHei Light"/>
                <a:hlinkClick r:id="rId2"/>
              </a:rPr>
              <a:t> </a:t>
            </a:r>
            <a:r>
              <a:rPr sz="2655" spc="-28" dirty="0">
                <a:latin typeface="Microsoft JhengHei Light"/>
                <a:cs typeface="Microsoft JhengHei Light"/>
                <a:hlinkClick r:id="rId2"/>
              </a:rPr>
              <a:t>，</a:t>
            </a:r>
            <a:r>
              <a:rPr sz="2655" spc="-28" dirty="0" err="1" smtClean="0">
                <a:latin typeface="Microsoft JhengHei Light"/>
                <a:cs typeface="Microsoft JhengHei Light"/>
                <a:hlinkClick r:id="rId2"/>
              </a:rPr>
              <a:t>一旦主服务器失败它将接替工作</a:t>
            </a:r>
            <a:endParaRPr sz="2655" dirty="0">
              <a:latin typeface="Microsoft JhengHei Light"/>
              <a:cs typeface="Microsoft JhengHei Light"/>
            </a:endParaRPr>
          </a:p>
          <a:p>
            <a:pPr algn="l">
              <a:lnSpc>
                <a:spcPts val="616"/>
              </a:lnSpc>
              <a:spcBef>
                <a:spcPts val="20"/>
              </a:spcBef>
            </a:pPr>
            <a:endParaRPr sz="616" dirty="0"/>
          </a:p>
          <a:p>
            <a:pPr marL="716728" marR="525361" indent="-272008" algn="l">
              <a:lnSpc>
                <a:spcPct val="90000"/>
              </a:lnSpc>
            </a:pPr>
            <a:r>
              <a:rPr sz="2655" spc="-19" dirty="0">
                <a:latin typeface="Arial"/>
                <a:cs typeface="Arial"/>
              </a:rPr>
              <a:t>–</a:t>
            </a:r>
            <a:r>
              <a:rPr sz="2655" spc="-76" dirty="0">
                <a:latin typeface="Arial"/>
                <a:cs typeface="Arial"/>
              </a:rPr>
              <a:t> </a:t>
            </a:r>
            <a:r>
              <a:rPr sz="2655" spc="-33" dirty="0" err="1">
                <a:latin typeface="Microsoft JhengHei Light"/>
                <a:cs typeface="Microsoft JhengHei Light"/>
              </a:rPr>
              <a:t>主服务器极少成为瓶颈，因为客户</a:t>
            </a:r>
            <a:r>
              <a:rPr sz="2655" spc="-24" dirty="0" err="1">
                <a:latin typeface="Microsoft JhengHei Light"/>
                <a:cs typeface="Microsoft JhengHei Light"/>
              </a:rPr>
              <a:t>端</a:t>
            </a:r>
            <a:r>
              <a:rPr sz="2655" spc="-33" dirty="0" err="1">
                <a:latin typeface="Microsoft JhengHei Light"/>
                <a:cs typeface="Microsoft JhengHei Light"/>
              </a:rPr>
              <a:t>仅仅</a:t>
            </a:r>
            <a:r>
              <a:rPr sz="2655" spc="-24" dirty="0" err="1">
                <a:latin typeface="Microsoft JhengHei Light"/>
                <a:cs typeface="Microsoft JhengHei Light"/>
              </a:rPr>
              <a:t>取</a:t>
            </a:r>
            <a:r>
              <a:rPr sz="2655" spc="-33" dirty="0" err="1">
                <a:latin typeface="Microsoft JhengHei Light"/>
                <a:cs typeface="Microsoft JhengHei Light"/>
              </a:rPr>
              <a:t>得元</a:t>
            </a:r>
            <a:r>
              <a:rPr sz="2655" spc="-14" dirty="0">
                <a:latin typeface="Microsoft JhengHei Light"/>
                <a:cs typeface="Microsoft JhengHei Light"/>
              </a:rPr>
              <a:t> </a:t>
            </a:r>
            <a:r>
              <a:rPr sz="2655" spc="-28" dirty="0" err="1" smtClean="0">
                <a:latin typeface="Microsoft JhengHei Light"/>
                <a:cs typeface="Microsoft JhengHei Light"/>
              </a:rPr>
              <a:t>数据然后将它们</a:t>
            </a:r>
            <a:r>
              <a:rPr sz="2655" spc="-28" dirty="0" err="1" smtClean="0">
                <a:solidFill>
                  <a:srgbClr val="0000FF"/>
                </a:solidFill>
                <a:latin typeface="Microsoft JhengHei Light"/>
                <a:cs typeface="Microsoft JhengHei Light"/>
                <a:hlinkClick r:id="rId3"/>
              </a:rPr>
              <a:t>缓存</a:t>
            </a:r>
            <a:r>
              <a:rPr sz="2655" spc="-28" dirty="0" err="1" smtClean="0">
                <a:latin typeface="Microsoft JhengHei Light"/>
                <a:cs typeface="Microsoft JhengHei Light"/>
              </a:rPr>
              <a:t>起来，</a:t>
            </a:r>
            <a:r>
              <a:rPr sz="2655" spc="-24" dirty="0" err="1" smtClean="0">
                <a:latin typeface="Microsoft JhengHei Light"/>
                <a:cs typeface="Microsoft JhengHei Light"/>
              </a:rPr>
              <a:t>随</a:t>
            </a:r>
            <a:r>
              <a:rPr sz="2655" spc="-28" dirty="0" err="1" smtClean="0">
                <a:latin typeface="Microsoft JhengHei Light"/>
                <a:cs typeface="Microsoft JhengHei Light"/>
              </a:rPr>
              <a:t>后</a:t>
            </a:r>
            <a:r>
              <a:rPr sz="2655" spc="-14" dirty="0" err="1" smtClean="0">
                <a:latin typeface="Microsoft JhengHei Light"/>
                <a:cs typeface="Microsoft JhengHei Light"/>
              </a:rPr>
              <a:t>交</a:t>
            </a:r>
            <a:r>
              <a:rPr sz="2655" spc="-28" dirty="0" err="1" smtClean="0">
                <a:latin typeface="Microsoft JhengHei Light"/>
                <a:cs typeface="Microsoft JhengHei Light"/>
              </a:rPr>
              <a:t>互直</a:t>
            </a:r>
            <a:r>
              <a:rPr sz="2655" spc="-24" dirty="0" err="1" smtClean="0">
                <a:latin typeface="Microsoft JhengHei Light"/>
                <a:cs typeface="Microsoft JhengHei Light"/>
              </a:rPr>
              <a:t>接与</a:t>
            </a:r>
            <a:r>
              <a:rPr sz="2655" spc="-100" dirty="0" err="1" smtClean="0">
                <a:latin typeface="Arial"/>
                <a:cs typeface="Arial"/>
              </a:rPr>
              <a:t>chunk</a:t>
            </a:r>
            <a:r>
              <a:rPr lang="en-US" sz="2655" spc="-100" dirty="0" smtClean="0">
                <a:latin typeface="Arial"/>
                <a:cs typeface="Arial"/>
              </a:rPr>
              <a:t> </a:t>
            </a:r>
            <a:r>
              <a:rPr sz="2655" spc="-100" dirty="0" err="1" smtClean="0">
                <a:latin typeface="Arial"/>
                <a:cs typeface="Arial"/>
              </a:rPr>
              <a:t>se</a:t>
            </a:r>
            <a:r>
              <a:rPr sz="2655" spc="-76" dirty="0" err="1" smtClean="0">
                <a:latin typeface="Arial"/>
                <a:cs typeface="Arial"/>
              </a:rPr>
              <a:t>r</a:t>
            </a:r>
            <a:r>
              <a:rPr sz="2655" spc="-114" dirty="0" err="1" smtClean="0">
                <a:latin typeface="Arial"/>
                <a:cs typeface="Arial"/>
              </a:rPr>
              <a:t>vers</a:t>
            </a:r>
            <a:r>
              <a:rPr sz="2655" spc="-28" dirty="0" err="1" smtClean="0">
                <a:latin typeface="Microsoft JhengHei Light"/>
                <a:cs typeface="Microsoft JhengHei Light"/>
              </a:rPr>
              <a:t>进行</a:t>
            </a:r>
            <a:endParaRPr sz="2655" dirty="0">
              <a:latin typeface="Microsoft JhengHei Light"/>
              <a:cs typeface="Microsoft JhengHei Light"/>
            </a:endParaRPr>
          </a:p>
          <a:p>
            <a:pPr marL="445322" algn="l">
              <a:spcBef>
                <a:spcPts val="316"/>
              </a:spcBef>
            </a:pPr>
            <a:r>
              <a:rPr sz="2655" spc="-19" dirty="0">
                <a:latin typeface="Arial"/>
                <a:cs typeface="Arial"/>
              </a:rPr>
              <a:t>–</a:t>
            </a:r>
            <a:r>
              <a:rPr sz="2655" spc="-76" dirty="0">
                <a:latin typeface="Arial"/>
                <a:cs typeface="Arial"/>
              </a:rPr>
              <a:t> </a:t>
            </a:r>
            <a:r>
              <a:rPr sz="2655" spc="-33" dirty="0" smtClean="0">
                <a:latin typeface="Microsoft JhengHei Light"/>
                <a:cs typeface="Microsoft JhengHei Light"/>
              </a:rPr>
              <a:t>使用单个主服务器可以大幅度地</a:t>
            </a:r>
            <a:r>
              <a:rPr sz="2655" spc="-24" dirty="0" smtClean="0">
                <a:latin typeface="Microsoft JhengHei Light"/>
                <a:cs typeface="Microsoft JhengHei Light"/>
              </a:rPr>
              <a:t>降</a:t>
            </a:r>
            <a:r>
              <a:rPr sz="2655" spc="-33" dirty="0" smtClean="0">
                <a:latin typeface="Microsoft JhengHei Light"/>
                <a:cs typeface="Microsoft JhengHei Light"/>
              </a:rPr>
              <a:t>低软</a:t>
            </a:r>
            <a:r>
              <a:rPr sz="2655" spc="-24" dirty="0" smtClean="0">
                <a:latin typeface="Microsoft JhengHei Light"/>
                <a:cs typeface="Microsoft JhengHei Light"/>
              </a:rPr>
              <a:t>件</a:t>
            </a:r>
            <a:r>
              <a:rPr sz="2655" spc="-33" dirty="0" smtClean="0">
                <a:latin typeface="Microsoft JhengHei Light"/>
                <a:cs typeface="Microsoft JhengHei Light"/>
              </a:rPr>
              <a:t>复</a:t>
            </a:r>
            <a:endParaRPr sz="2655" dirty="0">
              <a:latin typeface="Microsoft JhengHei Light"/>
              <a:cs typeface="Microsoft JhengHei Light"/>
            </a:endParaRPr>
          </a:p>
          <a:p>
            <a:pPr marL="716728" algn="l">
              <a:lnSpc>
                <a:spcPts val="2867"/>
              </a:lnSpc>
            </a:pPr>
            <a:r>
              <a:rPr sz="2655" spc="-28" dirty="0" err="1" smtClean="0">
                <a:latin typeface="Microsoft JhengHei Light"/>
                <a:cs typeface="Microsoft JhengHei Light"/>
              </a:rPr>
              <a:t>杂性</a:t>
            </a:r>
            <a:r>
              <a:rPr lang="zh-CN" altLang="en-US" sz="2655" spc="-28" dirty="0" smtClean="0">
                <a:latin typeface="Microsoft JhengHei Light"/>
                <a:cs typeface="Microsoft JhengHei Light"/>
              </a:rPr>
              <a:t>，</a:t>
            </a:r>
            <a:r>
              <a:rPr sz="2655" spc="-24" dirty="0" err="1" smtClean="0">
                <a:latin typeface="Microsoft JhengHei Light"/>
                <a:cs typeface="Microsoft JhengHei Light"/>
              </a:rPr>
              <a:t>保</a:t>
            </a:r>
            <a:r>
              <a:rPr sz="2655" spc="-28" dirty="0" err="1" smtClean="0">
                <a:latin typeface="Microsoft JhengHei Light"/>
                <a:cs typeface="Microsoft JhengHei Light"/>
              </a:rPr>
              <a:t>证数</a:t>
            </a:r>
            <a:r>
              <a:rPr sz="2655" spc="-33" dirty="0" err="1" smtClean="0">
                <a:latin typeface="Microsoft JhengHei Light"/>
                <a:cs typeface="Microsoft JhengHei Light"/>
              </a:rPr>
              <a:t>据完整性、动操作、负载均衡和</a:t>
            </a:r>
            <a:r>
              <a:rPr sz="2655" spc="-24" dirty="0" err="1" smtClean="0">
                <a:latin typeface="Microsoft JhengHei Light"/>
                <a:cs typeface="Microsoft JhengHei Light"/>
              </a:rPr>
              <a:t>安</a:t>
            </a:r>
            <a:r>
              <a:rPr sz="2655" spc="-33" dirty="0" err="1" smtClean="0">
                <a:latin typeface="Microsoft JhengHei Light"/>
                <a:cs typeface="Microsoft JhengHei Light"/>
              </a:rPr>
              <a:t>全性</a:t>
            </a:r>
            <a:r>
              <a:rPr sz="2655" spc="-33" dirty="0" smtClean="0">
                <a:latin typeface="Microsoft JhengHei Light"/>
                <a:cs typeface="Microsoft JhengHei Light"/>
              </a:rPr>
              <a:t>。</a:t>
            </a:r>
            <a:endParaRPr sz="2655" dirty="0">
              <a:latin typeface="Microsoft JhengHei Light"/>
              <a:cs typeface="Microsoft JhengHei Light"/>
            </a:endParaRPr>
          </a:p>
        </p:txBody>
      </p:sp>
      <p:sp>
        <p:nvSpPr>
          <p:cNvPr id="4" name="object 2"/>
          <p:cNvSpPr txBox="1"/>
          <p:nvPr/>
        </p:nvSpPr>
        <p:spPr>
          <a:xfrm>
            <a:off x="228625" y="207964"/>
            <a:ext cx="757039" cy="544611"/>
          </a:xfrm>
          <a:prstGeom prst="rect">
            <a:avLst/>
          </a:prstGeom>
        </p:spPr>
        <p:txBody>
          <a:bodyPr vert="horz" wrap="square" lIns="0" tIns="0" rIns="0" bIns="0" rtlCol="0">
            <a:noAutofit/>
          </a:bodyPr>
          <a:lstStyle/>
          <a:p>
            <a:pPr marL="12036"/>
            <a:r>
              <a:rPr sz="3411" spc="-422" dirty="0">
                <a:solidFill>
                  <a:schemeClr val="bg1"/>
                </a:solidFill>
                <a:latin typeface="Arial"/>
                <a:cs typeface="Arial"/>
              </a:rPr>
              <a:t>GFS</a:t>
            </a:r>
            <a:endParaRPr sz="3411" dirty="0">
              <a:solidFill>
                <a:schemeClr val="bg1"/>
              </a:solidFill>
              <a:latin typeface="Arial"/>
              <a:cs typeface="Arial"/>
            </a:endParaRPr>
          </a:p>
        </p:txBody>
      </p:sp>
    </p:spTree>
    <p:extLst>
      <p:ext uri="{BB962C8B-B14F-4D97-AF65-F5344CB8AC3E}">
        <p14:creationId xmlns:p14="http://schemas.microsoft.com/office/powerpoint/2010/main" val="207452484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08168" y="801339"/>
            <a:ext cx="8084314" cy="2551409"/>
          </a:xfrm>
          <a:prstGeom prst="rect">
            <a:avLst/>
          </a:prstGeom>
        </p:spPr>
        <p:txBody>
          <a:bodyPr vert="horz" wrap="square" lIns="0" tIns="0" rIns="0" bIns="0" rtlCol="0">
            <a:noAutofit/>
          </a:bodyPr>
          <a:lstStyle/>
          <a:p>
            <a:pPr>
              <a:lnSpc>
                <a:spcPts val="948"/>
              </a:lnSpc>
            </a:pPr>
            <a:endParaRPr sz="948" dirty="0"/>
          </a:p>
          <a:p>
            <a:pPr>
              <a:lnSpc>
                <a:spcPts val="948"/>
              </a:lnSpc>
            </a:pPr>
            <a:endParaRPr sz="948" dirty="0"/>
          </a:p>
          <a:p>
            <a:pPr>
              <a:lnSpc>
                <a:spcPts val="948"/>
              </a:lnSpc>
            </a:pPr>
            <a:endParaRPr sz="948" dirty="0"/>
          </a:p>
          <a:p>
            <a:pPr>
              <a:lnSpc>
                <a:spcPts val="948"/>
              </a:lnSpc>
            </a:pPr>
            <a:endParaRPr sz="948" dirty="0"/>
          </a:p>
          <a:p>
            <a:pPr marL="337001" indent="-325566" algn="l">
              <a:buFont typeface="Arial"/>
              <a:buChar char="•"/>
              <a:tabLst>
                <a:tab pos="337001" algn="l"/>
              </a:tabLst>
            </a:pPr>
            <a:r>
              <a:rPr sz="3032" spc="-379" dirty="0">
                <a:latin typeface="Arial"/>
                <a:cs typeface="Arial"/>
              </a:rPr>
              <a:t>GF</a:t>
            </a:r>
            <a:r>
              <a:rPr sz="3032" spc="-370" dirty="0">
                <a:latin typeface="Arial"/>
                <a:cs typeface="Arial"/>
              </a:rPr>
              <a:t>S</a:t>
            </a:r>
            <a:r>
              <a:rPr sz="3032" dirty="0">
                <a:latin typeface="Microsoft JhengHei Light"/>
                <a:cs typeface="Microsoft JhengHei Light"/>
              </a:rPr>
              <a:t>在</a:t>
            </a:r>
            <a:r>
              <a:rPr sz="3032" spc="-33" dirty="0">
                <a:latin typeface="Arial"/>
                <a:cs typeface="Arial"/>
              </a:rPr>
              <a:t>Googl</a:t>
            </a:r>
            <a:r>
              <a:rPr sz="3032" spc="-43" dirty="0">
                <a:latin typeface="Arial"/>
                <a:cs typeface="Arial"/>
              </a:rPr>
              <a:t>e</a:t>
            </a:r>
            <a:r>
              <a:rPr sz="3032" dirty="0">
                <a:latin typeface="Microsoft JhengHei Light"/>
                <a:cs typeface="Microsoft JhengHei Light"/>
              </a:rPr>
              <a:t>中的部署</a:t>
            </a:r>
          </a:p>
          <a:p>
            <a:pPr algn="l">
              <a:lnSpc>
                <a:spcPts val="616"/>
              </a:lnSpc>
              <a:spcBef>
                <a:spcPts val="46"/>
              </a:spcBef>
            </a:pPr>
            <a:endParaRPr sz="616" dirty="0"/>
          </a:p>
          <a:p>
            <a:pPr marL="445322" algn="l"/>
            <a:r>
              <a:rPr sz="2655" spc="-19" dirty="0">
                <a:latin typeface="Arial"/>
                <a:cs typeface="Arial"/>
              </a:rPr>
              <a:t>–</a:t>
            </a:r>
            <a:r>
              <a:rPr sz="2655" spc="-76" dirty="0">
                <a:latin typeface="Arial"/>
                <a:cs typeface="Arial"/>
              </a:rPr>
              <a:t> </a:t>
            </a:r>
            <a:r>
              <a:rPr sz="2655" spc="-33" dirty="0">
                <a:latin typeface="Microsoft JhengHei Light"/>
                <a:cs typeface="Microsoft JhengHei Light"/>
              </a:rPr>
              <a:t>超过</a:t>
            </a:r>
            <a:r>
              <a:rPr sz="2655" spc="43" dirty="0">
                <a:latin typeface="Arial"/>
                <a:cs typeface="Arial"/>
              </a:rPr>
              <a:t>5</a:t>
            </a:r>
            <a:r>
              <a:rPr sz="2655" spc="38" dirty="0">
                <a:latin typeface="Arial"/>
                <a:cs typeface="Arial"/>
              </a:rPr>
              <a:t>0</a:t>
            </a:r>
            <a:r>
              <a:rPr sz="2655" spc="-28" dirty="0">
                <a:latin typeface="Microsoft JhengHei Light"/>
                <a:cs typeface="Microsoft JhengHei Light"/>
              </a:rPr>
              <a:t>个</a:t>
            </a:r>
            <a:r>
              <a:rPr sz="2655" spc="-332" dirty="0">
                <a:latin typeface="Arial"/>
                <a:cs typeface="Arial"/>
              </a:rPr>
              <a:t>GF</a:t>
            </a:r>
            <a:r>
              <a:rPr sz="2655" spc="-336" dirty="0">
                <a:latin typeface="Arial"/>
                <a:cs typeface="Arial"/>
              </a:rPr>
              <a:t>S</a:t>
            </a:r>
            <a:r>
              <a:rPr sz="2655" spc="-33" dirty="0" smtClean="0">
                <a:latin typeface="Microsoft JhengHei Light"/>
                <a:cs typeface="Microsoft JhengHei Light"/>
              </a:rPr>
              <a:t>集群</a:t>
            </a:r>
            <a:endParaRPr sz="2655" dirty="0">
              <a:latin typeface="Microsoft JhengHei Light"/>
              <a:cs typeface="Microsoft JhengHei Light"/>
            </a:endParaRPr>
          </a:p>
        </p:txBody>
      </p:sp>
      <p:sp>
        <p:nvSpPr>
          <p:cNvPr id="3" name="object 3"/>
          <p:cNvSpPr txBox="1"/>
          <p:nvPr/>
        </p:nvSpPr>
        <p:spPr>
          <a:xfrm>
            <a:off x="928301" y="2241501"/>
            <a:ext cx="6703228" cy="1078026"/>
          </a:xfrm>
          <a:prstGeom prst="rect">
            <a:avLst/>
          </a:prstGeom>
        </p:spPr>
        <p:txBody>
          <a:bodyPr vert="horz" wrap="square" lIns="0" tIns="0" rIns="0" bIns="0" rtlCol="0">
            <a:noAutofit/>
          </a:bodyPr>
          <a:lstStyle/>
          <a:p>
            <a:pPr marL="6018" algn="l"/>
            <a:r>
              <a:rPr sz="2655" spc="-19" dirty="0">
                <a:latin typeface="Arial"/>
                <a:cs typeface="Arial"/>
              </a:rPr>
              <a:t>–</a:t>
            </a:r>
            <a:r>
              <a:rPr sz="2655" spc="-76" dirty="0">
                <a:latin typeface="Arial"/>
                <a:cs typeface="Arial"/>
              </a:rPr>
              <a:t> </a:t>
            </a:r>
            <a:r>
              <a:rPr sz="2655" spc="-28" dirty="0" smtClean="0">
                <a:latin typeface="Microsoft JhengHei Light"/>
                <a:cs typeface="Microsoft JhengHei Light"/>
              </a:rPr>
              <a:t>每个集群包含数千个存储节点</a:t>
            </a:r>
            <a:endParaRPr sz="2655" dirty="0" smtClean="0">
              <a:latin typeface="Microsoft JhengHei Light"/>
              <a:cs typeface="Microsoft JhengHei Light"/>
            </a:endParaRPr>
          </a:p>
          <a:p>
            <a:pPr algn="l">
              <a:lnSpc>
                <a:spcPts val="616"/>
              </a:lnSpc>
              <a:spcBef>
                <a:spcPts val="20"/>
              </a:spcBef>
            </a:pPr>
            <a:endParaRPr sz="616" dirty="0" smtClean="0"/>
          </a:p>
          <a:p>
            <a:pPr marL="6018" algn="l"/>
            <a:r>
              <a:rPr sz="2655" spc="-19" dirty="0" smtClean="0">
                <a:latin typeface="Arial"/>
                <a:cs typeface="Arial"/>
              </a:rPr>
              <a:t>–</a:t>
            </a:r>
            <a:r>
              <a:rPr sz="2655" spc="-76" dirty="0" smtClean="0">
                <a:latin typeface="Arial"/>
                <a:cs typeface="Arial"/>
              </a:rPr>
              <a:t> </a:t>
            </a:r>
            <a:r>
              <a:rPr sz="2655" spc="-28" dirty="0" err="1" smtClean="0">
                <a:latin typeface="Microsoft JhengHei Light"/>
                <a:cs typeface="Microsoft JhengHei Light"/>
              </a:rPr>
              <a:t>管理着</a:t>
            </a:r>
            <a:r>
              <a:rPr sz="2655" spc="-180" dirty="0" err="1" smtClean="0">
                <a:latin typeface="Arial"/>
                <a:cs typeface="Arial"/>
              </a:rPr>
              <a:t>PB</a:t>
            </a:r>
            <a:r>
              <a:rPr sz="2655" spc="-180" dirty="0" smtClean="0">
                <a:latin typeface="Arial"/>
                <a:cs typeface="Arial"/>
              </a:rPr>
              <a:t>(10</a:t>
            </a:r>
            <a:r>
              <a:rPr sz="2629" spc="-198" baseline="25525" dirty="0" smtClean="0">
                <a:latin typeface="Arial"/>
                <a:cs typeface="Arial"/>
              </a:rPr>
              <a:t>1</a:t>
            </a:r>
            <a:r>
              <a:rPr sz="2629" spc="-191" baseline="25525" dirty="0" smtClean="0">
                <a:latin typeface="Arial"/>
                <a:cs typeface="Arial"/>
              </a:rPr>
              <a:t>5</a:t>
            </a:r>
            <a:r>
              <a:rPr sz="2655" spc="-43" dirty="0" smtClean="0">
                <a:latin typeface="Arial"/>
                <a:cs typeface="Arial"/>
              </a:rPr>
              <a:t>Byte</a:t>
            </a:r>
            <a:r>
              <a:rPr sz="2655" spc="-33" dirty="0" smtClean="0">
                <a:latin typeface="Arial"/>
                <a:cs typeface="Arial"/>
              </a:rPr>
              <a:t>)</a:t>
            </a:r>
            <a:r>
              <a:rPr sz="2655" spc="-28" dirty="0" smtClean="0">
                <a:latin typeface="Microsoft JhengHei Light"/>
                <a:cs typeface="Microsoft JhengHei Light"/>
              </a:rPr>
              <a:t>级的数据</a:t>
            </a:r>
            <a:endParaRPr sz="2655" dirty="0">
              <a:latin typeface="Microsoft JhengHei Light"/>
              <a:cs typeface="Microsoft JhengHei Light"/>
            </a:endParaRPr>
          </a:p>
        </p:txBody>
      </p:sp>
      <p:sp>
        <p:nvSpPr>
          <p:cNvPr id="4" name="object 4"/>
          <p:cNvSpPr/>
          <p:nvPr/>
        </p:nvSpPr>
        <p:spPr>
          <a:xfrm>
            <a:off x="251569" y="3249382"/>
            <a:ext cx="5888298" cy="3188952"/>
          </a:xfrm>
          <a:prstGeom prst="rect">
            <a:avLst/>
          </a:prstGeom>
          <a:blipFill>
            <a:blip r:embed="rId3" cstate="print"/>
            <a:stretch>
              <a:fillRect/>
            </a:stretch>
          </a:blipFill>
        </p:spPr>
        <p:txBody>
          <a:bodyPr wrap="square" lIns="0" tIns="0" rIns="0" bIns="0" rtlCol="0">
            <a:noAutofit/>
          </a:bodyPr>
          <a:lstStyle/>
          <a:p>
            <a:endParaRPr/>
          </a:p>
        </p:txBody>
      </p:sp>
      <p:sp>
        <p:nvSpPr>
          <p:cNvPr id="5" name="object 5"/>
          <p:cNvSpPr/>
          <p:nvPr/>
        </p:nvSpPr>
        <p:spPr>
          <a:xfrm>
            <a:off x="577975" y="3610680"/>
            <a:ext cx="5235487" cy="2536142"/>
          </a:xfrm>
          <a:prstGeom prst="rect">
            <a:avLst/>
          </a:prstGeom>
          <a:blipFill>
            <a:blip r:embed="rId4" cstate="print"/>
            <a:stretch>
              <a:fillRect/>
            </a:stretch>
          </a:blipFill>
        </p:spPr>
        <p:txBody>
          <a:bodyPr wrap="square" lIns="0" tIns="0" rIns="0" bIns="0" rtlCol="0">
            <a:noAutofit/>
          </a:bodyPr>
          <a:lstStyle/>
          <a:p>
            <a:endParaRPr/>
          </a:p>
        </p:txBody>
      </p:sp>
      <p:sp>
        <p:nvSpPr>
          <p:cNvPr id="6" name="object 6"/>
          <p:cNvSpPr/>
          <p:nvPr/>
        </p:nvSpPr>
        <p:spPr>
          <a:xfrm>
            <a:off x="536091" y="3568795"/>
            <a:ext cx="5319255" cy="2620270"/>
          </a:xfrm>
          <a:custGeom>
            <a:avLst/>
            <a:gdLst/>
            <a:ahLst/>
            <a:cxnLst/>
            <a:rect l="l" t="t" r="r" b="b"/>
            <a:pathLst>
              <a:path w="5612892" h="2764917">
                <a:moveTo>
                  <a:pt x="489127" y="0"/>
                </a:moveTo>
                <a:lnTo>
                  <a:pt x="5612892" y="0"/>
                </a:lnTo>
                <a:lnTo>
                  <a:pt x="5612892" y="2275789"/>
                </a:lnTo>
                <a:lnTo>
                  <a:pt x="5610352" y="2324785"/>
                </a:lnTo>
                <a:lnTo>
                  <a:pt x="5602859" y="2373236"/>
                </a:lnTo>
                <a:lnTo>
                  <a:pt x="5590667" y="2420226"/>
                </a:lnTo>
                <a:lnTo>
                  <a:pt x="5574538" y="2465311"/>
                </a:lnTo>
                <a:lnTo>
                  <a:pt x="5553583" y="2508123"/>
                </a:lnTo>
                <a:lnTo>
                  <a:pt x="5529199" y="2548559"/>
                </a:lnTo>
                <a:lnTo>
                  <a:pt x="5500878" y="2586469"/>
                </a:lnTo>
                <a:lnTo>
                  <a:pt x="5469382" y="2621445"/>
                </a:lnTo>
                <a:lnTo>
                  <a:pt x="5434584" y="2652839"/>
                </a:lnTo>
                <a:lnTo>
                  <a:pt x="5396992" y="2681185"/>
                </a:lnTo>
                <a:lnTo>
                  <a:pt x="5356479" y="2705595"/>
                </a:lnTo>
                <a:lnTo>
                  <a:pt x="5313680" y="2726563"/>
                </a:lnTo>
                <a:lnTo>
                  <a:pt x="5268595" y="2742755"/>
                </a:lnTo>
                <a:lnTo>
                  <a:pt x="5221605" y="2754934"/>
                </a:lnTo>
                <a:lnTo>
                  <a:pt x="5173091" y="2762364"/>
                </a:lnTo>
                <a:lnTo>
                  <a:pt x="5124196" y="2764917"/>
                </a:lnTo>
                <a:lnTo>
                  <a:pt x="0" y="2764917"/>
                </a:lnTo>
                <a:lnTo>
                  <a:pt x="0" y="489077"/>
                </a:lnTo>
                <a:lnTo>
                  <a:pt x="2552" y="440182"/>
                </a:lnTo>
                <a:lnTo>
                  <a:pt x="9982" y="391668"/>
                </a:lnTo>
                <a:lnTo>
                  <a:pt x="22161" y="344678"/>
                </a:lnTo>
                <a:lnTo>
                  <a:pt x="38353" y="299593"/>
                </a:lnTo>
                <a:lnTo>
                  <a:pt x="59321" y="256794"/>
                </a:lnTo>
                <a:lnTo>
                  <a:pt x="83667" y="216408"/>
                </a:lnTo>
                <a:lnTo>
                  <a:pt x="112166" y="178181"/>
                </a:lnTo>
                <a:lnTo>
                  <a:pt x="143890" y="143891"/>
                </a:lnTo>
                <a:lnTo>
                  <a:pt x="178219" y="112141"/>
                </a:lnTo>
                <a:lnTo>
                  <a:pt x="216357" y="83693"/>
                </a:lnTo>
                <a:lnTo>
                  <a:pt x="256793" y="59309"/>
                </a:lnTo>
                <a:lnTo>
                  <a:pt x="299605" y="38354"/>
                </a:lnTo>
                <a:lnTo>
                  <a:pt x="344677" y="22098"/>
                </a:lnTo>
                <a:lnTo>
                  <a:pt x="391680" y="10033"/>
                </a:lnTo>
                <a:lnTo>
                  <a:pt x="440131" y="2540"/>
                </a:lnTo>
                <a:lnTo>
                  <a:pt x="489127" y="0"/>
                </a:lnTo>
                <a:close/>
              </a:path>
            </a:pathLst>
          </a:custGeom>
          <a:ln w="88392">
            <a:solidFill>
              <a:srgbClr val="FFFFFF"/>
            </a:solidFill>
          </a:ln>
        </p:spPr>
        <p:txBody>
          <a:bodyPr wrap="square" lIns="0" tIns="0" rIns="0" bIns="0" rtlCol="0">
            <a:noAutofit/>
          </a:bodyPr>
          <a:lstStyle/>
          <a:p>
            <a:endParaRPr/>
          </a:p>
        </p:txBody>
      </p:sp>
      <p:sp>
        <p:nvSpPr>
          <p:cNvPr id="8" name="object 8"/>
          <p:cNvSpPr/>
          <p:nvPr/>
        </p:nvSpPr>
        <p:spPr>
          <a:xfrm>
            <a:off x="5341193" y="3319526"/>
            <a:ext cx="2819210" cy="2818632"/>
          </a:xfrm>
          <a:prstGeom prst="rect">
            <a:avLst/>
          </a:prstGeom>
          <a:blipFill>
            <a:blip r:embed="rId5" cstate="print"/>
            <a:stretch>
              <a:fillRect/>
            </a:stretch>
          </a:blipFill>
        </p:spPr>
        <p:txBody>
          <a:bodyPr wrap="square" lIns="0" tIns="0" rIns="0" bIns="0" rtlCol="0">
            <a:noAutofit/>
          </a:bodyPr>
          <a:lstStyle/>
          <a:p>
            <a:endParaRPr/>
          </a:p>
        </p:txBody>
      </p:sp>
      <p:sp>
        <p:nvSpPr>
          <p:cNvPr id="9" name="object 9"/>
          <p:cNvSpPr/>
          <p:nvPr/>
        </p:nvSpPr>
        <p:spPr>
          <a:xfrm>
            <a:off x="5341193" y="3319526"/>
            <a:ext cx="2861094" cy="2860877"/>
          </a:xfrm>
          <a:custGeom>
            <a:avLst/>
            <a:gdLst/>
            <a:ahLst/>
            <a:cxnLst/>
            <a:rect l="l" t="t" r="r" b="b"/>
            <a:pathLst>
              <a:path w="4203192" h="3374517">
                <a:moveTo>
                  <a:pt x="590804" y="0"/>
                </a:moveTo>
                <a:lnTo>
                  <a:pt x="4203192" y="0"/>
                </a:lnTo>
                <a:lnTo>
                  <a:pt x="4203192" y="2783725"/>
                </a:lnTo>
                <a:lnTo>
                  <a:pt x="4200271" y="2843047"/>
                </a:lnTo>
                <a:lnTo>
                  <a:pt x="4191254" y="2901848"/>
                </a:lnTo>
                <a:lnTo>
                  <a:pt x="4176649" y="2958414"/>
                </a:lnTo>
                <a:lnTo>
                  <a:pt x="4156964" y="3012871"/>
                </a:lnTo>
                <a:lnTo>
                  <a:pt x="4132072" y="3064814"/>
                </a:lnTo>
                <a:lnTo>
                  <a:pt x="4102354" y="3113836"/>
                </a:lnTo>
                <a:lnTo>
                  <a:pt x="4068064" y="3159315"/>
                </a:lnTo>
                <a:lnTo>
                  <a:pt x="4029964" y="3201276"/>
                </a:lnTo>
                <a:lnTo>
                  <a:pt x="3987927" y="3239465"/>
                </a:lnTo>
                <a:lnTo>
                  <a:pt x="3942461" y="3273361"/>
                </a:lnTo>
                <a:lnTo>
                  <a:pt x="3893693" y="3302850"/>
                </a:lnTo>
                <a:lnTo>
                  <a:pt x="3842130" y="3328187"/>
                </a:lnTo>
                <a:lnTo>
                  <a:pt x="3787521" y="3347986"/>
                </a:lnTo>
                <a:lnTo>
                  <a:pt x="3730879" y="3362553"/>
                </a:lnTo>
                <a:lnTo>
                  <a:pt x="3672078" y="3371570"/>
                </a:lnTo>
                <a:lnTo>
                  <a:pt x="3612769" y="3374516"/>
                </a:lnTo>
                <a:lnTo>
                  <a:pt x="0" y="3374516"/>
                </a:lnTo>
                <a:lnTo>
                  <a:pt x="0" y="590803"/>
                </a:lnTo>
                <a:lnTo>
                  <a:pt x="2921" y="531494"/>
                </a:lnTo>
                <a:lnTo>
                  <a:pt x="11937" y="472694"/>
                </a:lnTo>
                <a:lnTo>
                  <a:pt x="26543" y="416051"/>
                </a:lnTo>
                <a:lnTo>
                  <a:pt x="46355" y="361441"/>
                </a:lnTo>
                <a:lnTo>
                  <a:pt x="71628" y="309625"/>
                </a:lnTo>
                <a:lnTo>
                  <a:pt x="101092" y="260730"/>
                </a:lnTo>
                <a:lnTo>
                  <a:pt x="135000" y="215264"/>
                </a:lnTo>
                <a:lnTo>
                  <a:pt x="173228" y="173227"/>
                </a:lnTo>
                <a:lnTo>
                  <a:pt x="215265" y="135000"/>
                </a:lnTo>
                <a:lnTo>
                  <a:pt x="260731" y="101091"/>
                </a:lnTo>
                <a:lnTo>
                  <a:pt x="309625" y="71627"/>
                </a:lnTo>
                <a:lnTo>
                  <a:pt x="361442" y="46354"/>
                </a:lnTo>
                <a:lnTo>
                  <a:pt x="416051" y="26542"/>
                </a:lnTo>
                <a:lnTo>
                  <a:pt x="472694" y="11937"/>
                </a:lnTo>
                <a:lnTo>
                  <a:pt x="531495" y="2920"/>
                </a:lnTo>
                <a:lnTo>
                  <a:pt x="590804" y="0"/>
                </a:lnTo>
                <a:close/>
              </a:path>
            </a:pathLst>
          </a:custGeom>
          <a:ln w="88392">
            <a:solidFill>
              <a:srgbClr val="FFFFFF"/>
            </a:solidFill>
          </a:ln>
        </p:spPr>
        <p:txBody>
          <a:bodyPr wrap="square" lIns="0" tIns="0" rIns="0" bIns="0" rtlCol="0">
            <a:noAutofit/>
          </a:bodyPr>
          <a:lstStyle/>
          <a:p>
            <a:endParaRPr/>
          </a:p>
        </p:txBody>
      </p:sp>
      <p:sp>
        <p:nvSpPr>
          <p:cNvPr id="15" name="object 2"/>
          <p:cNvSpPr txBox="1"/>
          <p:nvPr/>
        </p:nvSpPr>
        <p:spPr>
          <a:xfrm>
            <a:off x="171262" y="169410"/>
            <a:ext cx="757039" cy="544611"/>
          </a:xfrm>
          <a:prstGeom prst="rect">
            <a:avLst/>
          </a:prstGeom>
        </p:spPr>
        <p:txBody>
          <a:bodyPr vert="horz" wrap="square" lIns="0" tIns="0" rIns="0" bIns="0" rtlCol="0">
            <a:noAutofit/>
          </a:bodyPr>
          <a:lstStyle/>
          <a:p>
            <a:pPr marL="12036"/>
            <a:r>
              <a:rPr sz="3411" spc="-422" dirty="0">
                <a:solidFill>
                  <a:schemeClr val="bg1"/>
                </a:solidFill>
                <a:latin typeface="Arial"/>
                <a:cs typeface="Arial"/>
              </a:rPr>
              <a:t>GFS</a:t>
            </a:r>
            <a:endParaRPr sz="3411" dirty="0">
              <a:solidFill>
                <a:schemeClr val="bg1"/>
              </a:solidFill>
              <a:latin typeface="Arial"/>
              <a:cs typeface="Arial"/>
            </a:endParaRPr>
          </a:p>
        </p:txBody>
      </p:sp>
    </p:spTree>
    <p:extLst>
      <p:ext uri="{BB962C8B-B14F-4D97-AF65-F5344CB8AC3E}">
        <p14:creationId xmlns:p14="http://schemas.microsoft.com/office/powerpoint/2010/main" val="341804816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382352" y="123384"/>
            <a:ext cx="8518116" cy="544084"/>
          </a:xfrm>
        </p:spPr>
        <p:txBody>
          <a:bodyPr/>
          <a:lstStyle/>
          <a:p>
            <a:r>
              <a:rPr lang="en-US" altLang="zh-TW" dirty="0" smtClean="0"/>
              <a:t>HDFS</a:t>
            </a:r>
            <a:endParaRPr lang="zh-TW" altLang="en-US" dirty="0"/>
          </a:p>
        </p:txBody>
      </p:sp>
      <p:grpSp>
        <p:nvGrpSpPr>
          <p:cNvPr id="6" name="群組 5"/>
          <p:cNvGrpSpPr/>
          <p:nvPr/>
        </p:nvGrpSpPr>
        <p:grpSpPr>
          <a:xfrm>
            <a:off x="4504928" y="1748313"/>
            <a:ext cx="3685009" cy="3548888"/>
            <a:chOff x="5004048" y="1988840"/>
            <a:chExt cx="3888432" cy="3744796"/>
          </a:xfrm>
        </p:grpSpPr>
        <p:sp>
          <p:nvSpPr>
            <p:cNvPr id="7" name="圓角矩形 6"/>
            <p:cNvSpPr/>
            <p:nvPr/>
          </p:nvSpPr>
          <p:spPr>
            <a:xfrm>
              <a:off x="5148064" y="3794367"/>
              <a:ext cx="3734344" cy="936199"/>
            </a:xfrm>
            <a:prstGeom prst="roundRect">
              <a:avLst/>
            </a:prstGeom>
            <a:solidFill>
              <a:srgbClr val="3276C8"/>
            </a:solidFill>
            <a:ln>
              <a:solidFill>
                <a:srgbClr val="3276C8"/>
              </a:solid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smtClean="0"/>
                <a:t>Hadoop</a:t>
              </a:r>
              <a:r>
                <a:rPr lang="en-US" altLang="zh-TW" dirty="0" smtClean="0"/>
                <a:t> Distributed File System (HDFS)</a:t>
              </a:r>
              <a:endParaRPr lang="zh-TW" altLang="en-US" dirty="0"/>
            </a:p>
          </p:txBody>
        </p:sp>
        <p:sp>
          <p:nvSpPr>
            <p:cNvPr id="8" name="圓角矩形 7"/>
            <p:cNvSpPr/>
            <p:nvPr/>
          </p:nvSpPr>
          <p:spPr>
            <a:xfrm>
              <a:off x="5148064" y="2991910"/>
              <a:ext cx="1800488" cy="735585"/>
            </a:xfrm>
            <a:prstGeom prst="roundRect">
              <a:avLst/>
            </a:prstGeom>
            <a:solidFill>
              <a:schemeClr val="tx2">
                <a:lumMod val="60000"/>
                <a:lumOff val="40000"/>
              </a:schemeClr>
            </a:solidFill>
            <a:ln>
              <a:solidFill>
                <a:schemeClr val="tx2">
                  <a:lumMod val="60000"/>
                  <a:lumOff val="40000"/>
                </a:schemeClr>
              </a:solidFill>
            </a:ln>
            <a:effectLst>
              <a:outerShdw blurRad="50800" dist="38100" algn="l" rotWithShape="0">
                <a:prstClr val="black">
                  <a:alpha val="40000"/>
                </a:prstClr>
              </a:outerShdw>
              <a:softEdge rad="3175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TW" dirty="0" err="1" smtClean="0"/>
                <a:t>MapReduce</a:t>
              </a:r>
              <a:endParaRPr lang="zh-TW" altLang="en-US" dirty="0"/>
            </a:p>
          </p:txBody>
        </p:sp>
        <p:sp>
          <p:nvSpPr>
            <p:cNvPr id="9" name="圓角矩形 8"/>
            <p:cNvSpPr/>
            <p:nvPr/>
          </p:nvSpPr>
          <p:spPr>
            <a:xfrm>
              <a:off x="7081921" y="2991910"/>
              <a:ext cx="1800488" cy="735585"/>
            </a:xfrm>
            <a:prstGeom prst="roundRect">
              <a:avLst/>
            </a:prstGeom>
            <a:solidFill>
              <a:schemeClr val="tx2">
                <a:lumMod val="60000"/>
                <a:lumOff val="40000"/>
              </a:schemeClr>
            </a:solidFill>
            <a:ln>
              <a:solidFill>
                <a:schemeClr val="tx2">
                  <a:lumMod val="60000"/>
                  <a:lumOff val="40000"/>
                </a:schemeClr>
              </a:solid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smtClean="0"/>
                <a:t>Hbase</a:t>
              </a:r>
              <a:endParaRPr lang="zh-TW" altLang="en-US" dirty="0"/>
            </a:p>
          </p:txBody>
        </p:sp>
        <p:sp>
          <p:nvSpPr>
            <p:cNvPr id="10" name="圓角矩形 9"/>
            <p:cNvSpPr/>
            <p:nvPr/>
          </p:nvSpPr>
          <p:spPr>
            <a:xfrm>
              <a:off x="5148064" y="4797437"/>
              <a:ext cx="3734344" cy="936199"/>
            </a:xfrm>
            <a:prstGeom prst="roundRect">
              <a:avLst/>
            </a:prstGeom>
            <a:solidFill>
              <a:srgbClr val="396499"/>
            </a:solidFill>
            <a:ln>
              <a:solidFill>
                <a:srgbClr val="396499"/>
              </a:solid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A Cluster of Machines</a:t>
              </a:r>
              <a:endParaRPr lang="zh-TW" altLang="en-US" dirty="0"/>
            </a:p>
          </p:txBody>
        </p:sp>
        <p:sp>
          <p:nvSpPr>
            <p:cNvPr id="11" name="圓角矩形 10"/>
            <p:cNvSpPr/>
            <p:nvPr/>
          </p:nvSpPr>
          <p:spPr>
            <a:xfrm>
              <a:off x="5153003" y="1988840"/>
              <a:ext cx="3734344" cy="936199"/>
            </a:xfrm>
            <a:prstGeom prst="roundRect">
              <a:avLst/>
            </a:prstGeom>
            <a:solidFill>
              <a:schemeClr val="tx2">
                <a:lumMod val="40000"/>
                <a:lumOff val="60000"/>
              </a:schemeClr>
            </a:solidFill>
            <a:ln>
              <a:solidFill>
                <a:schemeClr val="tx2">
                  <a:lumMod val="40000"/>
                  <a:lumOff val="60000"/>
                </a:schemeClr>
              </a:solidFill>
            </a:ln>
            <a:effectLst>
              <a:outerShdw blurRad="50800" dist="38100" algn="l" rotWithShape="0">
                <a:prstClr val="black">
                  <a:alpha val="40000"/>
                </a:prstClr>
              </a:outerShdw>
              <a:softEdge rad="3175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TW" dirty="0" smtClean="0"/>
                <a:t>Cloud Applications</a:t>
              </a:r>
              <a:endParaRPr lang="zh-TW" altLang="en-US" dirty="0"/>
            </a:p>
          </p:txBody>
        </p:sp>
        <p:sp>
          <p:nvSpPr>
            <p:cNvPr id="12" name="矩形 11"/>
            <p:cNvSpPr/>
            <p:nvPr/>
          </p:nvSpPr>
          <p:spPr>
            <a:xfrm>
              <a:off x="5004048" y="3717032"/>
              <a:ext cx="3888432" cy="1080120"/>
            </a:xfrm>
            <a:prstGeom prst="rect">
              <a:avLst/>
            </a:prstGeom>
            <a:solidFill>
              <a:schemeClr val="lt1">
                <a:alpha val="0"/>
              </a:schemeClr>
            </a:solid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grpSp>
      <p:sp>
        <p:nvSpPr>
          <p:cNvPr id="14" name="內容版面配置區 4"/>
          <p:cNvSpPr txBox="1">
            <a:spLocks/>
          </p:cNvSpPr>
          <p:nvPr/>
        </p:nvSpPr>
        <p:spPr bwMode="auto">
          <a:xfrm>
            <a:off x="301705" y="1314790"/>
            <a:ext cx="3938087" cy="428918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899" indent="-342899" algn="l" rtl="0" eaLnBrk="0" fontAlgn="base" hangingPunct="0">
              <a:spcBef>
                <a:spcPct val="20000"/>
              </a:spcBef>
              <a:spcAft>
                <a:spcPct val="0"/>
              </a:spcAft>
              <a:buClr>
                <a:schemeClr val="tx1"/>
              </a:buClr>
              <a:buSzPct val="80000"/>
              <a:buFont typeface="Wingdings" pitchFamily="2" charset="2"/>
              <a:buChar char="¢"/>
              <a:defRPr sz="3001">
                <a:solidFill>
                  <a:schemeClr val="tx2"/>
                </a:solidFill>
                <a:latin typeface="+mn-lt"/>
                <a:ea typeface="+mn-ea"/>
                <a:cs typeface="+mn-cs"/>
              </a:defRPr>
            </a:lvl1pPr>
            <a:lvl2pPr marL="742948" indent="-285749" algn="l" rtl="0" eaLnBrk="0" fontAlgn="base" hangingPunct="0">
              <a:spcBef>
                <a:spcPct val="20000"/>
              </a:spcBef>
              <a:spcAft>
                <a:spcPct val="0"/>
              </a:spcAft>
              <a:buClr>
                <a:schemeClr val="accent1"/>
              </a:buClr>
              <a:buSzPct val="75000"/>
              <a:buFont typeface="Wingdings" pitchFamily="2" charset="2"/>
              <a:buChar char="l"/>
              <a:defRPr sz="2800">
                <a:solidFill>
                  <a:schemeClr val="tx1"/>
                </a:solidFill>
                <a:latin typeface="+mn-lt"/>
                <a:ea typeface="+mn-ea"/>
              </a:defRPr>
            </a:lvl2pPr>
            <a:lvl3pPr marL="1142997" indent="-228599" algn="l" rtl="0" eaLnBrk="0" fontAlgn="base" hangingPunct="0">
              <a:spcBef>
                <a:spcPct val="20000"/>
              </a:spcBef>
              <a:spcAft>
                <a:spcPct val="0"/>
              </a:spcAft>
              <a:buClr>
                <a:schemeClr val="folHlink"/>
              </a:buClr>
              <a:buSzPct val="75000"/>
              <a:buFont typeface="Wingdings" pitchFamily="2" charset="2"/>
              <a:buChar char="l"/>
              <a:defRPr sz="2400">
                <a:solidFill>
                  <a:schemeClr val="tx1"/>
                </a:solidFill>
                <a:latin typeface="+mn-lt"/>
                <a:ea typeface="+mn-ea"/>
              </a:defRPr>
            </a:lvl3pPr>
            <a:lvl4pPr marL="1600195" indent="-228599" algn="l" rtl="0" eaLnBrk="0" fontAlgn="base" hangingPunct="0">
              <a:spcBef>
                <a:spcPct val="20000"/>
              </a:spcBef>
              <a:spcAft>
                <a:spcPct val="0"/>
              </a:spcAft>
              <a:buClr>
                <a:schemeClr val="tx1"/>
              </a:buClr>
              <a:buSzPct val="75000"/>
              <a:buFont typeface="Wingdings" pitchFamily="2" charset="2"/>
              <a:buChar char="l"/>
              <a:defRPr sz="2000">
                <a:solidFill>
                  <a:schemeClr val="tx1"/>
                </a:solidFill>
                <a:latin typeface="+mn-lt"/>
                <a:ea typeface="+mn-ea"/>
              </a:defRPr>
            </a:lvl4pPr>
            <a:lvl5pPr marL="2057393" indent="-228599" algn="l" rtl="0" eaLnBrk="0" fontAlgn="base" hangingPunct="0">
              <a:spcBef>
                <a:spcPct val="20000"/>
              </a:spcBef>
              <a:spcAft>
                <a:spcPct val="0"/>
              </a:spcAft>
              <a:buClr>
                <a:schemeClr val="tx1"/>
              </a:buClr>
              <a:buSzPct val="60000"/>
              <a:buFont typeface="Wingdings" pitchFamily="2" charset="2"/>
              <a:buChar char="l"/>
              <a:defRPr sz="2000">
                <a:solidFill>
                  <a:schemeClr val="tx1"/>
                </a:solidFill>
                <a:latin typeface="+mn-lt"/>
                <a:ea typeface="+mn-ea"/>
              </a:defRPr>
            </a:lvl5pPr>
            <a:lvl6pPr marL="2514591" indent="-228599" algn="l" rtl="0" fontAlgn="base">
              <a:spcBef>
                <a:spcPct val="20000"/>
              </a:spcBef>
              <a:spcAft>
                <a:spcPct val="0"/>
              </a:spcAft>
              <a:buClr>
                <a:schemeClr val="tx1"/>
              </a:buClr>
              <a:buSzPct val="60000"/>
              <a:buFont typeface="Wingdings" pitchFamily="2" charset="2"/>
              <a:buChar char="l"/>
              <a:defRPr sz="2000">
                <a:solidFill>
                  <a:schemeClr val="tx1"/>
                </a:solidFill>
                <a:latin typeface="+mn-lt"/>
                <a:ea typeface="+mn-ea"/>
              </a:defRPr>
            </a:lvl6pPr>
            <a:lvl7pPr marL="2971789" indent="-228599" algn="l" rtl="0" fontAlgn="base">
              <a:spcBef>
                <a:spcPct val="20000"/>
              </a:spcBef>
              <a:spcAft>
                <a:spcPct val="0"/>
              </a:spcAft>
              <a:buClr>
                <a:schemeClr val="tx1"/>
              </a:buClr>
              <a:buSzPct val="60000"/>
              <a:buFont typeface="Wingdings" pitchFamily="2" charset="2"/>
              <a:buChar char="l"/>
              <a:defRPr sz="2000">
                <a:solidFill>
                  <a:schemeClr val="tx1"/>
                </a:solidFill>
                <a:latin typeface="+mn-lt"/>
                <a:ea typeface="+mn-ea"/>
              </a:defRPr>
            </a:lvl7pPr>
            <a:lvl8pPr marL="3428989" indent="-228599" algn="l" rtl="0" fontAlgn="base">
              <a:spcBef>
                <a:spcPct val="20000"/>
              </a:spcBef>
              <a:spcAft>
                <a:spcPct val="0"/>
              </a:spcAft>
              <a:buClr>
                <a:schemeClr val="tx1"/>
              </a:buClr>
              <a:buSzPct val="60000"/>
              <a:buFont typeface="Wingdings" pitchFamily="2" charset="2"/>
              <a:buChar char="l"/>
              <a:defRPr sz="2000">
                <a:solidFill>
                  <a:schemeClr val="tx1"/>
                </a:solidFill>
                <a:latin typeface="+mn-lt"/>
                <a:ea typeface="+mn-ea"/>
              </a:defRPr>
            </a:lvl8pPr>
            <a:lvl9pPr marL="3886187" indent="-228599" algn="l" rtl="0" fontAlgn="base">
              <a:spcBef>
                <a:spcPct val="20000"/>
              </a:spcBef>
              <a:spcAft>
                <a:spcPct val="0"/>
              </a:spcAft>
              <a:buClr>
                <a:schemeClr val="tx1"/>
              </a:buClr>
              <a:buSzPct val="60000"/>
              <a:buFont typeface="Wingdings" pitchFamily="2" charset="2"/>
              <a:buChar char="l"/>
              <a:defRPr sz="2000">
                <a:solidFill>
                  <a:schemeClr val="tx1"/>
                </a:solidFill>
                <a:latin typeface="+mn-lt"/>
                <a:ea typeface="+mn-ea"/>
              </a:defRPr>
            </a:lvl9pPr>
          </a:lstStyle>
          <a:p>
            <a:r>
              <a:rPr lang="zh-CN" altLang="en-US" kern="0" dirty="0" smtClean="0"/>
              <a:t>概述</a:t>
            </a:r>
            <a:endParaRPr lang="en-US" altLang="zh-TW" kern="0" dirty="0" smtClean="0"/>
          </a:p>
          <a:p>
            <a:pPr lvl="1"/>
            <a:r>
              <a:rPr lang="en-US" altLang="zh-TW" sz="2000" kern="0" dirty="0" smtClean="0"/>
              <a:t>HDFS(</a:t>
            </a:r>
            <a:r>
              <a:rPr lang="en-US" altLang="zh-TW" sz="2000" kern="0" dirty="0" err="1" smtClean="0">
                <a:solidFill>
                  <a:srgbClr val="FF0000"/>
                </a:solidFill>
              </a:rPr>
              <a:t>H</a:t>
            </a:r>
            <a:r>
              <a:rPr lang="en-US" altLang="zh-TW" sz="2000" kern="0" dirty="0" err="1" smtClean="0"/>
              <a:t>adoop</a:t>
            </a:r>
            <a:r>
              <a:rPr lang="en-US" altLang="zh-TW" sz="2000" kern="0" dirty="0" smtClean="0"/>
              <a:t> </a:t>
            </a:r>
            <a:r>
              <a:rPr lang="en-US" altLang="zh-TW" sz="2000" kern="0" dirty="0" smtClean="0">
                <a:solidFill>
                  <a:srgbClr val="FF0000"/>
                </a:solidFill>
              </a:rPr>
              <a:t>D</a:t>
            </a:r>
            <a:r>
              <a:rPr lang="en-US" altLang="zh-TW" sz="2000" kern="0" dirty="0" smtClean="0"/>
              <a:t>istributed </a:t>
            </a:r>
            <a:r>
              <a:rPr lang="en-US" altLang="zh-TW" sz="2000" kern="0" dirty="0" smtClean="0">
                <a:solidFill>
                  <a:srgbClr val="FF0000"/>
                </a:solidFill>
              </a:rPr>
              <a:t>F</a:t>
            </a:r>
            <a:r>
              <a:rPr lang="en-US" altLang="zh-TW" sz="2000" kern="0" dirty="0" smtClean="0"/>
              <a:t>ile </a:t>
            </a:r>
            <a:r>
              <a:rPr lang="en-US" altLang="zh-TW" sz="2000" kern="0" dirty="0" smtClean="0">
                <a:solidFill>
                  <a:srgbClr val="FF0000"/>
                </a:solidFill>
              </a:rPr>
              <a:t>S</a:t>
            </a:r>
            <a:r>
              <a:rPr lang="en-US" altLang="zh-TW" sz="2000" kern="0" dirty="0" smtClean="0"/>
              <a:t>ystem).</a:t>
            </a:r>
          </a:p>
          <a:p>
            <a:pPr lvl="1"/>
            <a:r>
              <a:rPr lang="zh-CN" altLang="en-US" sz="2000" kern="0" dirty="0" smtClean="0"/>
              <a:t>参考</a:t>
            </a:r>
            <a:r>
              <a:rPr lang="en-US" altLang="zh-CN" sz="2000" kern="0" dirty="0" smtClean="0"/>
              <a:t>GFS</a:t>
            </a:r>
            <a:r>
              <a:rPr lang="zh-CN" altLang="en-US" sz="2000" kern="0" dirty="0" smtClean="0"/>
              <a:t>设计</a:t>
            </a:r>
            <a:r>
              <a:rPr lang="en-US" altLang="zh-TW" sz="2000" kern="0" dirty="0" smtClean="0"/>
              <a:t>.</a:t>
            </a:r>
          </a:p>
          <a:p>
            <a:pPr lvl="1"/>
            <a:r>
              <a:rPr lang="zh-CN" altLang="en-US" sz="2000" kern="0" dirty="0" smtClean="0"/>
              <a:t>面向大数据分析的可扩展分布式文件系统</a:t>
            </a:r>
            <a:r>
              <a:rPr lang="en-US" altLang="zh-TW" sz="2000" kern="0" dirty="0" smtClean="0"/>
              <a:t>.</a:t>
            </a:r>
          </a:p>
          <a:p>
            <a:pPr lvl="1"/>
            <a:r>
              <a:rPr lang="zh-CN" altLang="en-US" sz="2000" kern="0" dirty="0" smtClean="0"/>
              <a:t>基于商业硬件</a:t>
            </a:r>
            <a:r>
              <a:rPr lang="en-US" altLang="zh-TW" sz="2000" kern="0" dirty="0" smtClean="0"/>
              <a:t>.</a:t>
            </a:r>
          </a:p>
          <a:p>
            <a:pPr lvl="1"/>
            <a:r>
              <a:rPr lang="zh-CN" altLang="en-US" sz="2000" kern="0" dirty="0" smtClean="0"/>
              <a:t>是</a:t>
            </a:r>
            <a:r>
              <a:rPr lang="en-US" altLang="zh-CN" sz="2000" kern="0" dirty="0" err="1" smtClean="0"/>
              <a:t>Hadoop</a:t>
            </a:r>
            <a:r>
              <a:rPr lang="zh-CN" altLang="en-US" sz="2000" kern="0" dirty="0" smtClean="0"/>
              <a:t>应用主要</a:t>
            </a:r>
            <a:r>
              <a:rPr lang="zh-CN" altLang="en-US" sz="2000" kern="0" smtClean="0"/>
              <a:t>存储方案</a:t>
            </a:r>
            <a:r>
              <a:rPr lang="en-US" altLang="zh-TW" sz="2000" kern="0" smtClean="0"/>
              <a:t>.</a:t>
            </a:r>
            <a:endParaRPr lang="en-US" altLang="zh-TW" sz="2000" kern="0" dirty="0" smtClean="0"/>
          </a:p>
          <a:p>
            <a:pPr lvl="1"/>
            <a:endParaRPr lang="en-US" altLang="zh-TW" kern="0" dirty="0" smtClean="0"/>
          </a:p>
          <a:p>
            <a:pPr lvl="1"/>
            <a:endParaRPr lang="zh-TW" altLang="en-US" kern="0" dirty="0"/>
          </a:p>
        </p:txBody>
      </p:sp>
    </p:spTree>
    <p:extLst>
      <p:ext uri="{BB962C8B-B14F-4D97-AF65-F5344CB8AC3E}">
        <p14:creationId xmlns:p14="http://schemas.microsoft.com/office/powerpoint/2010/main" val="16415991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104" y="205096"/>
            <a:ext cx="8518116" cy="544084"/>
          </a:xfrm>
        </p:spPr>
        <p:txBody>
          <a:bodyPr/>
          <a:lstStyle/>
          <a:p>
            <a:r>
              <a:rPr lang="zh-CN" altLang="en-US" spc="-5" dirty="0">
                <a:latin typeface="Microsoft JhengHei Light"/>
                <a:cs typeface="Microsoft JhengHei Light"/>
              </a:rPr>
              <a:t>大数据存</a:t>
            </a:r>
            <a:r>
              <a:rPr lang="zh-CN" altLang="en-US" spc="-5" dirty="0" smtClean="0">
                <a:latin typeface="Microsoft JhengHei Light"/>
                <a:cs typeface="Microsoft JhengHei Light"/>
              </a:rPr>
              <a:t>储挑战</a:t>
            </a:r>
            <a:endParaRPr lang="en-US" dirty="0"/>
          </a:p>
        </p:txBody>
      </p:sp>
      <p:sp>
        <p:nvSpPr>
          <p:cNvPr id="3" name="Text Placeholder 2"/>
          <p:cNvSpPr>
            <a:spLocks noGrp="1"/>
          </p:cNvSpPr>
          <p:nvPr>
            <p:ph type="body" idx="1"/>
          </p:nvPr>
        </p:nvSpPr>
        <p:spPr/>
        <p:txBody>
          <a:bodyPr/>
          <a:lstStyle/>
          <a:p>
            <a:pPr>
              <a:tabLst>
                <a:tab pos="324365" algn="l"/>
              </a:tabLst>
            </a:pPr>
            <a:r>
              <a:rPr lang="zh-CN" altLang="en-US" sz="2800" dirty="0" smtClean="0">
                <a:latin typeface="Microsoft JhengHei Light"/>
                <a:cs typeface="Microsoft JhengHei Light"/>
              </a:rPr>
              <a:t>存储容量挑战</a:t>
            </a:r>
            <a:endParaRPr lang="zh-CN" altLang="en-US" sz="2800" dirty="0">
              <a:latin typeface="Microsoft JhengHei Light"/>
              <a:cs typeface="Microsoft JhengHei Light"/>
            </a:endParaRPr>
          </a:p>
          <a:p>
            <a:pPr>
              <a:lnSpc>
                <a:spcPts val="616"/>
              </a:lnSpc>
              <a:spcBef>
                <a:spcPts val="46"/>
              </a:spcBef>
            </a:pPr>
            <a:endParaRPr lang="zh-CN" altLang="en-US" sz="500" dirty="0"/>
          </a:p>
          <a:p>
            <a:pPr marR="541611" lvl="1"/>
            <a:r>
              <a:rPr lang="zh-CN" altLang="en-US" sz="2199" spc="-71" dirty="0" smtClean="0">
                <a:latin typeface="Arial"/>
                <a:cs typeface="Arial"/>
              </a:rPr>
              <a:t> </a:t>
            </a:r>
            <a:r>
              <a:rPr lang="en-US" altLang="zh-CN" sz="2199" spc="-71" dirty="0">
                <a:latin typeface="Arial"/>
                <a:cs typeface="Arial"/>
              </a:rPr>
              <a:t>– 3.5#</a:t>
            </a:r>
            <a:r>
              <a:rPr lang="zh-CN" altLang="en-US" sz="2199" spc="-71" dirty="0">
                <a:latin typeface="Arial"/>
                <a:cs typeface="Arial"/>
              </a:rPr>
              <a:t>软盘（</a:t>
            </a:r>
            <a:r>
              <a:rPr lang="en-US" altLang="zh-CN" sz="2199" spc="-71" dirty="0">
                <a:latin typeface="Arial"/>
                <a:cs typeface="Arial"/>
              </a:rPr>
              <a:t>1.44M</a:t>
            </a:r>
            <a:r>
              <a:rPr lang="zh-CN" altLang="en-US" sz="2199" spc="-71" dirty="0">
                <a:latin typeface="Arial"/>
                <a:cs typeface="Arial"/>
              </a:rPr>
              <a:t>）</a:t>
            </a:r>
          </a:p>
          <a:p>
            <a:pPr marR="541611" lvl="1"/>
            <a:r>
              <a:rPr lang="en-US" altLang="zh-CN" sz="2199" spc="-71" dirty="0" smtClean="0">
                <a:latin typeface="Arial"/>
                <a:cs typeface="Arial"/>
              </a:rPr>
              <a:t>– </a:t>
            </a:r>
            <a:r>
              <a:rPr lang="en-US" altLang="zh-CN" sz="2199" spc="-71" dirty="0">
                <a:latin typeface="Arial"/>
                <a:cs typeface="Arial"/>
              </a:rPr>
              <a:t>CD</a:t>
            </a:r>
            <a:r>
              <a:rPr lang="zh-CN" altLang="en-US" sz="2199" spc="-71" dirty="0">
                <a:latin typeface="Arial"/>
                <a:cs typeface="Arial"/>
              </a:rPr>
              <a:t>光盘（</a:t>
            </a:r>
            <a:r>
              <a:rPr lang="en-US" altLang="zh-CN" sz="2199" spc="-71" dirty="0">
                <a:latin typeface="Arial"/>
                <a:cs typeface="Arial"/>
              </a:rPr>
              <a:t>700M</a:t>
            </a:r>
            <a:r>
              <a:rPr lang="zh-CN" altLang="en-US" sz="2199" spc="-71" dirty="0">
                <a:latin typeface="Arial"/>
                <a:cs typeface="Arial"/>
              </a:rPr>
              <a:t>）</a:t>
            </a:r>
          </a:p>
          <a:p>
            <a:pPr marR="541611" lvl="1"/>
            <a:r>
              <a:rPr lang="en-US" altLang="zh-CN" sz="2199" spc="-71" dirty="0" smtClean="0">
                <a:latin typeface="Arial"/>
                <a:cs typeface="Arial"/>
              </a:rPr>
              <a:t>– </a:t>
            </a:r>
            <a:r>
              <a:rPr lang="en-US" altLang="zh-CN" sz="2199" spc="-71" dirty="0">
                <a:latin typeface="Arial"/>
                <a:cs typeface="Arial"/>
              </a:rPr>
              <a:t>DVD</a:t>
            </a:r>
            <a:r>
              <a:rPr lang="zh-CN" altLang="en-US" sz="2199" spc="-71" dirty="0">
                <a:latin typeface="Arial"/>
                <a:cs typeface="Arial"/>
              </a:rPr>
              <a:t>光盘（</a:t>
            </a:r>
            <a:r>
              <a:rPr lang="en-US" altLang="zh-CN" sz="2199" spc="-71" dirty="0">
                <a:latin typeface="Arial"/>
                <a:cs typeface="Arial"/>
              </a:rPr>
              <a:t>D5-4.3G/D9-8.5G/D10-9.4G/D18-17G</a:t>
            </a:r>
            <a:r>
              <a:rPr lang="zh-CN" altLang="en-US" sz="2199" spc="-71" dirty="0">
                <a:latin typeface="Arial"/>
                <a:cs typeface="Arial"/>
              </a:rPr>
              <a:t>）</a:t>
            </a:r>
          </a:p>
          <a:p>
            <a:pPr marR="541611" lvl="1"/>
            <a:r>
              <a:rPr lang="en-US" altLang="zh-CN" sz="2199" spc="-71" dirty="0" smtClean="0">
                <a:latin typeface="Arial"/>
                <a:cs typeface="Arial"/>
              </a:rPr>
              <a:t>– </a:t>
            </a:r>
            <a:r>
              <a:rPr lang="en-US" altLang="zh-CN" sz="2199" spc="-71" dirty="0">
                <a:latin typeface="Arial"/>
                <a:cs typeface="Arial"/>
              </a:rPr>
              <a:t>HD-DVD</a:t>
            </a:r>
            <a:r>
              <a:rPr lang="zh-CN" altLang="en-US" sz="2199" spc="-71" dirty="0">
                <a:latin typeface="Arial"/>
                <a:cs typeface="Arial"/>
              </a:rPr>
              <a:t>光盘（</a:t>
            </a:r>
            <a:r>
              <a:rPr lang="en-US" altLang="zh-CN" sz="2199" spc="-71" dirty="0">
                <a:latin typeface="Arial"/>
                <a:cs typeface="Arial"/>
              </a:rPr>
              <a:t>15G/30G/20G/40G</a:t>
            </a:r>
            <a:r>
              <a:rPr lang="zh-CN" altLang="en-US" sz="2199" spc="-71" dirty="0">
                <a:latin typeface="Arial"/>
                <a:cs typeface="Arial"/>
              </a:rPr>
              <a:t>）</a:t>
            </a:r>
          </a:p>
          <a:p>
            <a:pPr marR="541611" lvl="1"/>
            <a:r>
              <a:rPr lang="en-US" altLang="zh-CN" sz="2199" spc="-71" dirty="0" smtClean="0">
                <a:latin typeface="Arial"/>
                <a:cs typeface="Arial"/>
              </a:rPr>
              <a:t>– HDD</a:t>
            </a:r>
          </a:p>
          <a:p>
            <a:pPr marR="541611" lvl="1"/>
            <a:r>
              <a:rPr lang="en-US" altLang="zh-CN" sz="2199" spc="-71" dirty="0" smtClean="0">
                <a:latin typeface="Arial"/>
                <a:cs typeface="Arial"/>
              </a:rPr>
              <a:t>-- RAID</a:t>
            </a:r>
          </a:p>
          <a:p>
            <a:pPr marR="541611" lvl="1"/>
            <a:r>
              <a:rPr lang="en-US" altLang="zh-CN" sz="2199" spc="-71" dirty="0" smtClean="0">
                <a:latin typeface="Arial"/>
                <a:cs typeface="Arial"/>
              </a:rPr>
              <a:t>…</a:t>
            </a:r>
            <a:endParaRPr lang="en-US" altLang="zh-CN" sz="2199" spc="-71" dirty="0">
              <a:latin typeface="Arial"/>
              <a:cs typeface="Arial"/>
            </a:endParaRPr>
          </a:p>
          <a:p>
            <a:pPr marR="541611" lvl="1"/>
            <a:endParaRPr lang="en-US" dirty="0"/>
          </a:p>
        </p:txBody>
      </p:sp>
      <p:sp>
        <p:nvSpPr>
          <p:cNvPr id="4" name="Slide Number Placeholder 3"/>
          <p:cNvSpPr>
            <a:spLocks noGrp="1"/>
          </p:cNvSpPr>
          <p:nvPr>
            <p:ph type="sldNum" sz="quarter" idx="7"/>
          </p:nvPr>
        </p:nvSpPr>
        <p:spPr/>
        <p:txBody>
          <a:bodyPr/>
          <a:lstStyle/>
          <a:p>
            <a:fld id="{B6F15528-21DE-4FAA-801E-634DDDAF4B2B}" type="slidenum">
              <a:rPr lang="en-US" smtClean="0"/>
              <a:pPr/>
              <a:t>7</a:t>
            </a:fld>
            <a:endParaRPr lang="en-US"/>
          </a:p>
        </p:txBody>
      </p:sp>
      <p:pic>
        <p:nvPicPr>
          <p:cNvPr id="5" name="Picture 4"/>
          <p:cNvPicPr>
            <a:picLocks noChangeAspect="1"/>
          </p:cNvPicPr>
          <p:nvPr/>
        </p:nvPicPr>
        <p:blipFill>
          <a:blip r:embed="rId2"/>
          <a:stretch>
            <a:fillRect/>
          </a:stretch>
        </p:blipFill>
        <p:spPr>
          <a:xfrm>
            <a:off x="1365332" y="3969692"/>
            <a:ext cx="6867525" cy="1762125"/>
          </a:xfrm>
          <a:prstGeom prst="rect">
            <a:avLst/>
          </a:prstGeom>
        </p:spPr>
      </p:pic>
    </p:spTree>
    <p:extLst>
      <p:ext uri="{BB962C8B-B14F-4D97-AF65-F5344CB8AC3E}">
        <p14:creationId xmlns:p14="http://schemas.microsoft.com/office/powerpoint/2010/main" val="415557928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716" y="153268"/>
            <a:ext cx="8518116" cy="544084"/>
          </a:xfrm>
        </p:spPr>
        <p:txBody>
          <a:bodyPr/>
          <a:lstStyle/>
          <a:p>
            <a:r>
              <a:rPr lang="en-US" altLang="zh-CN" dirty="0" smtClean="0"/>
              <a:t>HDFS</a:t>
            </a:r>
            <a:r>
              <a:rPr lang="zh-CN" altLang="en-US" dirty="0" smtClean="0"/>
              <a:t>结构</a:t>
            </a:r>
            <a:endParaRPr lang="en-US" dirty="0"/>
          </a:p>
        </p:txBody>
      </p:sp>
      <p:pic>
        <p:nvPicPr>
          <p:cNvPr id="5" name="Picture 4"/>
          <p:cNvPicPr>
            <a:picLocks noChangeAspect="1"/>
          </p:cNvPicPr>
          <p:nvPr/>
        </p:nvPicPr>
        <p:blipFill>
          <a:blip r:embed="rId2"/>
          <a:stretch>
            <a:fillRect/>
          </a:stretch>
        </p:blipFill>
        <p:spPr>
          <a:xfrm>
            <a:off x="256161" y="1809452"/>
            <a:ext cx="7849428" cy="2694490"/>
          </a:xfrm>
          <a:prstGeom prst="rect">
            <a:avLst/>
          </a:prstGeom>
        </p:spPr>
      </p:pic>
      <p:sp>
        <p:nvSpPr>
          <p:cNvPr id="4" name="Slide Number Placeholder 3"/>
          <p:cNvSpPr>
            <a:spLocks noGrp="1"/>
          </p:cNvSpPr>
          <p:nvPr>
            <p:ph type="sldNum" sz="quarter" idx="7"/>
          </p:nvPr>
        </p:nvSpPr>
        <p:spPr/>
        <p:txBody>
          <a:bodyPr/>
          <a:lstStyle/>
          <a:p>
            <a:fld id="{B6F15528-21DE-4FAA-801E-634DDDAF4B2B}" type="slidenum">
              <a:rPr lang="en-US" smtClean="0"/>
              <a:pPr/>
              <a:t>70</a:t>
            </a:fld>
            <a:endParaRPr lang="en-US"/>
          </a:p>
        </p:txBody>
      </p:sp>
    </p:spTree>
    <p:extLst>
      <p:ext uri="{BB962C8B-B14F-4D97-AF65-F5344CB8AC3E}">
        <p14:creationId xmlns:p14="http://schemas.microsoft.com/office/powerpoint/2010/main" val="355702853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altLang="zh-CN" dirty="0" smtClean="0"/>
              <a:t>HDFS</a:t>
            </a:r>
            <a:r>
              <a:rPr lang="zh-CN" altLang="en-US" dirty="0" smtClean="0"/>
              <a:t>结构</a:t>
            </a:r>
            <a:endParaRPr lang="en-US" dirty="0"/>
          </a:p>
        </p:txBody>
      </p:sp>
      <p:sp>
        <p:nvSpPr>
          <p:cNvPr id="4" name="Slide Number Placeholder 3"/>
          <p:cNvSpPr>
            <a:spLocks noGrp="1"/>
          </p:cNvSpPr>
          <p:nvPr>
            <p:ph type="sldNum" sz="quarter" idx="7"/>
          </p:nvPr>
        </p:nvSpPr>
        <p:spPr/>
        <p:txBody>
          <a:bodyPr/>
          <a:lstStyle/>
          <a:p>
            <a:fld id="{B6F15528-21DE-4FAA-801E-634DDDAF4B2B}" type="slidenum">
              <a:rPr lang="en-US" smtClean="0"/>
              <a:pPr/>
              <a:t>71</a:t>
            </a:fld>
            <a:endParaRPr lang="en-US"/>
          </a:p>
        </p:txBody>
      </p:sp>
      <p:pic>
        <p:nvPicPr>
          <p:cNvPr id="5" name="Picture 4"/>
          <p:cNvPicPr>
            <a:picLocks noChangeAspect="1"/>
          </p:cNvPicPr>
          <p:nvPr/>
        </p:nvPicPr>
        <p:blipFill>
          <a:blip r:embed="rId2"/>
          <a:stretch>
            <a:fillRect/>
          </a:stretch>
        </p:blipFill>
        <p:spPr>
          <a:xfrm>
            <a:off x="1380753" y="945356"/>
            <a:ext cx="4248472" cy="2570870"/>
          </a:xfrm>
          <a:prstGeom prst="rect">
            <a:avLst/>
          </a:prstGeom>
        </p:spPr>
      </p:pic>
      <p:pic>
        <p:nvPicPr>
          <p:cNvPr id="6" name="Picture 5"/>
          <p:cNvPicPr>
            <a:picLocks noChangeAspect="1"/>
          </p:cNvPicPr>
          <p:nvPr/>
        </p:nvPicPr>
        <p:blipFill>
          <a:blip r:embed="rId3"/>
          <a:stretch>
            <a:fillRect/>
          </a:stretch>
        </p:blipFill>
        <p:spPr>
          <a:xfrm>
            <a:off x="660673" y="3681660"/>
            <a:ext cx="7095887" cy="2160240"/>
          </a:xfrm>
          <a:prstGeom prst="rect">
            <a:avLst/>
          </a:prstGeom>
        </p:spPr>
      </p:pic>
    </p:spTree>
    <p:extLst>
      <p:ext uri="{BB962C8B-B14F-4D97-AF65-F5344CB8AC3E}">
        <p14:creationId xmlns:p14="http://schemas.microsoft.com/office/powerpoint/2010/main" val="1874910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502" y="180339"/>
            <a:ext cx="8518116" cy="544084"/>
          </a:xfrm>
        </p:spPr>
        <p:txBody>
          <a:bodyPr/>
          <a:lstStyle/>
          <a:p>
            <a:r>
              <a:rPr lang="en-US" altLang="zh-CN" dirty="0" smtClean="0"/>
              <a:t>HDFS</a:t>
            </a:r>
            <a:r>
              <a:rPr lang="zh-CN" altLang="en-US" dirty="0" smtClean="0"/>
              <a:t>写过程</a:t>
            </a:r>
            <a:r>
              <a:rPr lang="en-US" altLang="zh-CN" dirty="0" smtClean="0"/>
              <a:t>(1)</a:t>
            </a:r>
            <a:endParaRPr lang="en-US" dirty="0"/>
          </a:p>
        </p:txBody>
      </p:sp>
      <p:pic>
        <p:nvPicPr>
          <p:cNvPr id="5" name="Picture 4"/>
          <p:cNvPicPr>
            <a:picLocks noChangeAspect="1"/>
          </p:cNvPicPr>
          <p:nvPr/>
        </p:nvPicPr>
        <p:blipFill>
          <a:blip r:embed="rId2"/>
          <a:stretch>
            <a:fillRect/>
          </a:stretch>
        </p:blipFill>
        <p:spPr>
          <a:xfrm>
            <a:off x="284502" y="1345110"/>
            <a:ext cx="8095173" cy="2039242"/>
          </a:xfrm>
          <a:prstGeom prst="rect">
            <a:avLst/>
          </a:prstGeom>
        </p:spPr>
      </p:pic>
      <p:sp>
        <p:nvSpPr>
          <p:cNvPr id="4" name="Slide Number Placeholder 3"/>
          <p:cNvSpPr>
            <a:spLocks noGrp="1"/>
          </p:cNvSpPr>
          <p:nvPr>
            <p:ph type="sldNum" sz="quarter" idx="7"/>
          </p:nvPr>
        </p:nvSpPr>
        <p:spPr/>
        <p:txBody>
          <a:bodyPr/>
          <a:lstStyle/>
          <a:p>
            <a:fld id="{B6F15528-21DE-4FAA-801E-634DDDAF4B2B}" type="slidenum">
              <a:rPr lang="en-US" smtClean="0"/>
              <a:pPr/>
              <a:t>72</a:t>
            </a:fld>
            <a:endParaRPr lang="en-US"/>
          </a:p>
        </p:txBody>
      </p:sp>
      <p:pic>
        <p:nvPicPr>
          <p:cNvPr id="6" name="Picture 5"/>
          <p:cNvPicPr>
            <a:picLocks noChangeAspect="1"/>
          </p:cNvPicPr>
          <p:nvPr/>
        </p:nvPicPr>
        <p:blipFill>
          <a:blip r:embed="rId3"/>
          <a:stretch>
            <a:fillRect/>
          </a:stretch>
        </p:blipFill>
        <p:spPr>
          <a:xfrm>
            <a:off x="380057" y="3609652"/>
            <a:ext cx="7964085" cy="2016224"/>
          </a:xfrm>
          <a:prstGeom prst="rect">
            <a:avLst/>
          </a:prstGeom>
        </p:spPr>
      </p:pic>
    </p:spTree>
    <p:extLst>
      <p:ext uri="{BB962C8B-B14F-4D97-AF65-F5344CB8AC3E}">
        <p14:creationId xmlns:p14="http://schemas.microsoft.com/office/powerpoint/2010/main" val="255107030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502" y="180339"/>
            <a:ext cx="8518116" cy="544084"/>
          </a:xfrm>
        </p:spPr>
        <p:txBody>
          <a:bodyPr/>
          <a:lstStyle/>
          <a:p>
            <a:r>
              <a:rPr lang="en-US" altLang="zh-CN" dirty="0"/>
              <a:t>HDFS</a:t>
            </a:r>
            <a:r>
              <a:rPr lang="zh-CN" altLang="en-US" dirty="0"/>
              <a:t>写过程</a:t>
            </a:r>
            <a:r>
              <a:rPr lang="en-US" altLang="zh-CN" dirty="0" smtClean="0"/>
              <a:t>(2)</a:t>
            </a:r>
            <a:endParaRPr lang="en-US" dirty="0"/>
          </a:p>
        </p:txBody>
      </p:sp>
      <p:sp>
        <p:nvSpPr>
          <p:cNvPr id="4" name="Slide Number Placeholder 3"/>
          <p:cNvSpPr>
            <a:spLocks noGrp="1"/>
          </p:cNvSpPr>
          <p:nvPr>
            <p:ph type="sldNum" sz="quarter" idx="7"/>
          </p:nvPr>
        </p:nvSpPr>
        <p:spPr/>
        <p:txBody>
          <a:bodyPr/>
          <a:lstStyle/>
          <a:p>
            <a:fld id="{B6F15528-21DE-4FAA-801E-634DDDAF4B2B}" type="slidenum">
              <a:rPr lang="en-US" smtClean="0"/>
              <a:pPr/>
              <a:t>73</a:t>
            </a:fld>
            <a:endParaRPr lang="en-US"/>
          </a:p>
        </p:txBody>
      </p:sp>
      <p:pic>
        <p:nvPicPr>
          <p:cNvPr id="6" name="Picture 5"/>
          <p:cNvPicPr>
            <a:picLocks noChangeAspect="1"/>
          </p:cNvPicPr>
          <p:nvPr/>
        </p:nvPicPr>
        <p:blipFill>
          <a:blip r:embed="rId2"/>
          <a:stretch>
            <a:fillRect/>
          </a:stretch>
        </p:blipFill>
        <p:spPr>
          <a:xfrm>
            <a:off x="372641" y="1377404"/>
            <a:ext cx="7944524" cy="2016224"/>
          </a:xfrm>
          <a:prstGeom prst="rect">
            <a:avLst/>
          </a:prstGeom>
        </p:spPr>
      </p:pic>
      <p:pic>
        <p:nvPicPr>
          <p:cNvPr id="7" name="Picture 6"/>
          <p:cNvPicPr>
            <a:picLocks noChangeAspect="1"/>
          </p:cNvPicPr>
          <p:nvPr/>
        </p:nvPicPr>
        <p:blipFill>
          <a:blip r:embed="rId3"/>
          <a:stretch>
            <a:fillRect/>
          </a:stretch>
        </p:blipFill>
        <p:spPr>
          <a:xfrm>
            <a:off x="392667" y="3465636"/>
            <a:ext cx="7964586" cy="2016224"/>
          </a:xfrm>
          <a:prstGeom prst="rect">
            <a:avLst/>
          </a:prstGeom>
        </p:spPr>
      </p:pic>
    </p:spTree>
    <p:extLst>
      <p:ext uri="{BB962C8B-B14F-4D97-AF65-F5344CB8AC3E}">
        <p14:creationId xmlns:p14="http://schemas.microsoft.com/office/powerpoint/2010/main" val="309889562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502" y="180339"/>
            <a:ext cx="8518116" cy="544084"/>
          </a:xfrm>
        </p:spPr>
        <p:txBody>
          <a:bodyPr/>
          <a:lstStyle/>
          <a:p>
            <a:r>
              <a:rPr lang="en-US" altLang="zh-CN" dirty="0"/>
              <a:t>HDFS</a:t>
            </a:r>
            <a:r>
              <a:rPr lang="zh-CN" altLang="en-US" dirty="0"/>
              <a:t>写过程</a:t>
            </a:r>
            <a:r>
              <a:rPr lang="en-US" altLang="zh-CN" dirty="0" smtClean="0"/>
              <a:t>(3)</a:t>
            </a:r>
            <a:endParaRPr lang="en-US" dirty="0"/>
          </a:p>
        </p:txBody>
      </p:sp>
      <p:sp>
        <p:nvSpPr>
          <p:cNvPr id="4" name="Slide Number Placeholder 3"/>
          <p:cNvSpPr>
            <a:spLocks noGrp="1"/>
          </p:cNvSpPr>
          <p:nvPr>
            <p:ph type="sldNum" sz="quarter" idx="7"/>
          </p:nvPr>
        </p:nvSpPr>
        <p:spPr/>
        <p:txBody>
          <a:bodyPr/>
          <a:lstStyle/>
          <a:p>
            <a:fld id="{B6F15528-21DE-4FAA-801E-634DDDAF4B2B}" type="slidenum">
              <a:rPr lang="en-US" smtClean="0"/>
              <a:pPr/>
              <a:t>74</a:t>
            </a:fld>
            <a:endParaRPr lang="en-US"/>
          </a:p>
        </p:txBody>
      </p:sp>
      <p:pic>
        <p:nvPicPr>
          <p:cNvPr id="3" name="Picture 2"/>
          <p:cNvPicPr>
            <a:picLocks noChangeAspect="1"/>
          </p:cNvPicPr>
          <p:nvPr/>
        </p:nvPicPr>
        <p:blipFill>
          <a:blip r:embed="rId2"/>
          <a:stretch>
            <a:fillRect/>
          </a:stretch>
        </p:blipFill>
        <p:spPr>
          <a:xfrm>
            <a:off x="311091" y="2169492"/>
            <a:ext cx="7553325" cy="1962150"/>
          </a:xfrm>
          <a:prstGeom prst="rect">
            <a:avLst/>
          </a:prstGeom>
        </p:spPr>
      </p:pic>
    </p:spTree>
    <p:extLst>
      <p:ext uri="{BB962C8B-B14F-4D97-AF65-F5344CB8AC3E}">
        <p14:creationId xmlns:p14="http://schemas.microsoft.com/office/powerpoint/2010/main" val="253441098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092" y="153268"/>
            <a:ext cx="8518116" cy="544084"/>
          </a:xfrm>
        </p:spPr>
        <p:txBody>
          <a:bodyPr/>
          <a:lstStyle/>
          <a:p>
            <a:r>
              <a:rPr lang="zh-CN" altLang="en-US" sz="3200" dirty="0" smtClean="0"/>
              <a:t>写操作实例</a:t>
            </a:r>
            <a:r>
              <a:rPr lang="en-US" altLang="zh-CN" sz="3200" dirty="0" smtClean="0"/>
              <a:t>2</a:t>
            </a:r>
            <a:endParaRPr lang="en-US" sz="3200" dirty="0"/>
          </a:p>
        </p:txBody>
      </p:sp>
      <p:sp>
        <p:nvSpPr>
          <p:cNvPr id="4" name="Slide Number Placeholder 3"/>
          <p:cNvSpPr>
            <a:spLocks noGrp="1"/>
          </p:cNvSpPr>
          <p:nvPr>
            <p:ph type="sldNum" sz="quarter" idx="7"/>
          </p:nvPr>
        </p:nvSpPr>
        <p:spPr/>
        <p:txBody>
          <a:bodyPr/>
          <a:lstStyle/>
          <a:p>
            <a:fld id="{B6F15528-21DE-4FAA-801E-634DDDAF4B2B}" type="slidenum">
              <a:rPr lang="en-US" smtClean="0"/>
              <a:pPr/>
              <a:t>75</a:t>
            </a:fld>
            <a:endParaRPr lang="en-US"/>
          </a:p>
        </p:txBody>
      </p:sp>
      <p:pic>
        <p:nvPicPr>
          <p:cNvPr id="6" name="Picture 5"/>
          <p:cNvPicPr>
            <a:picLocks noChangeAspect="1"/>
          </p:cNvPicPr>
          <p:nvPr/>
        </p:nvPicPr>
        <p:blipFill>
          <a:blip r:embed="rId2"/>
          <a:stretch>
            <a:fillRect/>
          </a:stretch>
        </p:blipFill>
        <p:spPr>
          <a:xfrm>
            <a:off x="660673" y="1521420"/>
            <a:ext cx="6139216" cy="4090814"/>
          </a:xfrm>
          <a:prstGeom prst="rect">
            <a:avLst/>
          </a:prstGeom>
        </p:spPr>
      </p:pic>
    </p:spTree>
    <p:extLst>
      <p:ext uri="{BB962C8B-B14F-4D97-AF65-F5344CB8AC3E}">
        <p14:creationId xmlns:p14="http://schemas.microsoft.com/office/powerpoint/2010/main" val="311178153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502" y="153268"/>
            <a:ext cx="8518116" cy="544084"/>
          </a:xfrm>
        </p:spPr>
        <p:txBody>
          <a:bodyPr/>
          <a:lstStyle/>
          <a:p>
            <a:r>
              <a:rPr lang="zh-CN" altLang="en-US" sz="3200" dirty="0" smtClean="0"/>
              <a:t>流式写入过程</a:t>
            </a:r>
            <a:endParaRPr lang="en-US" sz="3200" dirty="0"/>
          </a:p>
        </p:txBody>
      </p:sp>
      <p:pic>
        <p:nvPicPr>
          <p:cNvPr id="6" name="Picture 5"/>
          <p:cNvPicPr>
            <a:picLocks noChangeAspect="1"/>
          </p:cNvPicPr>
          <p:nvPr/>
        </p:nvPicPr>
        <p:blipFill>
          <a:blip r:embed="rId2"/>
          <a:stretch>
            <a:fillRect/>
          </a:stretch>
        </p:blipFill>
        <p:spPr>
          <a:xfrm>
            <a:off x="444649" y="1305396"/>
            <a:ext cx="8029575" cy="3419475"/>
          </a:xfrm>
          <a:prstGeom prst="rect">
            <a:avLst/>
          </a:prstGeom>
        </p:spPr>
      </p:pic>
      <p:sp>
        <p:nvSpPr>
          <p:cNvPr id="4" name="Slide Number Placeholder 3"/>
          <p:cNvSpPr>
            <a:spLocks noGrp="1"/>
          </p:cNvSpPr>
          <p:nvPr>
            <p:ph type="sldNum" sz="quarter" idx="7"/>
          </p:nvPr>
        </p:nvSpPr>
        <p:spPr/>
        <p:txBody>
          <a:bodyPr/>
          <a:lstStyle/>
          <a:p>
            <a:fld id="{B6F15528-21DE-4FAA-801E-634DDDAF4B2B}" type="slidenum">
              <a:rPr lang="en-US" smtClean="0"/>
              <a:pPr/>
              <a:t>76</a:t>
            </a:fld>
            <a:endParaRPr lang="en-US"/>
          </a:p>
        </p:txBody>
      </p:sp>
    </p:spTree>
    <p:extLst>
      <p:ext uri="{BB962C8B-B14F-4D97-AF65-F5344CB8AC3E}">
        <p14:creationId xmlns:p14="http://schemas.microsoft.com/office/powerpoint/2010/main" val="2373867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502" y="180339"/>
            <a:ext cx="8518116" cy="544084"/>
          </a:xfrm>
        </p:spPr>
        <p:txBody>
          <a:bodyPr/>
          <a:lstStyle/>
          <a:p>
            <a:r>
              <a:rPr lang="en-US" altLang="zh-CN" dirty="0" smtClean="0"/>
              <a:t>HDFS</a:t>
            </a:r>
            <a:r>
              <a:rPr lang="zh-CN" altLang="en-US" dirty="0" smtClean="0"/>
              <a:t>读过程</a:t>
            </a:r>
            <a:endParaRPr lang="en-US" dirty="0"/>
          </a:p>
        </p:txBody>
      </p:sp>
      <p:sp>
        <p:nvSpPr>
          <p:cNvPr id="4" name="Slide Number Placeholder 3"/>
          <p:cNvSpPr>
            <a:spLocks noGrp="1"/>
          </p:cNvSpPr>
          <p:nvPr>
            <p:ph type="sldNum" sz="quarter" idx="7"/>
          </p:nvPr>
        </p:nvSpPr>
        <p:spPr/>
        <p:txBody>
          <a:bodyPr/>
          <a:lstStyle/>
          <a:p>
            <a:fld id="{B6F15528-21DE-4FAA-801E-634DDDAF4B2B}" type="slidenum">
              <a:rPr lang="en-US" smtClean="0"/>
              <a:pPr/>
              <a:t>77</a:t>
            </a:fld>
            <a:endParaRPr lang="en-US"/>
          </a:p>
        </p:txBody>
      </p:sp>
      <p:pic>
        <p:nvPicPr>
          <p:cNvPr id="3" name="Picture 2"/>
          <p:cNvPicPr>
            <a:picLocks noChangeAspect="1"/>
          </p:cNvPicPr>
          <p:nvPr/>
        </p:nvPicPr>
        <p:blipFill>
          <a:blip r:embed="rId2"/>
          <a:stretch>
            <a:fillRect/>
          </a:stretch>
        </p:blipFill>
        <p:spPr>
          <a:xfrm>
            <a:off x="228625" y="1233388"/>
            <a:ext cx="8280780" cy="4211166"/>
          </a:xfrm>
          <a:prstGeom prst="rect">
            <a:avLst/>
          </a:prstGeom>
        </p:spPr>
      </p:pic>
    </p:spTree>
    <p:extLst>
      <p:ext uri="{BB962C8B-B14F-4D97-AF65-F5344CB8AC3E}">
        <p14:creationId xmlns:p14="http://schemas.microsoft.com/office/powerpoint/2010/main" val="35175625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047" y="205096"/>
            <a:ext cx="8518116" cy="544084"/>
          </a:xfrm>
        </p:spPr>
        <p:txBody>
          <a:bodyPr/>
          <a:lstStyle/>
          <a:p>
            <a:r>
              <a:rPr lang="zh-CN" altLang="en-US" sz="3200" dirty="0" smtClean="0"/>
              <a:t>读操</a:t>
            </a:r>
            <a:r>
              <a:rPr lang="zh-CN" altLang="en-US" sz="3200" dirty="0"/>
              <a:t>作实例</a:t>
            </a:r>
            <a:r>
              <a:rPr lang="en-US" altLang="zh-CN" sz="3200" dirty="0"/>
              <a:t>2</a:t>
            </a:r>
            <a:endParaRPr lang="en-US" sz="3200" dirty="0"/>
          </a:p>
        </p:txBody>
      </p:sp>
      <p:sp>
        <p:nvSpPr>
          <p:cNvPr id="4" name="Slide Number Placeholder 3"/>
          <p:cNvSpPr>
            <a:spLocks noGrp="1"/>
          </p:cNvSpPr>
          <p:nvPr>
            <p:ph type="sldNum" sz="quarter" idx="7"/>
          </p:nvPr>
        </p:nvSpPr>
        <p:spPr/>
        <p:txBody>
          <a:bodyPr/>
          <a:lstStyle/>
          <a:p>
            <a:fld id="{B6F15528-21DE-4FAA-801E-634DDDAF4B2B}" type="slidenum">
              <a:rPr lang="en-US" smtClean="0"/>
              <a:pPr/>
              <a:t>78</a:t>
            </a:fld>
            <a:endParaRPr lang="en-US"/>
          </a:p>
        </p:txBody>
      </p:sp>
      <p:pic>
        <p:nvPicPr>
          <p:cNvPr id="5" name="Picture 4"/>
          <p:cNvPicPr>
            <a:picLocks noChangeAspect="1"/>
          </p:cNvPicPr>
          <p:nvPr/>
        </p:nvPicPr>
        <p:blipFill>
          <a:blip r:embed="rId2"/>
          <a:stretch>
            <a:fillRect/>
          </a:stretch>
        </p:blipFill>
        <p:spPr>
          <a:xfrm>
            <a:off x="516657" y="1089372"/>
            <a:ext cx="7128792" cy="4786967"/>
          </a:xfrm>
          <a:prstGeom prst="rect">
            <a:avLst/>
          </a:prstGeom>
        </p:spPr>
      </p:pic>
    </p:spTree>
    <p:extLst>
      <p:ext uri="{BB962C8B-B14F-4D97-AF65-F5344CB8AC3E}">
        <p14:creationId xmlns:p14="http://schemas.microsoft.com/office/powerpoint/2010/main" val="419025355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617" y="153268"/>
            <a:ext cx="5328592" cy="544084"/>
          </a:xfrm>
        </p:spPr>
        <p:txBody>
          <a:bodyPr/>
          <a:lstStyle/>
          <a:p>
            <a:r>
              <a:rPr lang="zh-CN" altLang="en-US" sz="3200" dirty="0" smtClean="0"/>
              <a:t>读操作流程</a:t>
            </a:r>
            <a:endParaRPr lang="en-US" sz="3200" dirty="0"/>
          </a:p>
        </p:txBody>
      </p:sp>
      <p:sp>
        <p:nvSpPr>
          <p:cNvPr id="4" name="Slide Number Placeholder 3"/>
          <p:cNvSpPr>
            <a:spLocks noGrp="1"/>
          </p:cNvSpPr>
          <p:nvPr>
            <p:ph type="sldNum" sz="quarter" idx="7"/>
          </p:nvPr>
        </p:nvSpPr>
        <p:spPr/>
        <p:txBody>
          <a:bodyPr/>
          <a:lstStyle/>
          <a:p>
            <a:fld id="{B6F15528-21DE-4FAA-801E-634DDDAF4B2B}" type="slidenum">
              <a:rPr lang="en-US" smtClean="0"/>
              <a:pPr/>
              <a:t>79</a:t>
            </a:fld>
            <a:endParaRPr lang="en-US"/>
          </a:p>
        </p:txBody>
      </p:sp>
      <p:pic>
        <p:nvPicPr>
          <p:cNvPr id="5" name="Picture 4"/>
          <p:cNvPicPr>
            <a:picLocks noChangeAspect="1"/>
          </p:cNvPicPr>
          <p:nvPr/>
        </p:nvPicPr>
        <p:blipFill>
          <a:blip r:embed="rId2"/>
          <a:stretch>
            <a:fillRect/>
          </a:stretch>
        </p:blipFill>
        <p:spPr>
          <a:xfrm>
            <a:off x="372641" y="1737444"/>
            <a:ext cx="7753498" cy="2420528"/>
          </a:xfrm>
          <a:prstGeom prst="rect">
            <a:avLst/>
          </a:prstGeom>
        </p:spPr>
      </p:pic>
    </p:spTree>
    <p:extLst>
      <p:ext uri="{BB962C8B-B14F-4D97-AF65-F5344CB8AC3E}">
        <p14:creationId xmlns:p14="http://schemas.microsoft.com/office/powerpoint/2010/main" val="19342018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104" y="205096"/>
            <a:ext cx="8518116" cy="544084"/>
          </a:xfrm>
        </p:spPr>
        <p:txBody>
          <a:bodyPr/>
          <a:lstStyle/>
          <a:p>
            <a:r>
              <a:rPr lang="zh-CN" altLang="en-US" spc="-5" dirty="0">
                <a:latin typeface="Microsoft JhengHei Light"/>
                <a:cs typeface="Microsoft JhengHei Light"/>
              </a:rPr>
              <a:t>大数据存</a:t>
            </a:r>
            <a:r>
              <a:rPr lang="zh-CN" altLang="en-US" spc="-5" dirty="0" smtClean="0">
                <a:latin typeface="Microsoft JhengHei Light"/>
                <a:cs typeface="Microsoft JhengHei Light"/>
              </a:rPr>
              <a:t>储挑战</a:t>
            </a:r>
            <a:endParaRPr lang="en-US" dirty="0"/>
          </a:p>
        </p:txBody>
      </p:sp>
      <p:sp>
        <p:nvSpPr>
          <p:cNvPr id="3" name="Text Placeholder 2"/>
          <p:cNvSpPr>
            <a:spLocks noGrp="1"/>
          </p:cNvSpPr>
          <p:nvPr>
            <p:ph type="body" idx="1"/>
          </p:nvPr>
        </p:nvSpPr>
        <p:spPr/>
        <p:txBody>
          <a:bodyPr/>
          <a:lstStyle/>
          <a:p>
            <a:pPr>
              <a:tabLst>
                <a:tab pos="324365" algn="l"/>
              </a:tabLst>
            </a:pPr>
            <a:r>
              <a:rPr lang="zh-CN" altLang="en-US" sz="2800" dirty="0" smtClean="0">
                <a:latin typeface="Microsoft JhengHei Light"/>
                <a:cs typeface="Microsoft JhengHei Light"/>
              </a:rPr>
              <a:t>其他挑战</a:t>
            </a:r>
            <a:endParaRPr lang="zh-CN" altLang="en-US" sz="500" dirty="0"/>
          </a:p>
          <a:p>
            <a:pPr marR="541611" lvl="1"/>
            <a:r>
              <a:rPr lang="zh-CN" altLang="en-US" sz="2199" spc="-71" dirty="0" smtClean="0">
                <a:latin typeface="Arial"/>
                <a:cs typeface="Arial"/>
              </a:rPr>
              <a:t>成本问题</a:t>
            </a:r>
            <a:endParaRPr lang="en-US" altLang="zh-CN" sz="2199" spc="-71" dirty="0" smtClean="0">
              <a:latin typeface="Arial"/>
              <a:cs typeface="Arial"/>
            </a:endParaRPr>
          </a:p>
          <a:p>
            <a:pPr marR="541611" lvl="1"/>
            <a:r>
              <a:rPr lang="zh-CN" altLang="en-US" sz="2199" spc="-71" dirty="0">
                <a:latin typeface="Arial"/>
                <a:cs typeface="Arial"/>
              </a:rPr>
              <a:t>可靠</a:t>
            </a:r>
            <a:r>
              <a:rPr lang="zh-CN" altLang="en-US" sz="2199" spc="-71" dirty="0" smtClean="0">
                <a:latin typeface="Arial"/>
                <a:cs typeface="Arial"/>
              </a:rPr>
              <a:t>性问题</a:t>
            </a:r>
            <a:endParaRPr lang="en-US" altLang="zh-CN" sz="2199" spc="-71" dirty="0" smtClean="0">
              <a:latin typeface="Arial"/>
              <a:cs typeface="Arial"/>
            </a:endParaRPr>
          </a:p>
          <a:p>
            <a:pPr marR="541611" lvl="1"/>
            <a:r>
              <a:rPr lang="zh-CN" altLang="en-US" sz="2199" spc="-71" dirty="0">
                <a:latin typeface="Arial"/>
                <a:cs typeface="Arial"/>
              </a:rPr>
              <a:t>使</a:t>
            </a:r>
            <a:r>
              <a:rPr lang="zh-CN" altLang="en-US" sz="2199" spc="-71" dirty="0" smtClean="0">
                <a:latin typeface="Arial"/>
                <a:cs typeface="Arial"/>
              </a:rPr>
              <a:t>用问题</a:t>
            </a:r>
            <a:endParaRPr lang="en-US" dirty="0"/>
          </a:p>
        </p:txBody>
      </p:sp>
      <p:sp>
        <p:nvSpPr>
          <p:cNvPr id="4" name="Slide Number Placeholder 3"/>
          <p:cNvSpPr>
            <a:spLocks noGrp="1"/>
          </p:cNvSpPr>
          <p:nvPr>
            <p:ph type="sldNum" sz="quarter" idx="7"/>
          </p:nvPr>
        </p:nvSpPr>
        <p:spPr/>
        <p:txBody>
          <a:bodyPr/>
          <a:lstStyle/>
          <a:p>
            <a:fld id="{B6F15528-21DE-4FAA-801E-634DDDAF4B2B}" type="slidenum">
              <a:rPr lang="en-US" smtClean="0"/>
              <a:pPr/>
              <a:t>8</a:t>
            </a:fld>
            <a:endParaRPr lang="en-US"/>
          </a:p>
        </p:txBody>
      </p:sp>
      <p:pic>
        <p:nvPicPr>
          <p:cNvPr id="6" name="Picture 5"/>
          <p:cNvPicPr>
            <a:picLocks noChangeAspect="1"/>
          </p:cNvPicPr>
          <p:nvPr/>
        </p:nvPicPr>
        <p:blipFill>
          <a:blip r:embed="rId2"/>
          <a:stretch>
            <a:fillRect/>
          </a:stretch>
        </p:blipFill>
        <p:spPr>
          <a:xfrm>
            <a:off x="4477097" y="2529532"/>
            <a:ext cx="2904801" cy="3059038"/>
          </a:xfrm>
          <a:prstGeom prst="rect">
            <a:avLst/>
          </a:prstGeom>
        </p:spPr>
      </p:pic>
    </p:spTree>
    <p:extLst>
      <p:ext uri="{BB962C8B-B14F-4D97-AF65-F5344CB8AC3E}">
        <p14:creationId xmlns:p14="http://schemas.microsoft.com/office/powerpoint/2010/main" val="255436378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502" y="180339"/>
            <a:ext cx="8518116" cy="544084"/>
          </a:xfrm>
        </p:spPr>
        <p:txBody>
          <a:bodyPr/>
          <a:lstStyle/>
          <a:p>
            <a:r>
              <a:rPr lang="en-US" altLang="zh-CN" sz="3000" dirty="0" smtClean="0"/>
              <a:t>HDFS</a:t>
            </a:r>
            <a:r>
              <a:rPr lang="zh-CN" altLang="en-US" sz="3000" dirty="0" smtClean="0"/>
              <a:t>容错机制</a:t>
            </a:r>
            <a:r>
              <a:rPr lang="en-US" altLang="zh-CN" sz="3000" dirty="0" smtClean="0"/>
              <a:t>(1)-</a:t>
            </a:r>
            <a:r>
              <a:rPr lang="zh-CN" altLang="en-US" sz="3000" dirty="0" smtClean="0"/>
              <a:t>分类和检测</a:t>
            </a:r>
            <a:endParaRPr lang="en-US" sz="3000" dirty="0"/>
          </a:p>
        </p:txBody>
      </p:sp>
      <p:sp>
        <p:nvSpPr>
          <p:cNvPr id="4" name="Slide Number Placeholder 3"/>
          <p:cNvSpPr>
            <a:spLocks noGrp="1"/>
          </p:cNvSpPr>
          <p:nvPr>
            <p:ph type="sldNum" sz="quarter" idx="7"/>
          </p:nvPr>
        </p:nvSpPr>
        <p:spPr/>
        <p:txBody>
          <a:bodyPr/>
          <a:lstStyle/>
          <a:p>
            <a:fld id="{B6F15528-21DE-4FAA-801E-634DDDAF4B2B}" type="slidenum">
              <a:rPr lang="en-US" smtClean="0"/>
              <a:pPr/>
              <a:t>80</a:t>
            </a:fld>
            <a:endParaRPr lang="en-US"/>
          </a:p>
        </p:txBody>
      </p:sp>
      <p:pic>
        <p:nvPicPr>
          <p:cNvPr id="5" name="Picture 4"/>
          <p:cNvPicPr>
            <a:picLocks noChangeAspect="1"/>
          </p:cNvPicPr>
          <p:nvPr/>
        </p:nvPicPr>
        <p:blipFill>
          <a:blip r:embed="rId2"/>
          <a:stretch>
            <a:fillRect/>
          </a:stretch>
        </p:blipFill>
        <p:spPr>
          <a:xfrm>
            <a:off x="156617" y="1233388"/>
            <a:ext cx="8408385" cy="4320479"/>
          </a:xfrm>
          <a:prstGeom prst="rect">
            <a:avLst/>
          </a:prstGeom>
        </p:spPr>
      </p:pic>
    </p:spTree>
    <p:extLst>
      <p:ext uri="{BB962C8B-B14F-4D97-AF65-F5344CB8AC3E}">
        <p14:creationId xmlns:p14="http://schemas.microsoft.com/office/powerpoint/2010/main" val="225487838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024" y="153268"/>
            <a:ext cx="8518116" cy="544084"/>
          </a:xfrm>
        </p:spPr>
        <p:txBody>
          <a:bodyPr/>
          <a:lstStyle/>
          <a:p>
            <a:r>
              <a:rPr lang="en-US" altLang="zh-CN" sz="3200" dirty="0" smtClean="0"/>
              <a:t>HDFS</a:t>
            </a:r>
            <a:r>
              <a:rPr lang="zh-CN" altLang="en-US" sz="3200" dirty="0" smtClean="0"/>
              <a:t>容错机制</a:t>
            </a:r>
            <a:r>
              <a:rPr lang="en-US" altLang="zh-CN" sz="3200" dirty="0" smtClean="0"/>
              <a:t>(1)-</a:t>
            </a:r>
            <a:r>
              <a:rPr lang="zh-CN" altLang="en-US" sz="3200" dirty="0" smtClean="0"/>
              <a:t>分类和检测</a:t>
            </a:r>
            <a:endParaRPr lang="en-US" sz="3200" dirty="0"/>
          </a:p>
        </p:txBody>
      </p:sp>
      <p:sp>
        <p:nvSpPr>
          <p:cNvPr id="4" name="Slide Number Placeholder 3"/>
          <p:cNvSpPr>
            <a:spLocks noGrp="1"/>
          </p:cNvSpPr>
          <p:nvPr>
            <p:ph type="sldNum" sz="quarter" idx="7"/>
          </p:nvPr>
        </p:nvSpPr>
        <p:spPr/>
        <p:txBody>
          <a:bodyPr/>
          <a:lstStyle/>
          <a:p>
            <a:fld id="{B6F15528-21DE-4FAA-801E-634DDDAF4B2B}" type="slidenum">
              <a:rPr lang="en-US" smtClean="0"/>
              <a:pPr/>
              <a:t>81</a:t>
            </a:fld>
            <a:endParaRPr lang="en-US"/>
          </a:p>
        </p:txBody>
      </p:sp>
      <p:pic>
        <p:nvPicPr>
          <p:cNvPr id="3" name="Picture 2"/>
          <p:cNvPicPr>
            <a:picLocks noChangeAspect="1"/>
          </p:cNvPicPr>
          <p:nvPr/>
        </p:nvPicPr>
        <p:blipFill>
          <a:blip r:embed="rId2"/>
          <a:stretch>
            <a:fillRect/>
          </a:stretch>
        </p:blipFill>
        <p:spPr>
          <a:xfrm>
            <a:off x="156617" y="1161380"/>
            <a:ext cx="8389337" cy="4302224"/>
          </a:xfrm>
          <a:prstGeom prst="rect">
            <a:avLst/>
          </a:prstGeom>
        </p:spPr>
      </p:pic>
    </p:spTree>
    <p:extLst>
      <p:ext uri="{BB962C8B-B14F-4D97-AF65-F5344CB8AC3E}">
        <p14:creationId xmlns:p14="http://schemas.microsoft.com/office/powerpoint/2010/main" val="161575512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502" y="180339"/>
            <a:ext cx="8518116" cy="544084"/>
          </a:xfrm>
        </p:spPr>
        <p:txBody>
          <a:bodyPr/>
          <a:lstStyle/>
          <a:p>
            <a:r>
              <a:rPr lang="en-US" altLang="zh-CN" sz="3200" dirty="0" smtClean="0"/>
              <a:t>HDFS</a:t>
            </a:r>
            <a:r>
              <a:rPr lang="zh-CN" altLang="en-US" sz="3200" dirty="0" smtClean="0"/>
              <a:t>容错机制</a:t>
            </a:r>
            <a:r>
              <a:rPr lang="en-US" altLang="zh-CN" sz="3200" dirty="0" smtClean="0"/>
              <a:t>(2)-</a:t>
            </a:r>
            <a:r>
              <a:rPr lang="zh-CN" altLang="en-US" sz="3200" dirty="0" smtClean="0"/>
              <a:t>读写故障</a:t>
            </a:r>
            <a:endParaRPr lang="en-US" sz="3200" dirty="0"/>
          </a:p>
        </p:txBody>
      </p:sp>
      <p:sp>
        <p:nvSpPr>
          <p:cNvPr id="4" name="Slide Number Placeholder 3"/>
          <p:cNvSpPr>
            <a:spLocks noGrp="1"/>
          </p:cNvSpPr>
          <p:nvPr>
            <p:ph type="sldNum" sz="quarter" idx="7"/>
          </p:nvPr>
        </p:nvSpPr>
        <p:spPr/>
        <p:txBody>
          <a:bodyPr/>
          <a:lstStyle/>
          <a:p>
            <a:fld id="{B6F15528-21DE-4FAA-801E-634DDDAF4B2B}" type="slidenum">
              <a:rPr lang="en-US" smtClean="0"/>
              <a:pPr/>
              <a:t>82</a:t>
            </a:fld>
            <a:endParaRPr lang="en-US"/>
          </a:p>
        </p:txBody>
      </p:sp>
      <p:pic>
        <p:nvPicPr>
          <p:cNvPr id="5" name="Picture 4"/>
          <p:cNvPicPr>
            <a:picLocks noChangeAspect="1"/>
          </p:cNvPicPr>
          <p:nvPr/>
        </p:nvPicPr>
        <p:blipFill>
          <a:blip r:embed="rId2"/>
          <a:stretch>
            <a:fillRect/>
          </a:stretch>
        </p:blipFill>
        <p:spPr>
          <a:xfrm>
            <a:off x="156617" y="1233388"/>
            <a:ext cx="8297937" cy="4268014"/>
          </a:xfrm>
          <a:prstGeom prst="rect">
            <a:avLst/>
          </a:prstGeom>
        </p:spPr>
      </p:pic>
    </p:spTree>
    <p:extLst>
      <p:ext uri="{BB962C8B-B14F-4D97-AF65-F5344CB8AC3E}">
        <p14:creationId xmlns:p14="http://schemas.microsoft.com/office/powerpoint/2010/main" val="130789246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502" y="180339"/>
            <a:ext cx="8518116" cy="544084"/>
          </a:xfrm>
        </p:spPr>
        <p:txBody>
          <a:bodyPr/>
          <a:lstStyle/>
          <a:p>
            <a:r>
              <a:rPr lang="en-US" altLang="zh-CN" sz="2800" dirty="0" smtClean="0"/>
              <a:t>HDFS</a:t>
            </a:r>
            <a:r>
              <a:rPr lang="zh-CN" altLang="en-US" sz="2800" dirty="0" smtClean="0"/>
              <a:t>容错机制</a:t>
            </a:r>
            <a:r>
              <a:rPr lang="en-US" altLang="zh-CN" sz="2800" dirty="0" smtClean="0"/>
              <a:t>(3)-</a:t>
            </a:r>
            <a:r>
              <a:rPr lang="zh-CN" altLang="en-US" sz="2800" dirty="0" smtClean="0"/>
              <a:t>数据节点故障</a:t>
            </a:r>
            <a:endParaRPr lang="en-US" sz="2800" dirty="0"/>
          </a:p>
        </p:txBody>
      </p:sp>
      <p:sp>
        <p:nvSpPr>
          <p:cNvPr id="4" name="Slide Number Placeholder 3"/>
          <p:cNvSpPr>
            <a:spLocks noGrp="1"/>
          </p:cNvSpPr>
          <p:nvPr>
            <p:ph type="sldNum" sz="quarter" idx="7"/>
          </p:nvPr>
        </p:nvSpPr>
        <p:spPr/>
        <p:txBody>
          <a:bodyPr/>
          <a:lstStyle/>
          <a:p>
            <a:fld id="{B6F15528-21DE-4FAA-801E-634DDDAF4B2B}" type="slidenum">
              <a:rPr lang="en-US" smtClean="0"/>
              <a:pPr/>
              <a:t>83</a:t>
            </a:fld>
            <a:endParaRPr lang="en-US"/>
          </a:p>
        </p:txBody>
      </p:sp>
      <p:pic>
        <p:nvPicPr>
          <p:cNvPr id="3" name="Picture 2"/>
          <p:cNvPicPr>
            <a:picLocks noChangeAspect="1"/>
          </p:cNvPicPr>
          <p:nvPr/>
        </p:nvPicPr>
        <p:blipFill>
          <a:blip r:embed="rId2"/>
          <a:stretch>
            <a:fillRect/>
          </a:stretch>
        </p:blipFill>
        <p:spPr>
          <a:xfrm>
            <a:off x="156617" y="1233388"/>
            <a:ext cx="8278101" cy="4244504"/>
          </a:xfrm>
          <a:prstGeom prst="rect">
            <a:avLst/>
          </a:prstGeom>
        </p:spPr>
      </p:pic>
    </p:spTree>
    <p:extLst>
      <p:ext uri="{BB962C8B-B14F-4D97-AF65-F5344CB8AC3E}">
        <p14:creationId xmlns:p14="http://schemas.microsoft.com/office/powerpoint/2010/main" val="84412459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502" y="180339"/>
            <a:ext cx="8518116" cy="544084"/>
          </a:xfrm>
        </p:spPr>
        <p:txBody>
          <a:bodyPr/>
          <a:lstStyle/>
          <a:p>
            <a:r>
              <a:rPr lang="en-US" altLang="zh-CN" sz="2800" dirty="0" smtClean="0"/>
              <a:t>HDFS</a:t>
            </a:r>
            <a:r>
              <a:rPr lang="zh-CN" altLang="en-US" sz="2800" dirty="0" smtClean="0"/>
              <a:t>副本放置策略</a:t>
            </a:r>
            <a:endParaRPr lang="en-US" sz="2800" dirty="0"/>
          </a:p>
        </p:txBody>
      </p:sp>
      <p:sp>
        <p:nvSpPr>
          <p:cNvPr id="4" name="Slide Number Placeholder 3"/>
          <p:cNvSpPr>
            <a:spLocks noGrp="1"/>
          </p:cNvSpPr>
          <p:nvPr>
            <p:ph type="sldNum" sz="quarter" idx="7"/>
          </p:nvPr>
        </p:nvSpPr>
        <p:spPr/>
        <p:txBody>
          <a:bodyPr/>
          <a:lstStyle/>
          <a:p>
            <a:fld id="{B6F15528-21DE-4FAA-801E-634DDDAF4B2B}" type="slidenum">
              <a:rPr lang="en-US" smtClean="0"/>
              <a:pPr/>
              <a:t>84</a:t>
            </a:fld>
            <a:endParaRPr lang="en-US"/>
          </a:p>
        </p:txBody>
      </p:sp>
      <p:pic>
        <p:nvPicPr>
          <p:cNvPr id="5" name="Picture 4"/>
          <p:cNvPicPr>
            <a:picLocks noChangeAspect="1"/>
          </p:cNvPicPr>
          <p:nvPr/>
        </p:nvPicPr>
        <p:blipFill>
          <a:blip r:embed="rId2"/>
          <a:stretch>
            <a:fillRect/>
          </a:stretch>
        </p:blipFill>
        <p:spPr>
          <a:xfrm>
            <a:off x="228625" y="1233388"/>
            <a:ext cx="8273614" cy="4220691"/>
          </a:xfrm>
          <a:prstGeom prst="rect">
            <a:avLst/>
          </a:prstGeom>
        </p:spPr>
      </p:pic>
    </p:spTree>
    <p:extLst>
      <p:ext uri="{BB962C8B-B14F-4D97-AF65-F5344CB8AC3E}">
        <p14:creationId xmlns:p14="http://schemas.microsoft.com/office/powerpoint/2010/main" val="247352256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GFS</a:t>
            </a:r>
            <a:r>
              <a:rPr lang="zh-CN" altLang="en-US" dirty="0" smtClean="0"/>
              <a:t>和</a:t>
            </a:r>
            <a:r>
              <a:rPr lang="en-US" altLang="zh-CN" dirty="0" smtClean="0"/>
              <a:t>HDFS</a:t>
            </a:r>
            <a:r>
              <a:rPr lang="zh-CN" altLang="en-US" dirty="0" smtClean="0"/>
              <a:t>对比</a:t>
            </a:r>
            <a:endParaRPr lang="en-US" dirty="0"/>
          </a:p>
        </p:txBody>
      </p:sp>
      <p:pic>
        <p:nvPicPr>
          <p:cNvPr id="5" name="Picture 4"/>
          <p:cNvPicPr>
            <a:picLocks noChangeAspect="1"/>
          </p:cNvPicPr>
          <p:nvPr/>
        </p:nvPicPr>
        <p:blipFill>
          <a:blip r:embed="rId2"/>
          <a:stretch>
            <a:fillRect/>
          </a:stretch>
        </p:blipFill>
        <p:spPr>
          <a:xfrm>
            <a:off x="876697" y="1305396"/>
            <a:ext cx="6768752" cy="4292106"/>
          </a:xfrm>
          <a:prstGeom prst="rect">
            <a:avLst/>
          </a:prstGeom>
        </p:spPr>
      </p:pic>
      <p:sp>
        <p:nvSpPr>
          <p:cNvPr id="4" name="Slide Number Placeholder 3"/>
          <p:cNvSpPr>
            <a:spLocks noGrp="1"/>
          </p:cNvSpPr>
          <p:nvPr>
            <p:ph type="sldNum" sz="quarter" idx="7"/>
          </p:nvPr>
        </p:nvSpPr>
        <p:spPr/>
        <p:txBody>
          <a:bodyPr/>
          <a:lstStyle/>
          <a:p>
            <a:fld id="{B6F15528-21DE-4FAA-801E-634DDDAF4B2B}" type="slidenum">
              <a:rPr lang="en-US" smtClean="0"/>
              <a:pPr/>
              <a:t>85</a:t>
            </a:fld>
            <a:endParaRPr lang="en-US"/>
          </a:p>
        </p:txBody>
      </p:sp>
    </p:spTree>
    <p:extLst>
      <p:ext uri="{BB962C8B-B14F-4D97-AF65-F5344CB8AC3E}">
        <p14:creationId xmlns:p14="http://schemas.microsoft.com/office/powerpoint/2010/main" val="329000573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200" dirty="0"/>
              <a:t>两</a:t>
            </a:r>
            <a:r>
              <a:rPr lang="zh-CN" altLang="en-US" sz="3200" dirty="0" smtClean="0"/>
              <a:t>种计算模型</a:t>
            </a:r>
            <a:endParaRPr lang="en-US" sz="3200" dirty="0"/>
          </a:p>
        </p:txBody>
      </p:sp>
      <p:sp>
        <p:nvSpPr>
          <p:cNvPr id="6" name="Content Placeholder 5"/>
          <p:cNvSpPr>
            <a:spLocks noGrp="1"/>
          </p:cNvSpPr>
          <p:nvPr>
            <p:ph sz="half" idx="1"/>
          </p:nvPr>
        </p:nvSpPr>
        <p:spPr/>
        <p:txBody>
          <a:bodyPr/>
          <a:lstStyle/>
          <a:p>
            <a:r>
              <a:rPr lang="zh-CN" altLang="en-US" dirty="0" smtClean="0"/>
              <a:t>云计算</a:t>
            </a:r>
            <a:r>
              <a:rPr lang="en-US" altLang="zh-CN" dirty="0" smtClean="0"/>
              <a:t>(MapReduce)</a:t>
            </a:r>
            <a:endParaRPr lang="en-US" dirty="0"/>
          </a:p>
        </p:txBody>
      </p:sp>
      <p:sp>
        <p:nvSpPr>
          <p:cNvPr id="7" name="Content Placeholder 6"/>
          <p:cNvSpPr>
            <a:spLocks noGrp="1"/>
          </p:cNvSpPr>
          <p:nvPr>
            <p:ph sz="half" idx="2"/>
          </p:nvPr>
        </p:nvSpPr>
        <p:spPr>
          <a:xfrm>
            <a:off x="4429499" y="1040595"/>
            <a:ext cx="3923064" cy="4819650"/>
          </a:xfrm>
        </p:spPr>
        <p:txBody>
          <a:bodyPr/>
          <a:lstStyle/>
          <a:p>
            <a:r>
              <a:rPr lang="zh-CN" altLang="en-US" dirty="0"/>
              <a:t>高性</a:t>
            </a:r>
            <a:r>
              <a:rPr lang="zh-CN" altLang="en-US" dirty="0" smtClean="0"/>
              <a:t>能计算</a:t>
            </a:r>
            <a:r>
              <a:rPr lang="en-US" altLang="zh-CN" dirty="0" smtClean="0"/>
              <a:t>(HPC)</a:t>
            </a:r>
            <a:endParaRPr lang="en-US" dirty="0"/>
          </a:p>
        </p:txBody>
      </p:sp>
      <p:sp>
        <p:nvSpPr>
          <p:cNvPr id="4" name="Slide Number Placeholder 3"/>
          <p:cNvSpPr>
            <a:spLocks noGrp="1"/>
          </p:cNvSpPr>
          <p:nvPr>
            <p:ph type="sldNum" sz="quarter" idx="4294967295"/>
          </p:nvPr>
        </p:nvSpPr>
        <p:spPr>
          <a:xfrm>
            <a:off x="6672263" y="6043613"/>
            <a:ext cx="1993900" cy="325437"/>
          </a:xfrm>
          <a:prstGeom prst="rect">
            <a:avLst/>
          </a:prstGeom>
        </p:spPr>
        <p:txBody>
          <a:bodyPr/>
          <a:lstStyle/>
          <a:p>
            <a:fld id="{B6F15528-21DE-4FAA-801E-634DDDAF4B2B}" type="slidenum">
              <a:rPr lang="en-US" smtClean="0"/>
              <a:pPr/>
              <a:t>86</a:t>
            </a:fld>
            <a:endParaRPr lang="en-US"/>
          </a:p>
        </p:txBody>
      </p:sp>
      <p:pic>
        <p:nvPicPr>
          <p:cNvPr id="8" name="Picture 7"/>
          <p:cNvPicPr>
            <a:picLocks noChangeAspect="1"/>
          </p:cNvPicPr>
          <p:nvPr/>
        </p:nvPicPr>
        <p:blipFill>
          <a:blip r:embed="rId2"/>
          <a:stretch>
            <a:fillRect/>
          </a:stretch>
        </p:blipFill>
        <p:spPr>
          <a:xfrm>
            <a:off x="530836" y="2241500"/>
            <a:ext cx="3429000" cy="2019300"/>
          </a:xfrm>
          <a:prstGeom prst="rect">
            <a:avLst/>
          </a:prstGeom>
        </p:spPr>
      </p:pic>
      <p:pic>
        <p:nvPicPr>
          <p:cNvPr id="9" name="Picture 8"/>
          <p:cNvPicPr>
            <a:picLocks noChangeAspect="1"/>
          </p:cNvPicPr>
          <p:nvPr/>
        </p:nvPicPr>
        <p:blipFill>
          <a:blip r:embed="rId3"/>
          <a:stretch>
            <a:fillRect/>
          </a:stretch>
        </p:blipFill>
        <p:spPr>
          <a:xfrm>
            <a:off x="4452505" y="1889075"/>
            <a:ext cx="3362325" cy="2371725"/>
          </a:xfrm>
          <a:prstGeom prst="rect">
            <a:avLst/>
          </a:prstGeom>
        </p:spPr>
      </p:pic>
      <p:sp>
        <p:nvSpPr>
          <p:cNvPr id="10" name="TextBox 9"/>
          <p:cNvSpPr txBox="1"/>
          <p:nvPr/>
        </p:nvSpPr>
        <p:spPr>
          <a:xfrm>
            <a:off x="660673" y="4492597"/>
            <a:ext cx="3096344" cy="369332"/>
          </a:xfrm>
          <a:prstGeom prst="rect">
            <a:avLst/>
          </a:prstGeom>
          <a:noFill/>
        </p:spPr>
        <p:txBody>
          <a:bodyPr wrap="square" rtlCol="0">
            <a:spAutoFit/>
          </a:bodyPr>
          <a:lstStyle/>
          <a:p>
            <a:r>
              <a:rPr lang="en-US" dirty="0" smtClean="0"/>
              <a:t>A </a:t>
            </a:r>
            <a:r>
              <a:rPr lang="en-US" dirty="0" err="1" smtClean="0"/>
              <a:t>Hadoop</a:t>
            </a:r>
            <a:r>
              <a:rPr lang="en-US" dirty="0" smtClean="0"/>
              <a:t> Cluster</a:t>
            </a:r>
            <a:endParaRPr lang="en-US" dirty="0"/>
          </a:p>
        </p:txBody>
      </p:sp>
      <p:sp>
        <p:nvSpPr>
          <p:cNvPr id="11" name="TextBox 10"/>
          <p:cNvSpPr txBox="1"/>
          <p:nvPr/>
        </p:nvSpPr>
        <p:spPr>
          <a:xfrm>
            <a:off x="4705435" y="4492597"/>
            <a:ext cx="3096344" cy="369332"/>
          </a:xfrm>
          <a:prstGeom prst="rect">
            <a:avLst/>
          </a:prstGeom>
          <a:noFill/>
        </p:spPr>
        <p:txBody>
          <a:bodyPr wrap="square" rtlCol="0">
            <a:spAutoFit/>
          </a:bodyPr>
          <a:lstStyle/>
          <a:p>
            <a:r>
              <a:rPr lang="en-US" dirty="0" smtClean="0"/>
              <a:t>A typical HPC Cluster</a:t>
            </a:r>
            <a:endParaRPr lang="en-US" dirty="0"/>
          </a:p>
        </p:txBody>
      </p:sp>
    </p:spTree>
    <p:extLst>
      <p:ext uri="{BB962C8B-B14F-4D97-AF65-F5344CB8AC3E}">
        <p14:creationId xmlns:p14="http://schemas.microsoft.com/office/powerpoint/2010/main" val="335927653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265" y="119109"/>
            <a:ext cx="8518116" cy="544084"/>
          </a:xfrm>
        </p:spPr>
        <p:txBody>
          <a:bodyPr/>
          <a:lstStyle/>
          <a:p>
            <a:r>
              <a:rPr lang="en-US" sz="3200" dirty="0" smtClean="0"/>
              <a:t>GPFS</a:t>
            </a:r>
            <a:endParaRPr lang="en-US" sz="3200" dirty="0"/>
          </a:p>
        </p:txBody>
      </p:sp>
      <p:pic>
        <p:nvPicPr>
          <p:cNvPr id="5" name="Picture 4"/>
          <p:cNvPicPr>
            <a:picLocks noChangeAspect="1"/>
          </p:cNvPicPr>
          <p:nvPr/>
        </p:nvPicPr>
        <p:blipFill>
          <a:blip r:embed="rId2"/>
          <a:stretch>
            <a:fillRect/>
          </a:stretch>
        </p:blipFill>
        <p:spPr>
          <a:xfrm>
            <a:off x="444650" y="1233390"/>
            <a:ext cx="7416824" cy="4197717"/>
          </a:xfrm>
          <a:prstGeom prst="rect">
            <a:avLst/>
          </a:prstGeom>
        </p:spPr>
      </p:pic>
      <p:sp>
        <p:nvSpPr>
          <p:cNvPr id="4" name="Slide Number Placeholder 3"/>
          <p:cNvSpPr>
            <a:spLocks noGrp="1"/>
          </p:cNvSpPr>
          <p:nvPr>
            <p:ph type="sldNum" sz="quarter" idx="7"/>
          </p:nvPr>
        </p:nvSpPr>
        <p:spPr/>
        <p:txBody>
          <a:bodyPr/>
          <a:lstStyle/>
          <a:p>
            <a:fld id="{B6F15528-21DE-4FAA-801E-634DDDAF4B2B}" type="slidenum">
              <a:rPr lang="en-US" smtClean="0"/>
              <a:pPr/>
              <a:t>87</a:t>
            </a:fld>
            <a:endParaRPr lang="en-US"/>
          </a:p>
        </p:txBody>
      </p:sp>
    </p:spTree>
    <p:extLst>
      <p:ext uri="{BB962C8B-B14F-4D97-AF65-F5344CB8AC3E}">
        <p14:creationId xmlns:p14="http://schemas.microsoft.com/office/powerpoint/2010/main" val="354011234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609" y="225276"/>
            <a:ext cx="5400600" cy="544084"/>
          </a:xfrm>
        </p:spPr>
        <p:txBody>
          <a:bodyPr/>
          <a:lstStyle/>
          <a:p>
            <a:r>
              <a:rPr lang="en-US" sz="2400" dirty="0"/>
              <a:t>Blue Gene/Q Parallel Storage System</a:t>
            </a:r>
          </a:p>
        </p:txBody>
      </p:sp>
      <p:pic>
        <p:nvPicPr>
          <p:cNvPr id="5" name="Picture 4"/>
          <p:cNvPicPr>
            <a:picLocks noChangeAspect="1"/>
          </p:cNvPicPr>
          <p:nvPr/>
        </p:nvPicPr>
        <p:blipFill>
          <a:blip r:embed="rId2"/>
          <a:stretch>
            <a:fillRect/>
          </a:stretch>
        </p:blipFill>
        <p:spPr>
          <a:xfrm>
            <a:off x="1069533" y="1342716"/>
            <a:ext cx="6408713" cy="4678360"/>
          </a:xfrm>
          <a:prstGeom prst="rect">
            <a:avLst/>
          </a:prstGeom>
        </p:spPr>
      </p:pic>
      <p:sp>
        <p:nvSpPr>
          <p:cNvPr id="4" name="Slide Number Placeholder 3"/>
          <p:cNvSpPr>
            <a:spLocks noGrp="1"/>
          </p:cNvSpPr>
          <p:nvPr>
            <p:ph type="sldNum" sz="quarter" idx="7"/>
          </p:nvPr>
        </p:nvSpPr>
        <p:spPr/>
        <p:txBody>
          <a:bodyPr/>
          <a:lstStyle/>
          <a:p>
            <a:fld id="{B6F15528-21DE-4FAA-801E-634DDDAF4B2B}" type="slidenum">
              <a:rPr lang="en-US" smtClean="0"/>
              <a:pPr/>
              <a:t>88</a:t>
            </a:fld>
            <a:endParaRPr lang="en-US"/>
          </a:p>
        </p:txBody>
      </p:sp>
    </p:spTree>
    <p:extLst>
      <p:ext uri="{BB962C8B-B14F-4D97-AF65-F5344CB8AC3E}">
        <p14:creationId xmlns:p14="http://schemas.microsoft.com/office/powerpoint/2010/main" val="254780338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047" y="153268"/>
            <a:ext cx="8518116" cy="544084"/>
          </a:xfrm>
        </p:spPr>
        <p:txBody>
          <a:bodyPr/>
          <a:lstStyle/>
          <a:p>
            <a:r>
              <a:rPr lang="zh-CN" altLang="en-US" sz="3200" dirty="0" smtClean="0"/>
              <a:t>高性能计算的</a:t>
            </a:r>
            <a:r>
              <a:rPr lang="zh-CN" altLang="en-US" sz="3200" dirty="0"/>
              <a:t>存储</a:t>
            </a:r>
            <a:r>
              <a:rPr lang="zh-CN" altLang="en-US" sz="3200" dirty="0" smtClean="0"/>
              <a:t>层次</a:t>
            </a:r>
            <a:endParaRPr lang="en-US" sz="3200" dirty="0"/>
          </a:p>
        </p:txBody>
      </p:sp>
      <p:pic>
        <p:nvPicPr>
          <p:cNvPr id="5" name="Picture 4"/>
          <p:cNvPicPr>
            <a:picLocks noChangeAspect="1"/>
          </p:cNvPicPr>
          <p:nvPr/>
        </p:nvPicPr>
        <p:blipFill>
          <a:blip r:embed="rId2"/>
          <a:stretch>
            <a:fillRect/>
          </a:stretch>
        </p:blipFill>
        <p:spPr>
          <a:xfrm>
            <a:off x="804689" y="2241500"/>
            <a:ext cx="6326535" cy="2492792"/>
          </a:xfrm>
          <a:prstGeom prst="rect">
            <a:avLst/>
          </a:prstGeom>
        </p:spPr>
      </p:pic>
      <p:sp>
        <p:nvSpPr>
          <p:cNvPr id="4" name="Slide Number Placeholder 3"/>
          <p:cNvSpPr>
            <a:spLocks noGrp="1"/>
          </p:cNvSpPr>
          <p:nvPr>
            <p:ph type="sldNum" sz="quarter" idx="7"/>
          </p:nvPr>
        </p:nvSpPr>
        <p:spPr/>
        <p:txBody>
          <a:bodyPr/>
          <a:lstStyle/>
          <a:p>
            <a:fld id="{B6F15528-21DE-4FAA-801E-634DDDAF4B2B}" type="slidenum">
              <a:rPr lang="en-US" smtClean="0"/>
              <a:pPr/>
              <a:t>89</a:t>
            </a:fld>
            <a:endParaRPr lang="en-US"/>
          </a:p>
        </p:txBody>
      </p:sp>
    </p:spTree>
    <p:extLst>
      <p:ext uri="{BB962C8B-B14F-4D97-AF65-F5344CB8AC3E}">
        <p14:creationId xmlns:p14="http://schemas.microsoft.com/office/powerpoint/2010/main" val="19085867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8"/>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33548" y="929421"/>
            <a:ext cx="6902135" cy="4161928"/>
          </a:xfrm>
        </p:spPr>
      </p:pic>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3540" y="724698"/>
            <a:ext cx="5527514" cy="5149850"/>
          </a:xfrm>
          <a:prstGeom prst="rect">
            <a:avLst/>
          </a:prstGeom>
        </p:spPr>
      </p:pic>
      <p:sp>
        <p:nvSpPr>
          <p:cNvPr id="2" name="TextBox 1"/>
          <p:cNvSpPr txBox="1"/>
          <p:nvPr/>
        </p:nvSpPr>
        <p:spPr>
          <a:xfrm>
            <a:off x="0" y="58341"/>
            <a:ext cx="3600400" cy="675698"/>
          </a:xfrm>
          <a:prstGeom prst="rect">
            <a:avLst/>
          </a:prstGeom>
          <a:noFill/>
        </p:spPr>
        <p:txBody>
          <a:bodyPr wrap="square" rtlCol="0">
            <a:spAutoFit/>
          </a:bodyPr>
          <a:lstStyle/>
          <a:p>
            <a:r>
              <a:rPr lang="zh-CN" altLang="en-US" sz="3791" dirty="0">
                <a:solidFill>
                  <a:schemeClr val="bg1"/>
                </a:solidFill>
                <a:latin typeface="Franklin Gothic Book"/>
                <a:ea typeface="幼圆"/>
                <a:cs typeface="+mj-cs"/>
              </a:rPr>
              <a:t>云存储与网盘</a:t>
            </a:r>
            <a:endParaRPr lang="en-US" sz="3791" dirty="0">
              <a:solidFill>
                <a:schemeClr val="bg1"/>
              </a:solidFill>
              <a:latin typeface="Franklin Gothic Book"/>
              <a:ea typeface="幼圆"/>
              <a:cs typeface="+mj-cs"/>
            </a:endParaRPr>
          </a:p>
        </p:txBody>
      </p:sp>
    </p:spTree>
    <p:extLst>
      <p:ext uri="{BB962C8B-B14F-4D97-AF65-F5344CB8AC3E}">
        <p14:creationId xmlns:p14="http://schemas.microsoft.com/office/powerpoint/2010/main" val="357498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并行文件系统</a:t>
            </a:r>
            <a:endParaRPr lang="en-US" dirty="0"/>
          </a:p>
        </p:txBody>
      </p:sp>
      <p:pic>
        <p:nvPicPr>
          <p:cNvPr id="5" name="Picture 4"/>
          <p:cNvPicPr>
            <a:picLocks noChangeAspect="1"/>
          </p:cNvPicPr>
          <p:nvPr/>
        </p:nvPicPr>
        <p:blipFill>
          <a:blip r:embed="rId2"/>
          <a:stretch>
            <a:fillRect/>
          </a:stretch>
        </p:blipFill>
        <p:spPr>
          <a:xfrm>
            <a:off x="1092721" y="1377404"/>
            <a:ext cx="6487306" cy="3870334"/>
          </a:xfrm>
          <a:prstGeom prst="rect">
            <a:avLst/>
          </a:prstGeom>
        </p:spPr>
      </p:pic>
      <p:sp>
        <p:nvSpPr>
          <p:cNvPr id="4" name="Slide Number Placeholder 3"/>
          <p:cNvSpPr>
            <a:spLocks noGrp="1"/>
          </p:cNvSpPr>
          <p:nvPr>
            <p:ph type="sldNum" sz="quarter" idx="7"/>
          </p:nvPr>
        </p:nvSpPr>
        <p:spPr/>
        <p:txBody>
          <a:bodyPr/>
          <a:lstStyle/>
          <a:p>
            <a:fld id="{B6F15528-21DE-4FAA-801E-634DDDAF4B2B}" type="slidenum">
              <a:rPr lang="en-US" smtClean="0"/>
              <a:pPr/>
              <a:t>90</a:t>
            </a:fld>
            <a:endParaRPr lang="en-US"/>
          </a:p>
        </p:txBody>
      </p:sp>
    </p:spTree>
    <p:extLst>
      <p:ext uri="{BB962C8B-B14F-4D97-AF65-F5344CB8AC3E}">
        <p14:creationId xmlns:p14="http://schemas.microsoft.com/office/powerpoint/2010/main" val="238896319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小结</a:t>
            </a:r>
            <a:endParaRPr lang="en-US" dirty="0"/>
          </a:p>
        </p:txBody>
      </p:sp>
      <p:sp>
        <p:nvSpPr>
          <p:cNvPr id="3" name="Text Placeholder 2"/>
          <p:cNvSpPr>
            <a:spLocks noGrp="1"/>
          </p:cNvSpPr>
          <p:nvPr>
            <p:ph type="body" idx="1"/>
          </p:nvPr>
        </p:nvSpPr>
        <p:spPr/>
        <p:txBody>
          <a:bodyPr/>
          <a:lstStyle/>
          <a:p>
            <a:r>
              <a:rPr lang="zh-CN" altLang="en-US" dirty="0" smtClean="0"/>
              <a:t>大数据和云存储简介</a:t>
            </a:r>
            <a:endParaRPr lang="en-US" altLang="zh-CN" dirty="0" smtClean="0"/>
          </a:p>
          <a:p>
            <a:r>
              <a:rPr lang="zh-CN" altLang="en-US" dirty="0"/>
              <a:t>云存</a:t>
            </a:r>
            <a:r>
              <a:rPr lang="zh-CN" altLang="en-US" dirty="0" smtClean="0"/>
              <a:t>储平台架构</a:t>
            </a:r>
            <a:endParaRPr lang="en-US" altLang="zh-CN" dirty="0" smtClean="0"/>
          </a:p>
          <a:p>
            <a:r>
              <a:rPr lang="zh-CN" altLang="en-US" dirty="0"/>
              <a:t>云存</a:t>
            </a:r>
            <a:r>
              <a:rPr lang="zh-CN" altLang="en-US" dirty="0" smtClean="0"/>
              <a:t>储主要技术</a:t>
            </a:r>
            <a:endParaRPr lang="en-US" altLang="zh-CN" dirty="0" smtClean="0"/>
          </a:p>
          <a:p>
            <a:r>
              <a:rPr lang="zh-CN" altLang="en-US" dirty="0"/>
              <a:t>云存</a:t>
            </a:r>
            <a:r>
              <a:rPr lang="zh-CN" altLang="en-US" dirty="0" smtClean="0"/>
              <a:t>储产品</a:t>
            </a:r>
            <a:endParaRPr lang="en-US" altLang="zh-CN" dirty="0" smtClean="0"/>
          </a:p>
          <a:p>
            <a:r>
              <a:rPr lang="zh-CN" altLang="en-US" dirty="0"/>
              <a:t>分布</a:t>
            </a:r>
            <a:r>
              <a:rPr lang="zh-CN" altLang="en-US" dirty="0" smtClean="0"/>
              <a:t>式文件系统</a:t>
            </a:r>
            <a:endParaRPr lang="en-US" dirty="0"/>
          </a:p>
        </p:txBody>
      </p:sp>
      <p:sp>
        <p:nvSpPr>
          <p:cNvPr id="4" name="Slide Number Placeholder 3"/>
          <p:cNvSpPr>
            <a:spLocks noGrp="1"/>
          </p:cNvSpPr>
          <p:nvPr>
            <p:ph type="sldNum" sz="quarter" idx="7"/>
          </p:nvPr>
        </p:nvSpPr>
        <p:spPr/>
        <p:txBody>
          <a:bodyPr/>
          <a:lstStyle/>
          <a:p>
            <a:fld id="{B6F15528-21DE-4FAA-801E-634DDDAF4B2B}" type="slidenum">
              <a:rPr lang="en-US" smtClean="0"/>
              <a:pPr/>
              <a:t>91</a:t>
            </a:fld>
            <a:endParaRPr lang="en-US"/>
          </a:p>
        </p:txBody>
      </p:sp>
    </p:spTree>
    <p:extLst>
      <p:ext uri="{BB962C8B-B14F-4D97-AF65-F5344CB8AC3E}">
        <p14:creationId xmlns:p14="http://schemas.microsoft.com/office/powerpoint/2010/main" val="359019573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sz="quarter" idx="1"/>
          </p:nvPr>
        </p:nvSpPr>
        <p:spPr/>
        <p:txBody>
          <a:bodyPr/>
          <a:lstStyle/>
          <a:p>
            <a:r>
              <a:rPr lang="zh-CN" altLang="en-US" sz="3200" dirty="0"/>
              <a:t>谢谢！</a:t>
            </a:r>
            <a:endParaRPr lang="en-US" sz="3200" dirty="0"/>
          </a:p>
        </p:txBody>
      </p:sp>
      <p:sp>
        <p:nvSpPr>
          <p:cNvPr id="5" name="TextBox 4"/>
          <p:cNvSpPr txBox="1"/>
          <p:nvPr/>
        </p:nvSpPr>
        <p:spPr>
          <a:xfrm>
            <a:off x="1452762" y="4617764"/>
            <a:ext cx="6408713" cy="1077218"/>
          </a:xfrm>
          <a:prstGeom prst="rect">
            <a:avLst/>
          </a:prstGeom>
          <a:noFill/>
        </p:spPr>
        <p:txBody>
          <a:bodyPr wrap="square" rtlCol="0">
            <a:spAutoFit/>
          </a:bodyPr>
          <a:lstStyle/>
          <a:p>
            <a:r>
              <a:rPr lang="zh-CN" altLang="en-US" sz="3200" dirty="0"/>
              <a:t>何水兵</a:t>
            </a:r>
            <a:endParaRPr lang="en-US" altLang="zh-CN" sz="3200" dirty="0"/>
          </a:p>
          <a:p>
            <a:r>
              <a:rPr lang="en-US" sz="3200" dirty="0"/>
              <a:t>heshuibing@whu.edu.cn</a:t>
            </a:r>
          </a:p>
        </p:txBody>
      </p:sp>
    </p:spTree>
    <p:extLst>
      <p:ext uri="{BB962C8B-B14F-4D97-AF65-F5344CB8AC3E}">
        <p14:creationId xmlns:p14="http://schemas.microsoft.com/office/powerpoint/2010/main" val="3038185692"/>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1_book_Prin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ook_Print">
      <a:majorFont>
        <a:latin typeface="黑体"/>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ook_Print 1">
        <a:dk1>
          <a:srgbClr val="5F5F5F"/>
        </a:dk1>
        <a:lt1>
          <a:srgbClr val="FFFFFF"/>
        </a:lt1>
        <a:dk2>
          <a:srgbClr val="000000"/>
        </a:dk2>
        <a:lt2>
          <a:srgbClr val="DDDDDD"/>
        </a:lt2>
        <a:accent1>
          <a:srgbClr val="C0C0C0"/>
        </a:accent1>
        <a:accent2>
          <a:srgbClr val="EAEAEA"/>
        </a:accent2>
        <a:accent3>
          <a:srgbClr val="FFFFFF"/>
        </a:accent3>
        <a:accent4>
          <a:srgbClr val="505050"/>
        </a:accent4>
        <a:accent5>
          <a:srgbClr val="DCDCDC"/>
        </a:accent5>
        <a:accent6>
          <a:srgbClr val="D4D4D4"/>
        </a:accent6>
        <a:hlink>
          <a:srgbClr val="4D4D4D"/>
        </a:hlink>
        <a:folHlink>
          <a:srgbClr val="B2B2B2"/>
        </a:folHlink>
      </a:clrScheme>
      <a:clrMap bg1="lt1" tx1="dk1" bg2="lt2" tx2="dk2" accent1="accent1" accent2="accent2" accent3="accent3" accent4="accent4" accent5="accent5" accent6="accent6" hlink="hlink" folHlink="folHlink"/>
    </a:extraClrScheme>
    <a:extraClrScheme>
      <a:clrScheme name="book_Print 2">
        <a:dk1>
          <a:srgbClr val="384868"/>
        </a:dk1>
        <a:lt1>
          <a:srgbClr val="FFFFFF"/>
        </a:lt1>
        <a:dk2>
          <a:srgbClr val="000000"/>
        </a:dk2>
        <a:lt2>
          <a:srgbClr val="CCCCCC"/>
        </a:lt2>
        <a:accent1>
          <a:srgbClr val="C0C9F6"/>
        </a:accent1>
        <a:accent2>
          <a:srgbClr val="4BA1E1"/>
        </a:accent2>
        <a:accent3>
          <a:srgbClr val="FFFFFF"/>
        </a:accent3>
        <a:accent4>
          <a:srgbClr val="2E3C58"/>
        </a:accent4>
        <a:accent5>
          <a:srgbClr val="DCE1FA"/>
        </a:accent5>
        <a:accent6>
          <a:srgbClr val="4391CC"/>
        </a:accent6>
        <a:hlink>
          <a:srgbClr val="3D7AB7"/>
        </a:hlink>
        <a:folHlink>
          <a:srgbClr val="B2B2B2"/>
        </a:folHlink>
      </a:clrScheme>
      <a:clrMap bg1="lt1" tx1="dk1" bg2="lt2" tx2="dk2" accent1="accent1" accent2="accent2" accent3="accent3" accent4="accent4" accent5="accent5" accent6="accent6" hlink="hlink" folHlink="folHlink"/>
    </a:extraClrScheme>
    <a:extraClrScheme>
      <a:clrScheme name="book_Print 3">
        <a:dk1>
          <a:srgbClr val="384868"/>
        </a:dk1>
        <a:lt1>
          <a:srgbClr val="FFFFFF"/>
        </a:lt1>
        <a:dk2>
          <a:srgbClr val="000000"/>
        </a:dk2>
        <a:lt2>
          <a:srgbClr val="CCCCCC"/>
        </a:lt2>
        <a:accent1>
          <a:srgbClr val="C0C9F6"/>
        </a:accent1>
        <a:accent2>
          <a:srgbClr val="A1B67A"/>
        </a:accent2>
        <a:accent3>
          <a:srgbClr val="FFFFFF"/>
        </a:accent3>
        <a:accent4>
          <a:srgbClr val="2E3C58"/>
        </a:accent4>
        <a:accent5>
          <a:srgbClr val="DCE1FA"/>
        </a:accent5>
        <a:accent6>
          <a:srgbClr val="91A56E"/>
        </a:accent6>
        <a:hlink>
          <a:srgbClr val="789ED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book_Print</Template>
  <TotalTime>21524</TotalTime>
  <Words>2418</Words>
  <Application>Microsoft Macintosh PowerPoint</Application>
  <PresentationFormat>Custom</PresentationFormat>
  <Paragraphs>663</Paragraphs>
  <Slides>92</Slides>
  <Notes>8</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92</vt:i4>
      </vt:variant>
    </vt:vector>
  </HeadingPairs>
  <TitlesOfParts>
    <vt:vector size="105" baseType="lpstr">
      <vt:lpstr>Calibri</vt:lpstr>
      <vt:lpstr>Courier New</vt:lpstr>
      <vt:lpstr>Franklin Gothic Book</vt:lpstr>
      <vt:lpstr>Microsoft JhengHei Light</vt:lpstr>
      <vt:lpstr>Times New Roman</vt:lpstr>
      <vt:lpstr>Wingdings</vt:lpstr>
      <vt:lpstr>华文中宋</vt:lpstr>
      <vt:lpstr>宋体</vt:lpstr>
      <vt:lpstr>幼圆</vt:lpstr>
      <vt:lpstr>微软雅黑</vt:lpstr>
      <vt:lpstr>黑体</vt:lpstr>
      <vt:lpstr>Arial</vt:lpstr>
      <vt:lpstr>1_book_Print</vt:lpstr>
      <vt:lpstr>PowerPoint Presentation</vt:lpstr>
      <vt:lpstr>PowerPoint Presentation</vt:lpstr>
      <vt:lpstr>PowerPoint Presentation</vt:lpstr>
      <vt:lpstr>PowerPoint Presentation</vt:lpstr>
      <vt:lpstr>PowerPoint Presentation</vt:lpstr>
      <vt:lpstr>数据存储需求</vt:lpstr>
      <vt:lpstr>大数据存储挑战</vt:lpstr>
      <vt:lpstr>大数据存储挑战</vt:lpstr>
      <vt:lpstr>PowerPoint Presentation</vt:lpstr>
      <vt:lpstr>PowerPoint Presentation</vt:lpstr>
      <vt:lpstr>PowerPoint Presentation</vt:lpstr>
      <vt:lpstr>云存储与云计算 </vt:lpstr>
      <vt:lpstr>PowerPoint Presentation</vt:lpstr>
      <vt:lpstr>云存储特点</vt:lpstr>
      <vt:lpstr>PowerPoint Presentation</vt:lpstr>
      <vt:lpstr>PowerPoint Presentation</vt:lpstr>
      <vt:lpstr>PowerPoint Presentation</vt:lpstr>
      <vt:lpstr>云存储平台架构--存储层</vt:lpstr>
      <vt:lpstr>云存储平台架构--存储层</vt:lpstr>
      <vt:lpstr>云存储平台架构--基础管理层</vt:lpstr>
      <vt:lpstr>云存储平台架构--应用接口层</vt:lpstr>
      <vt:lpstr>云存储平台架构----访问层</vt:lpstr>
      <vt:lpstr>PowerPoint Presentation</vt:lpstr>
      <vt:lpstr>PowerPoint Presentation</vt:lpstr>
      <vt:lpstr>主要技术之----存储虚拟化</vt:lpstr>
      <vt:lpstr>为什么要虚拟化？</vt:lpstr>
      <vt:lpstr>主要技术之----分布式文件系统</vt:lpstr>
      <vt:lpstr>主要技术之----集群存储</vt:lpstr>
      <vt:lpstr>主要技术之----存储集中管理</vt:lpstr>
      <vt:lpstr>主要技术之----异质平台协同</vt:lpstr>
      <vt:lpstr>PowerPoint Presentation</vt:lpstr>
      <vt:lpstr>PowerPoint Presentation</vt:lpstr>
      <vt:lpstr>云存储应用</vt:lpstr>
      <vt:lpstr>PowerPoint Presentation</vt:lpstr>
      <vt:lpstr>云存储应用</vt:lpstr>
      <vt:lpstr>PowerPoint Presentation</vt:lpstr>
      <vt:lpstr>云存储应用</vt:lpstr>
      <vt:lpstr>云存储应用</vt:lpstr>
      <vt:lpstr>PowerPoint Presentation</vt:lpstr>
      <vt:lpstr>云存储应用</vt:lpstr>
      <vt:lpstr>云存储应用</vt:lpstr>
      <vt:lpstr>云存储应用</vt:lpstr>
      <vt:lpstr>PowerPoint Presentation</vt:lpstr>
      <vt:lpstr>分布式文件系统</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HDFS</vt:lpstr>
      <vt:lpstr>HDFS结构</vt:lpstr>
      <vt:lpstr> HDFS结构</vt:lpstr>
      <vt:lpstr>HDFS写过程(1)</vt:lpstr>
      <vt:lpstr>HDFS写过程(2)</vt:lpstr>
      <vt:lpstr>HDFS写过程(3)</vt:lpstr>
      <vt:lpstr>写操作实例2</vt:lpstr>
      <vt:lpstr>流式写入过程</vt:lpstr>
      <vt:lpstr>HDFS读过程</vt:lpstr>
      <vt:lpstr>读操作实例2</vt:lpstr>
      <vt:lpstr>读操作流程</vt:lpstr>
      <vt:lpstr>HDFS容错机制(1)-分类和检测</vt:lpstr>
      <vt:lpstr>HDFS容错机制(1)-分类和检测</vt:lpstr>
      <vt:lpstr>HDFS容错机制(2)-读写故障</vt:lpstr>
      <vt:lpstr>HDFS容错机制(3)-数据节点故障</vt:lpstr>
      <vt:lpstr>HDFS副本放置策略</vt:lpstr>
      <vt:lpstr>GFS和HDFS对比</vt:lpstr>
      <vt:lpstr>两种计算模型</vt:lpstr>
      <vt:lpstr>GPFS</vt:lpstr>
      <vt:lpstr>Blue Gene/Q Parallel Storage System</vt:lpstr>
      <vt:lpstr>高性能计算的存储层次</vt:lpstr>
      <vt:lpstr>并行文件系统</vt:lpstr>
      <vt:lpstr>小结</vt:lpstr>
      <vt:lpstr>PowerPoint Presentation</vt:lpstr>
    </vt:vector>
  </TitlesOfParts>
  <Company>湖南大学</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李树涛</dc:creator>
  <cp:lastModifiedBy>shuibing he</cp:lastModifiedBy>
  <cp:revision>2057</cp:revision>
  <cp:lastPrinted>2016-01-17T02:49:08Z</cp:lastPrinted>
  <dcterms:created xsi:type="dcterms:W3CDTF">2010-03-15T00:01:14Z</dcterms:created>
  <dcterms:modified xsi:type="dcterms:W3CDTF">2018-03-22T12:31:09Z</dcterms:modified>
</cp:coreProperties>
</file>